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56" r:id="rId2"/>
    <p:sldId id="257" r:id="rId3"/>
    <p:sldId id="345" r:id="rId4"/>
    <p:sldId id="339" r:id="rId5"/>
    <p:sldId id="352" r:id="rId6"/>
    <p:sldId id="340" r:id="rId7"/>
    <p:sldId id="312" r:id="rId8"/>
    <p:sldId id="341" r:id="rId9"/>
    <p:sldId id="353" r:id="rId10"/>
    <p:sldId id="298" r:id="rId11"/>
    <p:sldId id="303" r:id="rId12"/>
    <p:sldId id="347" r:id="rId13"/>
    <p:sldId id="309" r:id="rId14"/>
    <p:sldId id="335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3333FF"/>
    <a:srgbClr val="009900"/>
    <a:srgbClr val="26028A"/>
    <a:srgbClr val="2E0F7D"/>
    <a:srgbClr val="9900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96" autoAdjust="0"/>
    <p:restoredTop sz="97035" autoAdjust="0"/>
  </p:normalViewPr>
  <p:slideViewPr>
    <p:cSldViewPr>
      <p:cViewPr varScale="1">
        <p:scale>
          <a:sx n="71" d="100"/>
          <a:sy n="71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marker>
            <c:symbol val="triangle"/>
            <c:size val="7"/>
            <c:spPr>
              <a:solidFill>
                <a:srgbClr val="0070C0"/>
              </a:solidFill>
            </c:spPr>
          </c:marker>
          <c:dLbls>
            <c:dLbl>
              <c:idx val="0"/>
              <c:layout>
                <c:manualLayout>
                  <c:x val="-4.6296296296296537E-3"/>
                  <c:y val="2.7777777777778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1.190476190476192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3148148148148151E-3"/>
                  <c:y val="2.380952380952383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9.2592592592593351E-3"/>
                  <c:y val="2.777777777777801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6.9444444444444701E-3"/>
                  <c:y val="3.9682539682539819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Лист1!$A$2:$A$13</c:f>
              <c:numCache>
                <c:formatCode>General</c:formatCode>
                <c:ptCount val="12"/>
                <c:pt idx="0">
                  <c:v>650</c:v>
                </c:pt>
                <c:pt idx="1">
                  <c:v>675</c:v>
                </c:pt>
                <c:pt idx="2">
                  <c:v>700</c:v>
                </c:pt>
                <c:pt idx="3">
                  <c:v>725</c:v>
                </c:pt>
                <c:pt idx="4">
                  <c:v>750</c:v>
                </c:pt>
                <c:pt idx="5">
                  <c:v>775</c:v>
                </c:pt>
                <c:pt idx="6">
                  <c:v>800</c:v>
                </c:pt>
                <c:pt idx="7">
                  <c:v>825</c:v>
                </c:pt>
                <c:pt idx="8">
                  <c:v>850</c:v>
                </c:pt>
                <c:pt idx="9">
                  <c:v>875</c:v>
                </c:pt>
                <c:pt idx="10">
                  <c:v>900</c:v>
                </c:pt>
                <c:pt idx="11">
                  <c:v>910</c:v>
                </c:pt>
              </c:numCache>
            </c:numRef>
          </c:xVal>
          <c:yVal>
            <c:numRef>
              <c:f>Лист1!$B$2:$B$13</c:f>
              <c:numCache>
                <c:formatCode>General</c:formatCode>
                <c:ptCount val="12"/>
                <c:pt idx="0">
                  <c:v>0.9</c:v>
                </c:pt>
                <c:pt idx="2">
                  <c:v>4.5999999999999996</c:v>
                </c:pt>
                <c:pt idx="4">
                  <c:v>10.4</c:v>
                </c:pt>
                <c:pt idx="6">
                  <c:v>22.3</c:v>
                </c:pt>
                <c:pt idx="7">
                  <c:v>34.4</c:v>
                </c:pt>
                <c:pt idx="8">
                  <c:v>50.5</c:v>
                </c:pt>
                <c:pt idx="9">
                  <c:v>78.099999999999994</c:v>
                </c:pt>
                <c:pt idx="10">
                  <c:v>96.9</c:v>
                </c:pt>
                <c:pt idx="11">
                  <c:v>100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Столбец2</c:v>
                </c:pt>
              </c:strCache>
            </c:strRef>
          </c:tx>
          <c:marker>
            <c:symbol val="circle"/>
            <c:size val="7"/>
            <c:spPr>
              <a:solidFill>
                <a:srgbClr val="FF0000"/>
              </a:solidFill>
            </c:spPr>
          </c:marker>
          <c:dLbls>
            <c:dLbl>
              <c:idx val="0"/>
              <c:layout>
                <c:manualLayout>
                  <c:x val="4.3981481481481503E-2"/>
                  <c:y val="-4.3650793650793725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6203703703703734E-2"/>
                  <c:y val="-3.5714285714285712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6203703703703734E-2"/>
                  <c:y val="-2.7777777777778019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9.2592592592593351E-3"/>
                  <c:y val="-1.1904761904762034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6.9444444444444701E-3"/>
                  <c:y val="-1.5873015873015883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6.9444444444445655E-3"/>
                  <c:y val="-1.1904761904761887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6.9444444444444701E-3"/>
                  <c:y val="-1.1904761904761925E-2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0"/>
                  <c:y val="7.9365079365079465E-3"/>
                </c:manualLayout>
              </c:layout>
              <c:dLblPos val="l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Лист1!$A$2:$A$13</c:f>
              <c:numCache>
                <c:formatCode>General</c:formatCode>
                <c:ptCount val="12"/>
                <c:pt idx="0">
                  <c:v>650</c:v>
                </c:pt>
                <c:pt idx="1">
                  <c:v>675</c:v>
                </c:pt>
                <c:pt idx="2">
                  <c:v>700</c:v>
                </c:pt>
                <c:pt idx="3">
                  <c:v>725</c:v>
                </c:pt>
                <c:pt idx="4">
                  <c:v>750</c:v>
                </c:pt>
                <c:pt idx="5">
                  <c:v>775</c:v>
                </c:pt>
                <c:pt idx="6">
                  <c:v>800</c:v>
                </c:pt>
                <c:pt idx="7">
                  <c:v>825</c:v>
                </c:pt>
                <c:pt idx="8">
                  <c:v>850</c:v>
                </c:pt>
                <c:pt idx="9">
                  <c:v>875</c:v>
                </c:pt>
                <c:pt idx="10">
                  <c:v>900</c:v>
                </c:pt>
                <c:pt idx="11">
                  <c:v>910</c:v>
                </c:pt>
              </c:numCache>
            </c:numRef>
          </c:xVal>
          <c:yVal>
            <c:numRef>
              <c:f>Лист1!$C$2:$C$13</c:f>
              <c:numCache>
                <c:formatCode>General</c:formatCode>
                <c:ptCount val="12"/>
                <c:pt idx="0">
                  <c:v>4</c:v>
                </c:pt>
                <c:pt idx="2">
                  <c:v>9.8000000000000007</c:v>
                </c:pt>
                <c:pt idx="4">
                  <c:v>19.100000000000001</c:v>
                </c:pt>
                <c:pt idx="6">
                  <c:v>33.200000000000003</c:v>
                </c:pt>
                <c:pt idx="7">
                  <c:v>47.6</c:v>
                </c:pt>
                <c:pt idx="8">
                  <c:v>64.2</c:v>
                </c:pt>
                <c:pt idx="9">
                  <c:v>85</c:v>
                </c:pt>
                <c:pt idx="10">
                  <c:v>96.9</c:v>
                </c:pt>
                <c:pt idx="11">
                  <c:v>100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9662336"/>
        <c:axId val="69662912"/>
      </c:scatterChart>
      <c:valAx>
        <c:axId val="69662336"/>
        <c:scaling>
          <c:orientation val="minMax"/>
          <c:max val="950"/>
          <c:min val="65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spPr>
          <a:ln w="19050"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662912"/>
        <c:crosses val="autoZero"/>
        <c:crossBetween val="midCat"/>
        <c:majorUnit val="50"/>
      </c:valAx>
      <c:valAx>
        <c:axId val="69662912"/>
        <c:scaling>
          <c:orientation val="minMax"/>
          <c:max val="1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 w="19050">
            <a:solidFill>
              <a:schemeClr val="tx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662336"/>
        <c:crosses val="autoZero"/>
        <c:crossBetween val="midCat"/>
        <c:majorUnit val="20"/>
      </c:valAx>
    </c:plotArea>
    <c:plotVisOnly val="1"/>
    <c:dispBlanksAs val="gap"/>
    <c:showDLblsOverMax val="0"/>
  </c:chart>
  <c:spPr>
    <a:ln w="0">
      <a:solidFill>
        <a:schemeClr val="bg1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Значения Y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marker>
            <c:symbol val="circle"/>
            <c:size val="7"/>
          </c:marker>
          <c:xVal>
            <c:numRef>
              <c:f>Лист1!$A$2:$A$9</c:f>
              <c:numCache>
                <c:formatCode>General</c:formatCode>
                <c:ptCount val="8"/>
                <c:pt idx="0">
                  <c:v>1100</c:v>
                </c:pt>
                <c:pt idx="1">
                  <c:v>1200</c:v>
                </c:pt>
                <c:pt idx="2">
                  <c:v>1300</c:v>
                </c:pt>
                <c:pt idx="3">
                  <c:v>1350</c:v>
                </c:pt>
                <c:pt idx="4">
                  <c:v>1400</c:v>
                </c:pt>
                <c:pt idx="5">
                  <c:v>1450</c:v>
                </c:pt>
              </c:numCache>
            </c:numRef>
          </c:xVal>
          <c:yVal>
            <c:numRef>
              <c:f>Лист1!$B$2:$B$9</c:f>
              <c:numCache>
                <c:formatCode>General</c:formatCode>
                <c:ptCount val="8"/>
                <c:pt idx="0">
                  <c:v>35.06</c:v>
                </c:pt>
                <c:pt idx="1">
                  <c:v>35.1</c:v>
                </c:pt>
                <c:pt idx="2">
                  <c:v>17.8</c:v>
                </c:pt>
                <c:pt idx="3">
                  <c:v>10.77</c:v>
                </c:pt>
                <c:pt idx="4">
                  <c:v>4.71</c:v>
                </c:pt>
                <c:pt idx="5">
                  <c:v>0.56999999999999995</c:v>
                </c:pt>
              </c:numCache>
            </c:numRef>
          </c:yVal>
          <c:smooth val="1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xVal>
            <c:numRef>
              <c:f>Лист1!$A$2:$A$9</c:f>
              <c:numCache>
                <c:formatCode>General</c:formatCode>
                <c:ptCount val="8"/>
                <c:pt idx="0">
                  <c:v>1100</c:v>
                </c:pt>
                <c:pt idx="1">
                  <c:v>1200</c:v>
                </c:pt>
                <c:pt idx="2">
                  <c:v>1300</c:v>
                </c:pt>
                <c:pt idx="3">
                  <c:v>1350</c:v>
                </c:pt>
                <c:pt idx="4">
                  <c:v>1400</c:v>
                </c:pt>
                <c:pt idx="5">
                  <c:v>1450</c:v>
                </c:pt>
              </c:numCache>
            </c:numRef>
          </c:xVal>
          <c:yVal>
            <c:numRef>
              <c:f>Лист1!$C$2:$C$9</c:f>
              <c:numCache>
                <c:formatCode>General</c:formatCode>
                <c:ptCount val="8"/>
                <c:pt idx="0">
                  <c:v>38.450000000000003</c:v>
                </c:pt>
                <c:pt idx="1">
                  <c:v>31.6</c:v>
                </c:pt>
                <c:pt idx="2">
                  <c:v>16.899999999999999</c:v>
                </c:pt>
                <c:pt idx="3">
                  <c:v>9.8000000000000007</c:v>
                </c:pt>
                <c:pt idx="4">
                  <c:v>4.33</c:v>
                </c:pt>
                <c:pt idx="5">
                  <c:v>0.5</c:v>
                </c:pt>
              </c:numCache>
            </c:numRef>
          </c:yVal>
          <c:smooth val="1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spPr>
            <a:ln>
              <a:solidFill>
                <a:srgbClr val="FFFF00"/>
              </a:solidFill>
            </a:ln>
          </c:spPr>
          <c:marker>
            <c:spPr>
              <a:solidFill>
                <a:srgbClr val="FFFF00"/>
              </a:solidFill>
            </c:spPr>
          </c:marker>
          <c:xVal>
            <c:numRef>
              <c:f>Лист1!$A$2:$A$9</c:f>
              <c:numCache>
                <c:formatCode>General</c:formatCode>
                <c:ptCount val="8"/>
                <c:pt idx="0">
                  <c:v>1100</c:v>
                </c:pt>
                <c:pt idx="1">
                  <c:v>1200</c:v>
                </c:pt>
                <c:pt idx="2">
                  <c:v>1300</c:v>
                </c:pt>
                <c:pt idx="3">
                  <c:v>1350</c:v>
                </c:pt>
                <c:pt idx="4">
                  <c:v>1400</c:v>
                </c:pt>
                <c:pt idx="5">
                  <c:v>1450</c:v>
                </c:pt>
              </c:numCache>
            </c:numRef>
          </c:xVal>
          <c:yVal>
            <c:numRef>
              <c:f>Лист1!$D$2:$D$9</c:f>
              <c:numCache>
                <c:formatCode>General</c:formatCode>
                <c:ptCount val="8"/>
                <c:pt idx="0">
                  <c:v>30.630000000000031</c:v>
                </c:pt>
                <c:pt idx="1">
                  <c:v>28</c:v>
                </c:pt>
                <c:pt idx="2">
                  <c:v>14.16</c:v>
                </c:pt>
                <c:pt idx="3">
                  <c:v>6.8599999999999985</c:v>
                </c:pt>
                <c:pt idx="4">
                  <c:v>2.29</c:v>
                </c:pt>
                <c:pt idx="5">
                  <c:v>0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6301440"/>
        <c:axId val="76302016"/>
      </c:scatterChart>
      <c:valAx>
        <c:axId val="76301440"/>
        <c:scaling>
          <c:orientation val="minMax"/>
          <c:max val="1450"/>
          <c:min val="1100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302016"/>
        <c:crosses val="autoZero"/>
        <c:crossBetween val="midCat"/>
      </c:valAx>
      <c:valAx>
        <c:axId val="76302016"/>
        <c:scaling>
          <c:orientation val="minMax"/>
          <c:max val="4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 w="25400">
            <a:solidFill>
              <a:schemeClr val="tx1"/>
            </a:solidFill>
          </a:ln>
        </c:spPr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76301440"/>
        <c:crosses val="autoZero"/>
        <c:crossBetween val="midCat"/>
      </c:valAx>
    </c:plotArea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D3F244F-796E-43B7-A634-B1A7A6CB9460}" type="datetimeFigureOut">
              <a:rPr lang="ru-RU"/>
              <a:pPr>
                <a:defRPr/>
              </a:pPr>
              <a:t>26.04.2012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2B40FD23-ABC5-4EC3-9A8D-561D8F5775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1324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Lucida Sans Unicode" pitchFamily="34" charset="0"/>
              </a:endParaRPr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>
                <a:latin typeface="Lucida Sans Unicode" pitchFamily="34" charset="0"/>
              </a:endParaRPr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srgbClr val="FFFFFF"/>
                </a:solidFill>
              </a:endParaRPr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AC84585-29E4-4AAE-A72F-5179DE99244B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E8F0F4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41D076C-771D-4767-BD33-C8E3647AA6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571C6-9DC0-43B3-A952-664215C67AFD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FCB12-EAB3-4B93-BA49-F8FE3A61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8570F-D882-46A4-BDED-087F7276EAFE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FE1168-367D-4D4E-96B5-2EE5F4B1CE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708D2-1687-4115-9B05-D4F0C62804BB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4D089-D917-4E19-946A-7871C2D2789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E3169-960E-4EDC-ACED-D9B830BEA2D0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3F009-8D98-4404-8D8C-EDE6C70DEF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EC05D-C3E9-4EEF-A03C-B60C609739DE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C8A09-8C46-41D6-A0A3-900F59E75F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61608-34B5-4F26-B182-BC61B968B0A5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634D3D-A19E-47C0-9781-12929EAC14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06F37-3E24-4E69-9DE5-C543A91F97B7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C2912-90ED-4EC8-A48E-550442CDA9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Lucida Sans Unicode" pitchFamily="34" charset="0"/>
            </a:endParaRPr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Lucida Sans Unicode" pitchFamily="34" charset="0"/>
            </a:endParaRPr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BA2F3-3F74-472F-8940-5F422649B8C5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3CC36-F283-495D-9690-205D96C91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A8027-1840-4CE4-9AAA-2DC8EB5C71FE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32B70-AD1E-49B3-AFC8-8901D7040F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C3EAD-5182-46C9-88AE-93102A7020D1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2CC72-C11F-483C-838F-3DF8273415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Lucida Sans Unicode" pitchFamily="34" charset="0"/>
            </a:endParaRPr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ru-RU">
              <a:latin typeface="Lucida Sans Unicode" pitchFamily="34" charset="0"/>
            </a:endParaRPr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rgbClr val="FFFFFF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05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00">
                <a:latin typeface="Lucida Sans Unicode" pitchFamily="34" charset="0"/>
              </a:defRPr>
            </a:lvl1pPr>
          </a:lstStyle>
          <a:p>
            <a:pPr>
              <a:defRPr/>
            </a:pPr>
            <a:fld id="{467E321B-02E6-4C8B-A113-43D6CB7ECEFC}" type="datetime1">
              <a:rPr lang="en-US"/>
              <a:pPr>
                <a:defRPr/>
              </a:pPr>
              <a:t>4/26/2012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Lucida Sans Unicode" pitchFamily="34" charset="0"/>
              </a:defRPr>
            </a:lvl1pPr>
          </a:lstStyle>
          <a:p>
            <a:pPr>
              <a:defRPr/>
            </a:pPr>
            <a:fld id="{A588906A-6492-4035-9C15-4C4501ABB6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  <p:sldLayoutId id="2147484039" r:id="rId2"/>
    <p:sldLayoutId id="2147484044" r:id="rId3"/>
    <p:sldLayoutId id="2147484045" r:id="rId4"/>
    <p:sldLayoutId id="2147484046" r:id="rId5"/>
    <p:sldLayoutId id="2147484047" r:id="rId6"/>
    <p:sldLayoutId id="2147484040" r:id="rId7"/>
    <p:sldLayoutId id="2147484048" r:id="rId8"/>
    <p:sldLayoutId id="2147484049" r:id="rId9"/>
    <p:sldLayoutId id="2147484041" r:id="rId10"/>
    <p:sldLayoutId id="2147484042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1.xml"/><Relationship Id="rId5" Type="http://schemas.openxmlformats.org/officeDocument/2006/relationships/image" Target="../media/image7.png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800" y="5638800"/>
            <a:ext cx="4648200" cy="685800"/>
          </a:xfrm>
        </p:spPr>
        <p:txBody>
          <a:bodyPr>
            <a:noAutofit/>
          </a:bodyPr>
          <a:lstStyle/>
          <a:p>
            <a:pPr marR="0" algn="l" eaLnBrk="1" hangingPunct="1"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Март  2012 г.</a:t>
            </a:r>
          </a:p>
        </p:txBody>
      </p:sp>
      <p:pic>
        <p:nvPicPr>
          <p:cNvPr id="10244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2200" y="152400"/>
            <a:ext cx="4905375" cy="2071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Номер слайда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9183865-A363-4D72-9E50-1CB61A63BF7A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304800" y="2222718"/>
            <a:ext cx="8534400" cy="199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ts val="3700"/>
              </a:lnSpc>
            </a:pPr>
            <a:r>
              <a:rPr lang="ru-RU" sz="2800" b="1" i="1" cap="all" dirty="0" smtClean="0">
                <a:solidFill>
                  <a:srgbClr val="0000FF"/>
                </a:solidFill>
                <a:latin typeface="Times New Roman" pitchFamily="18" charset="0"/>
              </a:rPr>
              <a:t>Применение  электродного  боя, образующегося  при  производстве  алюминия,  в  качестве  минерализатора  в  цементной  промышленности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6"/>
          <p:cNvSpPr txBox="1">
            <a:spLocks noChangeArrowheads="1"/>
          </p:cNvSpPr>
          <p:nvPr/>
        </p:nvSpPr>
        <p:spPr bwMode="auto">
          <a:xfrm>
            <a:off x="838200" y="1062038"/>
            <a:ext cx="2590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 dirty="0">
                <a:solidFill>
                  <a:srgbClr val="0000FF"/>
                </a:solidFill>
                <a:latin typeface="Times New Roman" pitchFamily="18" charset="0"/>
              </a:rPr>
              <a:t>Цель проекта</a:t>
            </a:r>
          </a:p>
        </p:txBody>
      </p:sp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1050925" y="4227513"/>
            <a:ext cx="247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/>
              <a:t> </a:t>
            </a:r>
          </a:p>
        </p:txBody>
      </p:sp>
      <p:sp>
        <p:nvSpPr>
          <p:cNvPr id="13316" name="Text Box 11"/>
          <p:cNvSpPr txBox="1">
            <a:spLocks noChangeArrowheads="1"/>
          </p:cNvSpPr>
          <p:nvPr/>
        </p:nvSpPr>
        <p:spPr bwMode="auto">
          <a:xfrm>
            <a:off x="457200" y="1447800"/>
            <a:ext cx="8305800" cy="938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ts val="2200"/>
              </a:lnSpc>
            </a:pPr>
            <a:r>
              <a:rPr lang="ru-RU" sz="2000" b="1" i="1" dirty="0">
                <a:latin typeface="Times New Roman" pitchFamily="18" charset="0"/>
              </a:rPr>
              <a:t>Внедрить крупномасштабное использование </a:t>
            </a:r>
            <a:r>
              <a:rPr lang="ru-RU" sz="2000" b="1" i="1" dirty="0" err="1" smtClean="0">
                <a:latin typeface="Times New Roman" pitchFamily="18" charset="0"/>
              </a:rPr>
              <a:t>фторуглеродсодержащего</a:t>
            </a:r>
            <a:r>
              <a:rPr lang="ru-RU" sz="2000" b="1" i="1" dirty="0" smtClean="0">
                <a:latin typeface="Times New Roman" pitchFamily="18" charset="0"/>
              </a:rPr>
              <a:t> минерализатора с алюминиевых </a:t>
            </a:r>
            <a:r>
              <a:rPr lang="ru-RU" sz="2000" b="1" i="1" dirty="0">
                <a:latin typeface="Times New Roman" pitchFamily="18" charset="0"/>
              </a:rPr>
              <a:t>заводов </a:t>
            </a:r>
            <a:r>
              <a:rPr lang="ru-RU" sz="2000" b="1" i="1" dirty="0" smtClean="0">
                <a:latin typeface="Times New Roman" pitchFamily="18" charset="0"/>
              </a:rPr>
              <a:t>в </a:t>
            </a:r>
            <a:r>
              <a:rPr lang="ru-RU" sz="2000" b="1" i="1" dirty="0">
                <a:latin typeface="Times New Roman" pitchFamily="18" charset="0"/>
              </a:rPr>
              <a:t>производстве цементного клинкера.</a:t>
            </a:r>
          </a:p>
        </p:txBody>
      </p:sp>
      <p:sp>
        <p:nvSpPr>
          <p:cNvPr id="13317" name="Номер слайда 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1F1831D-112B-4031-ABD7-9580CD8E9E5C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3318" name="TextBox 7"/>
          <p:cNvSpPr txBox="1">
            <a:spLocks noChangeArrowheads="1"/>
          </p:cNvSpPr>
          <p:nvPr/>
        </p:nvSpPr>
        <p:spPr bwMode="auto">
          <a:xfrm>
            <a:off x="304800" y="236538"/>
            <a:ext cx="8305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24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фторуглеродсодержащего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минерализатора в </a:t>
            </a:r>
            <a:r>
              <a:rPr lang="ru-RU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цементной промышленности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533400" y="3276600"/>
            <a:ext cx="8305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/>
          <a:lstStyle/>
          <a:p>
            <a:pPr marL="350838" indent="-350838" algn="just">
              <a:lnSpc>
                <a:spcPts val="1800"/>
              </a:lnSpc>
              <a:spcBef>
                <a:spcPts val="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endParaRPr lang="ru-RU" sz="800" b="1" i="1" u="sng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50838" indent="-350838" algn="just">
              <a:lnSpc>
                <a:spcPts val="1800"/>
              </a:lnSpc>
              <a:spcBef>
                <a:spcPts val="600"/>
              </a:spcBef>
              <a:buClr>
                <a:schemeClr val="tx1"/>
              </a:buClr>
              <a:buFont typeface="Wingdings" pitchFamily="2" charset="2"/>
              <a:buChar char="Ø"/>
              <a:defRPr/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Снижение себестоимости выпускаемой продукции за счет:</a:t>
            </a:r>
          </a:p>
          <a:p>
            <a:pPr marL="533400" indent="-269875" algn="just">
              <a:lnSpc>
                <a:spcPts val="1800"/>
              </a:lnSpc>
              <a:spcBef>
                <a:spcPts val="600"/>
              </a:spcBef>
              <a:buClr>
                <a:schemeClr val="tx1"/>
              </a:buClr>
              <a:buFontTx/>
              <a:buChar char="-"/>
              <a:defRPr/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полной или частичной замены плавикового шпата;</a:t>
            </a:r>
          </a:p>
          <a:p>
            <a:pPr marL="533400" indent="-269875" algn="just">
              <a:lnSpc>
                <a:spcPts val="1800"/>
              </a:lnSpc>
              <a:spcBef>
                <a:spcPts val="400"/>
              </a:spcBef>
              <a:buClr>
                <a:schemeClr val="tx1"/>
              </a:buClr>
              <a:buFontTx/>
              <a:buChar char="-"/>
              <a:defRPr/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повышения производительности печей </a:t>
            </a: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обжига;</a:t>
            </a:r>
            <a:endParaRPr lang="ru-RU" sz="20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33400" indent="-269875" algn="just">
              <a:lnSpc>
                <a:spcPts val="1800"/>
              </a:lnSpc>
              <a:spcBef>
                <a:spcPts val="400"/>
              </a:spcBef>
              <a:buClr>
                <a:schemeClr val="tx1"/>
              </a:buClr>
              <a:buFontTx/>
              <a:buChar char="-"/>
              <a:defRPr/>
            </a:pPr>
            <a:r>
              <a:rPr lang="ru-RU" sz="2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снижения удельного расхода топлива на </a:t>
            </a: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обжиг шлама;</a:t>
            </a:r>
          </a:p>
          <a:p>
            <a:pPr marL="533400" indent="-269875" algn="just">
              <a:lnSpc>
                <a:spcPts val="1800"/>
              </a:lnSpc>
              <a:spcBef>
                <a:spcPts val="400"/>
              </a:spcBef>
              <a:buClr>
                <a:schemeClr val="tx1"/>
              </a:buClr>
              <a:buFontTx/>
              <a:buChar char="-"/>
              <a:defRPr/>
            </a:pP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вовлечения в переработку </a:t>
            </a:r>
            <a:r>
              <a:rPr lang="ru-RU" sz="2000" b="1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трудноспекаемого</a:t>
            </a: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сырья;</a:t>
            </a:r>
          </a:p>
          <a:p>
            <a:pPr marL="533400" indent="-269875" algn="just">
              <a:lnSpc>
                <a:spcPts val="1800"/>
              </a:lnSpc>
              <a:spcBef>
                <a:spcPts val="400"/>
              </a:spcBef>
              <a:buClr>
                <a:schemeClr val="tx1"/>
              </a:buClr>
              <a:buFontTx/>
              <a:buChar char="-"/>
              <a:defRPr/>
            </a:pPr>
            <a:r>
              <a:rPr lang="ru-RU" sz="2000" b="1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загрубление</a:t>
            </a:r>
            <a:r>
              <a:rPr lang="ru-RU" sz="20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гранулометрического состава сырьевого шлама.</a:t>
            </a:r>
            <a:endParaRPr lang="ru-RU" sz="2000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20" name="Rectangle 2"/>
          <p:cNvSpPr>
            <a:spLocks noChangeArrowheads="1"/>
          </p:cNvSpPr>
          <p:nvPr/>
        </p:nvSpPr>
        <p:spPr bwMode="auto">
          <a:xfrm>
            <a:off x="914400" y="2616200"/>
            <a:ext cx="81534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b"/>
          <a:lstStyle/>
          <a:p>
            <a:r>
              <a:rPr lang="ru-RU" altLang="zh-CN" sz="2400" b="1" i="1" dirty="0" smtClean="0">
                <a:solidFill>
                  <a:srgbClr val="0000FF"/>
                </a:solidFill>
                <a:latin typeface="Times New Roman" pitchFamily="18" charset="0"/>
              </a:rPr>
              <a:t>Инвестиционная привлекательность проекта для цементных заводов</a:t>
            </a:r>
            <a:endParaRPr lang="de-CH" sz="24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5" name="Номер слайда 3"/>
          <p:cNvSpPr txBox="1">
            <a:spLocks/>
          </p:cNvSpPr>
          <p:nvPr/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FFCB12-EAB3-4B93-BA49-F8FE3A617E75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+mn-cs"/>
            </a:endParaRPr>
          </a:p>
        </p:txBody>
      </p:sp>
      <p:sp>
        <p:nvSpPr>
          <p:cNvPr id="6" name="Номер слайда 3"/>
          <p:cNvSpPr txBox="1">
            <a:spLocks/>
          </p:cNvSpPr>
          <p:nvPr/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FFCB12-EAB3-4B93-BA49-F8FE3A617E75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+mn-cs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33400" y="76200"/>
            <a:ext cx="815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</a:rPr>
              <a:t>Состав </a:t>
            </a: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</a:rPr>
              <a:t>фторсодержащего минерализатора 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graphicFrame>
        <p:nvGraphicFramePr>
          <p:cNvPr id="8" name="Group 564"/>
          <p:cNvGraphicFramePr>
            <a:graphicFrameLocks noGrp="1"/>
          </p:cNvGraphicFramePr>
          <p:nvPr/>
        </p:nvGraphicFramePr>
        <p:xfrm>
          <a:off x="381000" y="609600"/>
          <a:ext cx="8458200" cy="4924743"/>
        </p:xfrm>
        <a:graphic>
          <a:graphicData uri="http://schemas.openxmlformats.org/drawingml/2006/table">
            <a:tbl>
              <a:tblPr/>
              <a:tblGrid>
                <a:gridCol w="463550"/>
                <a:gridCol w="1563688"/>
                <a:gridCol w="1344612"/>
                <a:gridCol w="509588"/>
                <a:gridCol w="1847850"/>
                <a:gridCol w="1373187"/>
                <a:gridCol w="1355725"/>
              </a:tblGrid>
              <a:tr h="274638">
                <a:tc gridSpan="3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Химический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состав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% </a:t>
                      </a: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вес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.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Молекулярный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состав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, % </a:t>
                      </a:r>
                      <a:r>
                        <a:rPr kumimoji="0" lang="en-US" sz="16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вес</a:t>
                      </a: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.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№пп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Наименование элемента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Содержание элемента (среднее)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 пп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Наименование соединения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Формула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Содержание соединения, (среднее)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19,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n-US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Криолит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AlF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11,05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11,6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Хиолит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21,81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+ К</a:t>
                      </a:r>
                      <a:endParaRPr kumimoji="0" lang="en-US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10,3</a:t>
                      </a: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+ 0,4</a:t>
                      </a:r>
                      <a:endParaRPr kumimoji="0" lang="en-US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Оксид алюминия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Al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12,00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0,85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Фторид кальция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CaF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1,66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Фторид магния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MgF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0,33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45,0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Углерод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45,0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1,4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Оксид железа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Fe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2,00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Si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0,25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Оксид кремния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SiO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0,54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0,9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Сульфат натрия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SO</a:t>
                      </a:r>
                      <a:r>
                        <a:rPr kumimoji="0" lang="en-US" sz="1800" b="1" i="1" u="none" strike="noStrike" cap="none" normalizeH="0" baseline="-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4,00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Итого</a:t>
                      </a:r>
                      <a:endParaRPr kumimoji="0" lang="en-US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90,0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Прочие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1,61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 Box 551"/>
          <p:cNvSpPr txBox="1">
            <a:spLocks noChangeArrowheads="1"/>
          </p:cNvSpPr>
          <p:nvPr/>
        </p:nvSpPr>
        <p:spPr bwMode="auto">
          <a:xfrm>
            <a:off x="1371600" y="5562600"/>
            <a:ext cx="7620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i="1" dirty="0" smtClean="0">
                <a:latin typeface="Times New Roman" pitchFamily="18" charset="0"/>
              </a:rPr>
              <a:t>Примечание   1</a:t>
            </a:r>
            <a:r>
              <a:rPr lang="ru-RU" b="1" i="1" dirty="0">
                <a:latin typeface="Times New Roman" pitchFamily="18" charset="0"/>
              </a:rPr>
              <a:t>. Гранулометрический состав </a:t>
            </a:r>
            <a:r>
              <a:rPr lang="ru-RU" b="1" i="1" dirty="0" smtClean="0">
                <a:latin typeface="Times New Roman" pitchFamily="18" charset="0"/>
              </a:rPr>
              <a:t>:  85 % </a:t>
            </a:r>
            <a:r>
              <a:rPr lang="ru-RU" b="1" i="1" dirty="0">
                <a:latin typeface="Times New Roman" pitchFamily="18" charset="0"/>
              </a:rPr>
              <a:t>вес. составляет </a:t>
            </a:r>
            <a:r>
              <a:rPr lang="ru-RU" b="1" i="1" dirty="0" smtClean="0">
                <a:latin typeface="Times New Roman" pitchFamily="18" charset="0"/>
              </a:rPr>
              <a:t> фракция  </a:t>
            </a:r>
            <a:r>
              <a:rPr lang="ru-RU" b="1" i="1" dirty="0">
                <a:latin typeface="Times New Roman" pitchFamily="18" charset="0"/>
              </a:rPr>
              <a:t>- 0,2 мм. Содержание класса 0,2 - 1,0 мм не более </a:t>
            </a:r>
            <a:r>
              <a:rPr lang="ru-RU" b="1" i="1" dirty="0" smtClean="0">
                <a:latin typeface="Times New Roman" pitchFamily="18" charset="0"/>
              </a:rPr>
              <a:t>15 % </a:t>
            </a:r>
            <a:r>
              <a:rPr lang="ru-RU" b="1" i="1" dirty="0">
                <a:latin typeface="Times New Roman" pitchFamily="18" charset="0"/>
              </a:rPr>
              <a:t>вес.                </a:t>
            </a:r>
            <a:endParaRPr lang="ru-RU" b="1" i="1" dirty="0" smtClean="0">
              <a:latin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b="1" i="1" dirty="0" smtClean="0">
                <a:latin typeface="Times New Roman" pitchFamily="18" charset="0"/>
              </a:rPr>
              <a:t>                       2</a:t>
            </a:r>
            <a:r>
              <a:rPr lang="ru-RU" b="1" i="1" dirty="0">
                <a:latin typeface="Times New Roman" pitchFamily="18" charset="0"/>
              </a:rPr>
              <a:t>. </a:t>
            </a:r>
            <a:r>
              <a:rPr lang="ru-RU" b="1" i="1" dirty="0" smtClean="0">
                <a:latin typeface="Times New Roman" pitchFamily="18" charset="0"/>
              </a:rPr>
              <a:t> Влажность минерализатора: не </a:t>
            </a:r>
            <a:r>
              <a:rPr lang="ru-RU" b="1" i="1" dirty="0">
                <a:latin typeface="Times New Roman" pitchFamily="18" charset="0"/>
              </a:rPr>
              <a:t>более </a:t>
            </a:r>
            <a:r>
              <a:rPr lang="ru-RU" b="1" i="1" dirty="0" smtClean="0">
                <a:latin typeface="Times New Roman" pitchFamily="18" charset="0"/>
              </a:rPr>
              <a:t>20 % </a:t>
            </a:r>
            <a:r>
              <a:rPr lang="ru-RU" b="1" i="1" dirty="0">
                <a:latin typeface="Times New Roman" pitchFamily="18" charset="0"/>
              </a:rPr>
              <a:t>вес</a:t>
            </a:r>
            <a:r>
              <a:rPr lang="ru-RU" b="1" i="1" dirty="0" smtClean="0">
                <a:latin typeface="Times New Roman" pitchFamily="18" charset="0"/>
              </a:rPr>
              <a:t>. летом;</a:t>
            </a:r>
          </a:p>
          <a:p>
            <a:pPr>
              <a:spcBef>
                <a:spcPts val="0"/>
              </a:spcBef>
            </a:pPr>
            <a:r>
              <a:rPr lang="ru-RU" b="1" i="1" dirty="0" smtClean="0">
                <a:latin typeface="Times New Roman" pitchFamily="18" charset="0"/>
              </a:rPr>
              <a:t>                                - не более 8 % вес. зимой.</a:t>
            </a:r>
            <a:endParaRPr lang="ru-RU" b="1" i="1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4800" y="152400"/>
            <a:ext cx="861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Физико-химические основы спекания сырьевого шлама с минерализатором алюминиевого  производства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429125" y="4071938"/>
            <a:ext cx="4572000" cy="2724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ts val="2000"/>
              </a:lnSpc>
              <a:defRPr/>
            </a:pPr>
            <a:r>
              <a:rPr lang="ru-RU" sz="1800" b="1" i="1" u="sng" dirty="0">
                <a:latin typeface="Times New Roman" pitchFamily="18" charset="0"/>
                <a:cs typeface="Times New Roman" pitchFamily="18" charset="0"/>
              </a:rPr>
              <a:t>Добавка  минерализатора  обеспечила:</a:t>
            </a:r>
          </a:p>
          <a:p>
            <a:pPr algn="just">
              <a:lnSpc>
                <a:spcPts val="2000"/>
              </a:lnSpc>
              <a:defRPr/>
            </a:pP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     - смещение декарбонизации известняка и образования жидкой фазы в область более низких температур на ~25÷35°С;</a:t>
            </a:r>
          </a:p>
          <a:p>
            <a:pPr algn="just">
              <a:lnSpc>
                <a:spcPts val="2000"/>
              </a:lnSpc>
              <a:defRPr/>
            </a:pP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     - уменьшение  </a:t>
            </a:r>
            <a:r>
              <a:rPr lang="ru-RU" sz="1700" b="1" i="1" dirty="0" err="1">
                <a:latin typeface="Times New Roman" pitchFamily="18" charset="0"/>
                <a:cs typeface="Times New Roman" pitchFamily="18" charset="0"/>
              </a:rPr>
              <a:t>энергозатрат</a:t>
            </a: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 на  разложение известняка ~6,9% (из  сравнения площади </a:t>
            </a:r>
            <a:r>
              <a:rPr lang="ru-RU" sz="1700" b="1" i="1" dirty="0" err="1">
                <a:latin typeface="Times New Roman" pitchFamily="18" charset="0"/>
                <a:cs typeface="Times New Roman" pitchFamily="18" charset="0"/>
              </a:rPr>
              <a:t>эндоэффектов</a:t>
            </a: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термической  диссоциации  </a:t>
            </a:r>
            <a:r>
              <a:rPr lang="en-US" sz="1700" b="1" i="1" dirty="0" err="1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ru-RU" sz="1700" b="1" i="1" baseline="-25000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:   </a:t>
            </a:r>
          </a:p>
          <a:p>
            <a:pPr algn="just">
              <a:lnSpc>
                <a:spcPts val="2000"/>
              </a:lnSpc>
              <a:defRPr/>
            </a:pP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ΔН </a:t>
            </a:r>
            <a:r>
              <a:rPr lang="ru-RU" sz="1700" b="1" i="1" baseline="-25000" dirty="0" err="1">
                <a:latin typeface="Times New Roman" pitchFamily="18" charset="0"/>
                <a:cs typeface="Times New Roman" pitchFamily="18" charset="0"/>
              </a:rPr>
              <a:t>Индив</a:t>
            </a:r>
            <a:r>
              <a:rPr lang="ru-RU" sz="1700" b="1" i="1" baseline="-25000" dirty="0">
                <a:latin typeface="Times New Roman" pitchFamily="18" charset="0"/>
                <a:cs typeface="Times New Roman" pitchFamily="18" charset="0"/>
              </a:rPr>
              <a:t>. шлам </a:t>
            </a: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=  - 331,9 Дж/г;    </a:t>
            </a:r>
          </a:p>
          <a:p>
            <a:pPr algn="just">
              <a:lnSpc>
                <a:spcPts val="2000"/>
              </a:lnSpc>
              <a:defRPr/>
            </a:pP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ΔН </a:t>
            </a:r>
            <a:r>
              <a:rPr lang="ru-RU" sz="1700" b="1" i="1" baseline="-25000" dirty="0" err="1">
                <a:latin typeface="Times New Roman" pitchFamily="18" charset="0"/>
                <a:cs typeface="Times New Roman" pitchFamily="18" charset="0"/>
              </a:rPr>
              <a:t>Индив</a:t>
            </a:r>
            <a:r>
              <a:rPr lang="ru-RU" sz="1700" b="1" i="1" baseline="-25000" dirty="0">
                <a:latin typeface="Times New Roman" pitchFamily="18" charset="0"/>
                <a:cs typeface="Times New Roman" pitchFamily="18" charset="0"/>
              </a:rPr>
              <a:t>. шлам + минерализатор</a:t>
            </a:r>
            <a:r>
              <a:rPr lang="ru-RU" sz="1700" b="1" i="1" dirty="0">
                <a:latin typeface="Times New Roman" pitchFamily="18" charset="0"/>
                <a:cs typeface="Times New Roman" pitchFamily="18" charset="0"/>
              </a:rPr>
              <a:t> = - 309,1 Дж/г;)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5800" y="3714750"/>
            <a:ext cx="320040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Индивидуальный сырьевой шлам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3950" y="3714750"/>
            <a:ext cx="3852863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Шлам + минерализатор, 0,1 % фтора</a:t>
            </a: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857250"/>
            <a:ext cx="4210050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857250"/>
            <a:ext cx="432435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4067175"/>
            <a:ext cx="407193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2" cy="365125"/>
          </a:xfrm>
        </p:spPr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Рисунок 4" descr="E:\КУЛИКОВ Б,П,\Бой электродный\ЭКСПЕРИМЕНТЫ с боем эл-ным\2010 г\Дериватограф\Бой эл-ный\БЭ_ДТГ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1066800"/>
            <a:ext cx="46482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4800" y="152400"/>
            <a:ext cx="861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Физико-химические основы спекания сырьевого шлама с минерализатором алюминиевого  производства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76800" y="1407855"/>
            <a:ext cx="41148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1. Горение углерода электродного боя совпадает по времени и по температуре с термической диссоциацией карбоната кальция.</a:t>
            </a:r>
          </a:p>
          <a:p>
            <a:pPr algn="just">
              <a:spcBef>
                <a:spcPts val="60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2. Теплотворная способность электродного боя, обусловленная выгоранием углерода, составляет 14,97 мДж/кг.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4038600"/>
            <a:ext cx="861060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3. При минимальной добавке электродного боя в сырьевой шлам 6,7 кг/т шлама в пересчете на сухое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в-во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(0,1 % фтора в сырьевом шламе), дополнительное тепловыделение от сгорания углерода составит 6,7 кг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  <a:sym typeface="Symbol"/>
              </a:rPr>
              <a:t>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14,97 мДж/кг = 100,3 мДж. </a:t>
            </a:r>
          </a:p>
          <a:p>
            <a:pPr algn="just">
              <a:spcBef>
                <a:spcPts val="600"/>
              </a:spcBef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4. Это количество тепла эквивалентно тепловыделению при сжигании 100,3 : 29,3 = 3,4 кг условного топлива, где 29,3 мДж/кг – теплотворная способность  условного  топлива.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304800" y="152400"/>
            <a:ext cx="861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Физико-химические основы спекания сырьевого шлама с минерализатором алюминиевого  производства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1066800"/>
            <a:ext cx="350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Степень диссоциации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ru-RU" b="1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, %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76600" y="4614446"/>
            <a:ext cx="1905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Температура, °С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2400" y="5007114"/>
            <a:ext cx="6781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Температурная зависимость степени декарбонизации </a:t>
            </a:r>
            <a:r>
              <a:rPr lang="en-US" sz="2000" b="1" i="1" dirty="0" err="1" smtClean="0">
                <a:latin typeface="Times New Roman" pitchFamily="18" charset="0"/>
                <a:cs typeface="Times New Roman" pitchFamily="18" charset="0"/>
              </a:rPr>
              <a:t>CaCO</a:t>
            </a:r>
            <a:r>
              <a:rPr lang="ru-RU" sz="2000" b="1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при  обжиге:               индивид.  сырьевого   шлама; </a:t>
            </a: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     сырьевой шлам + Б.Э. 0,10 % в  пересчете на фтор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2743200" y="5561012"/>
            <a:ext cx="685800" cy="158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304800" y="5867400"/>
            <a:ext cx="609600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Рисунок 32" descr="http://school-sector.relarn.ru/nsm/chemistry/Rus/Data/Text/Ch1_5/img003.gi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905000"/>
            <a:ext cx="1981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1758" name="Object 14"/>
          <p:cNvGraphicFramePr>
            <a:graphicFrameLocks noChangeAspect="1"/>
          </p:cNvGraphicFramePr>
          <p:nvPr/>
        </p:nvGraphicFramePr>
        <p:xfrm>
          <a:off x="7010400" y="1905001"/>
          <a:ext cx="1958975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9" name="Точечный рисунок" r:id="rId4" imgW="1961905" imgH="1819529" progId="PBrush">
                  <p:embed/>
                </p:oleObj>
              </mc:Choice>
              <mc:Fallback>
                <p:oleObj name="Точечный рисунок" r:id="rId4" imgW="1961905" imgH="1819529" progId="PBrush">
                  <p:embed/>
                  <p:pic>
                    <p:nvPicPr>
                      <p:cNvPr id="0" name="Picture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0400" y="1905001"/>
                        <a:ext cx="1958975" cy="2057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228600" y="1371600"/>
          <a:ext cx="4724400" cy="3352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21" name="Прямая соединительная линия 20"/>
          <p:cNvCxnSpPr/>
          <p:nvPr/>
        </p:nvCxnSpPr>
        <p:spPr>
          <a:xfrm rot="10800000" flipV="1">
            <a:off x="2057400" y="3352800"/>
            <a:ext cx="609600" cy="3810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0800000" flipV="1">
            <a:off x="1447800" y="3733800"/>
            <a:ext cx="609600" cy="2286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0800000" flipV="1">
            <a:off x="762000" y="3962400"/>
            <a:ext cx="685800" cy="1524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rot="10800000" flipV="1">
            <a:off x="2057400" y="3657600"/>
            <a:ext cx="685800" cy="30480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10800000" flipV="1">
            <a:off x="1447800" y="3962400"/>
            <a:ext cx="609600" cy="15240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0800000" flipV="1">
            <a:off x="762000" y="4114800"/>
            <a:ext cx="685800" cy="7620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28600" y="304800"/>
            <a:ext cx="8763000" cy="757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ru-RU" sz="2400" b="1" i="1" dirty="0">
                <a:solidFill>
                  <a:srgbClr val="0000FF"/>
                </a:solidFill>
                <a:latin typeface="Times New Roman" pitchFamily="18" charset="0"/>
              </a:rPr>
              <a:t>Поведение основных компонентов </a:t>
            </a:r>
            <a:r>
              <a:rPr lang="ru-RU" sz="2400" b="1" i="1" dirty="0" err="1" smtClean="0">
                <a:solidFill>
                  <a:srgbClr val="0000FF"/>
                </a:solidFill>
                <a:latin typeface="Times New Roman" pitchFamily="18" charset="0"/>
              </a:rPr>
              <a:t>фторуглеродсодержащего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</a:rPr>
              <a:t> минерализатора при </a:t>
            </a:r>
            <a:r>
              <a:rPr lang="ru-RU" sz="2400" b="1" i="1" dirty="0">
                <a:solidFill>
                  <a:srgbClr val="0000FF"/>
                </a:solidFill>
                <a:latin typeface="Times New Roman" pitchFamily="18" charset="0"/>
              </a:rPr>
              <a:t>спекании 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сырьевого шлама 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graphicFrame>
        <p:nvGraphicFramePr>
          <p:cNvPr id="6" name="Group 90"/>
          <p:cNvGraphicFramePr>
            <a:graphicFrameLocks noGrp="1"/>
          </p:cNvGraphicFramePr>
          <p:nvPr/>
        </p:nvGraphicFramePr>
        <p:xfrm>
          <a:off x="685800" y="1440178"/>
          <a:ext cx="8077200" cy="4122422"/>
        </p:xfrm>
        <a:graphic>
          <a:graphicData uri="http://schemas.openxmlformats.org/drawingml/2006/table">
            <a:tbl>
              <a:tblPr/>
              <a:tblGrid>
                <a:gridCol w="533400"/>
                <a:gridCol w="5181600"/>
                <a:gridCol w="2362200"/>
              </a:tblGrid>
              <a:tr h="442913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Взаимодействие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Температурный интервал, град. 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Na</a:t>
                      </a:r>
                      <a:r>
                        <a:rPr lang="en-US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5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Al</a:t>
                      </a:r>
                      <a:r>
                        <a:rPr lang="en-US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F</a:t>
                      </a:r>
                      <a:r>
                        <a:rPr lang="en-US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14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 = 5Na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AlF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6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 + 4AlF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000" b="1" i="1" dirty="0"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725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Na</a:t>
                      </a:r>
                      <a:r>
                        <a:rPr lang="ru-RU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AlF</a:t>
                      </a:r>
                      <a:r>
                        <a:rPr lang="ru-RU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6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= 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6NaF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 + 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3NaAlF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4</a:t>
                      </a:r>
                      <a:endParaRPr lang="ru-RU" sz="2000" b="1" i="1" dirty="0"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850-950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C  + O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  =  CO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 + Q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450-9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0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500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ru-RU" sz="2000" b="1" i="1">
                          <a:latin typeface="Times New Roman"/>
                          <a:ea typeface="Times New Roman"/>
                        </a:rPr>
                        <a:t>2AlF</a:t>
                      </a:r>
                      <a:r>
                        <a:rPr lang="ru-RU" sz="2000" b="1" i="1" baseline="-2500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ru-RU" sz="2000" b="1" i="1">
                          <a:latin typeface="Times New Roman"/>
                          <a:ea typeface="Times New Roman"/>
                        </a:rPr>
                        <a:t> + 3CaO = 3CaF</a:t>
                      </a:r>
                      <a:r>
                        <a:rPr lang="ru-RU" sz="2000" b="1" i="1" baseline="-2500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>
                          <a:latin typeface="Times New Roman"/>
                          <a:ea typeface="Times New Roman"/>
                        </a:rPr>
                        <a:t> + Al</a:t>
                      </a:r>
                      <a:r>
                        <a:rPr lang="ru-RU" sz="2000" b="1" i="1" baseline="-2500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ru-RU" sz="2000" b="1" i="1" baseline="-25000">
                          <a:latin typeface="Times New Roman"/>
                          <a:ea typeface="Times New Roman"/>
                        </a:rPr>
                        <a:t>3</a:t>
                      </a:r>
                      <a:endParaRPr lang="ru-RU" sz="2000" b="1" i="1"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750-1000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325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2NaAlF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 + 3CaO = 3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CaF</a:t>
                      </a:r>
                      <a:r>
                        <a:rPr lang="en-US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+ Al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 + 2NaF</a:t>
                      </a:r>
                      <a:endParaRPr lang="ru-RU" sz="2000" b="1" i="1" dirty="0"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750-1000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2NaF + 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К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O + 2CaF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 = 2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К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CaF</a:t>
                      </a:r>
                      <a:r>
                        <a:rPr lang="en-US" sz="2000" b="1" i="1" baseline="-25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+ Na</a:t>
                      </a:r>
                      <a:r>
                        <a:rPr lang="en-US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O</a:t>
                      </a:r>
                      <a:endParaRPr lang="ru-RU" sz="2000" b="1" i="1" dirty="0"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1000-1200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en-US" sz="2000" b="1" i="1" dirty="0" err="1" smtClean="0">
                          <a:latin typeface="Times New Roman"/>
                          <a:ea typeface="Times New Roman"/>
                        </a:rPr>
                        <a:t>CaO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ru-RU" sz="2000" b="1" i="1" dirty="0" smtClean="0">
                          <a:latin typeface="Times New Roman"/>
                          <a:ea typeface="Times New Roman"/>
                        </a:rPr>
                        <a:t>11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Al</a:t>
                      </a:r>
                      <a:r>
                        <a:rPr lang="en-US" sz="2000" b="1" i="1" baseline="-25000" dirty="0" smtClean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en-US" sz="2000" b="1" i="1" baseline="-25000" dirty="0" smtClean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+</a:t>
                      </a:r>
                      <a:r>
                        <a:rPr lang="ru-RU" sz="2000" b="1" i="1" dirty="0" smtClean="0"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CaF</a:t>
                      </a:r>
                      <a:r>
                        <a:rPr lang="en-US" sz="2000" b="1" i="1" baseline="-25000" dirty="0" smtClean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 smtClean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000" b="1" i="1" dirty="0">
                          <a:latin typeface="Times New Roman"/>
                          <a:ea typeface="Times New Roman"/>
                        </a:rPr>
                        <a:t>= </a:t>
                      </a:r>
                      <a:r>
                        <a:rPr lang="en-US" sz="2000" b="1" i="1" dirty="0" err="1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CaO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·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11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Al</a:t>
                      </a:r>
                      <a:r>
                        <a:rPr lang="en-US" sz="2000" b="1" i="1" baseline="-250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en-US" sz="2000" b="1" i="1" baseline="-250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·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7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CaF</a:t>
                      </a:r>
                      <a:r>
                        <a:rPr lang="en-US" sz="2000" b="1" i="1" baseline="-250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en-US" sz="2000" b="1" i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1000-1150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2913">
                <a:tc>
                  <a:txBody>
                    <a:bodyPr/>
                    <a:lstStyle/>
                    <a:p>
                      <a:pPr marL="109538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8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45415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Al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  + 3CaO = 3CaO·Al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2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O</a:t>
                      </a:r>
                      <a:r>
                        <a:rPr lang="ru-RU" sz="2000" b="1" i="1" baseline="-25000" dirty="0">
                          <a:latin typeface="Times New Roman"/>
                          <a:ea typeface="Times New Roman"/>
                        </a:rPr>
                        <a:t>3</a:t>
                      </a: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i="1" dirty="0">
                          <a:latin typeface="Times New Roman"/>
                          <a:ea typeface="Times New Roman"/>
                        </a:rPr>
                        <a:t>1000-1250</a:t>
                      </a:r>
                    </a:p>
                  </a:txBody>
                  <a:tcPr marL="34925" marR="34925" marT="34925" marB="349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914400" y="914400"/>
          <a:ext cx="6172200" cy="312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4800" y="0"/>
            <a:ext cx="8610600" cy="733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Спекание сырьевого шлама с различными  минерализаторами (по данным ОАО «</a:t>
            </a:r>
            <a:r>
              <a:rPr lang="ru-RU" sz="24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Осколцемент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»)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" y="685800"/>
            <a:ext cx="2667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b="1" i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св., % 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34200" y="3581400"/>
            <a:ext cx="1752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Температура, °С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95600" y="3901098"/>
            <a:ext cx="5105400" cy="82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900"/>
              </a:lnSpc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Индивидуальный сырьевой шлам</a:t>
            </a:r>
          </a:p>
          <a:p>
            <a:pPr>
              <a:lnSpc>
                <a:spcPts val="1900"/>
              </a:lnSpc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Сырьевой шлам с 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CaF</a:t>
            </a:r>
            <a:r>
              <a:rPr lang="en-US" sz="1600" b="1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b="1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0,1 % фтора</a:t>
            </a:r>
          </a:p>
          <a:p>
            <a:pPr>
              <a:lnSpc>
                <a:spcPts val="1900"/>
              </a:lnSpc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Сырьевой шлам с Боем </a:t>
            </a:r>
            <a:r>
              <a:rPr lang="ru-RU" sz="1600" b="1" i="1" dirty="0" err="1" smtClean="0">
                <a:latin typeface="Times New Roman" pitchFamily="18" charset="0"/>
                <a:cs typeface="Times New Roman" pitchFamily="18" charset="0"/>
              </a:rPr>
              <a:t>эл-ным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, 0,1 % фтора 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981200" y="4113212"/>
            <a:ext cx="914400" cy="1588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981200" y="4341812"/>
            <a:ext cx="914400" cy="158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81200" y="4570412"/>
            <a:ext cx="914400" cy="1588"/>
          </a:xfrm>
          <a:prstGeom prst="line">
            <a:avLst/>
          </a:prstGeom>
          <a:ln w="254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1600200" y="5180076"/>
          <a:ext cx="6934201" cy="1121664"/>
        </p:xfrm>
        <a:graphic>
          <a:graphicData uri="http://schemas.openxmlformats.org/drawingml/2006/table">
            <a:tbl>
              <a:tblPr/>
              <a:tblGrid>
                <a:gridCol w="2514600"/>
                <a:gridCol w="914400"/>
                <a:gridCol w="914400"/>
                <a:gridCol w="914400"/>
                <a:gridCol w="838200"/>
                <a:gridCol w="838201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SimSun"/>
                          <a:cs typeface="Times New Roman"/>
                        </a:rPr>
                        <a:t>Минерализатор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1">
                          <a:latin typeface="Times New Roman"/>
                          <a:ea typeface="SimSun"/>
                          <a:cs typeface="Times New Roman"/>
                        </a:rPr>
                        <a:t>C3S</a:t>
                      </a:r>
                      <a:endParaRPr lang="ru-RU" sz="1600" b="1" i="1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1">
                          <a:latin typeface="Times New Roman"/>
                          <a:ea typeface="SimSun"/>
                          <a:cs typeface="Times New Roman"/>
                        </a:rPr>
                        <a:t>C2S</a:t>
                      </a:r>
                      <a:endParaRPr lang="ru-RU" sz="1600" b="1" i="1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1">
                          <a:latin typeface="Times New Roman"/>
                          <a:ea typeface="SimSun"/>
                          <a:cs typeface="Times New Roman"/>
                        </a:rPr>
                        <a:t>C3A</a:t>
                      </a:r>
                      <a:endParaRPr lang="ru-RU" sz="1600" b="1" i="1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1">
                          <a:latin typeface="Times New Roman"/>
                          <a:ea typeface="SimSun"/>
                          <a:cs typeface="Times New Roman"/>
                        </a:rPr>
                        <a:t>C4AF</a:t>
                      </a:r>
                      <a:endParaRPr lang="ru-RU" sz="1600" b="1" i="1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1" i="1">
                          <a:latin typeface="Times New Roman"/>
                          <a:ea typeface="SimSun"/>
                          <a:cs typeface="Times New Roman"/>
                        </a:rPr>
                        <a:t>CaO</a:t>
                      </a:r>
                      <a:r>
                        <a:rPr lang="ru-RU" sz="1600" b="1" i="1">
                          <a:latin typeface="Times New Roman"/>
                          <a:ea typeface="SimSun"/>
                          <a:cs typeface="Times New Roman"/>
                        </a:rPr>
                        <a:t>св.</a:t>
                      </a:r>
                      <a:endParaRPr lang="ru-RU" sz="1600" b="1" i="1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>
                          <a:latin typeface="Times New Roman"/>
                          <a:ea typeface="SimSun"/>
                          <a:cs typeface="Times New Roman"/>
                        </a:rPr>
                        <a:t>Без минерализатора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63,8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15,4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11,1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9,5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0,2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 С</a:t>
                      </a:r>
                      <a:r>
                        <a:rPr lang="en-US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aF</a:t>
                      </a:r>
                      <a:r>
                        <a:rPr lang="en-US" sz="1600" b="1" i="1" baseline="-25000" dirty="0" smtClean="0">
                          <a:latin typeface="Times New Roman"/>
                          <a:ea typeface="SimSun"/>
                          <a:cs typeface="Times New Roman"/>
                        </a:rPr>
                        <a:t>2</a:t>
                      </a:r>
                      <a:r>
                        <a:rPr lang="ru-RU" sz="1600" b="1" i="1" baseline="0" dirty="0" smtClean="0">
                          <a:latin typeface="Times New Roman"/>
                          <a:ea typeface="SimSun"/>
                          <a:cs typeface="Times New Roman"/>
                        </a:rPr>
                        <a:t>, 0,1 % </a:t>
                      </a:r>
                      <a:r>
                        <a:rPr lang="en-US" sz="1600" b="1" i="1" baseline="0" dirty="0" smtClean="0">
                          <a:latin typeface="Times New Roman"/>
                          <a:ea typeface="SimSun"/>
                          <a:cs typeface="Times New Roman"/>
                        </a:rPr>
                        <a:t>F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61,8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16,1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12,3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9,3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0,5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Бой электродный</a:t>
                      </a:r>
                      <a:r>
                        <a:rPr lang="en-US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, 0</a:t>
                      </a: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,1</a:t>
                      </a:r>
                      <a:r>
                        <a:rPr lang="en-US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 % F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64,7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14,4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10,4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10,5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i="1" dirty="0" smtClean="0">
                          <a:latin typeface="Times New Roman"/>
                          <a:ea typeface="SimSun"/>
                          <a:cs typeface="Times New Roman"/>
                        </a:rPr>
                        <a:t>0</a:t>
                      </a:r>
                      <a:endParaRPr lang="ru-RU" sz="1600" b="1" i="1" dirty="0"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2667000" y="4812268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Состав смесей, обожженных при 1450°С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57200"/>
            <a:ext cx="5039904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304800" y="0"/>
            <a:ext cx="8610600" cy="412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Заключение </a:t>
            </a:r>
            <a:r>
              <a:rPr lang="ru-RU" sz="2400" b="1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БелГТУ</a:t>
            </a:r>
            <a:r>
              <a:rPr lang="ru-RU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по эффективности электродного боя</a:t>
            </a:r>
            <a:endParaRPr lang="ru-RU" sz="24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76800" y="1170087"/>
            <a:ext cx="41148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 присутствии добавки электродного боя ускоряются процессы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взаимо-действия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и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SiO</a:t>
            </a:r>
            <a:r>
              <a:rPr lang="en-US" b="1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с образованием клинкерных фаз. Значительный минерализующий эффект с заметным увеличением количества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алита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наблюдается уже при 1200°С. Электродный бой способствует усвоению крупнозернистого кварца и образованию мелкокристаллической структуры силикатных фаз. Клинкер обладает повышенной пористостью и лучшей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размалываемостью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 Гидравлическая активность синтезированных клинкеров при оптимальной добавке электродного боя  соответствует марке 500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236A8B3-F336-45DC-AB76-8CD6C2D26AE8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609600" y="248757"/>
            <a:ext cx="8153400" cy="781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</a:rPr>
              <a:t>Сертификация </a:t>
            </a:r>
            <a:r>
              <a:rPr lang="ru-RU" sz="2800" b="1" i="1" dirty="0" err="1" smtClean="0">
                <a:solidFill>
                  <a:srgbClr val="0000FF"/>
                </a:solidFill>
                <a:latin typeface="Times New Roman" pitchFamily="18" charset="0"/>
              </a:rPr>
              <a:t>фторуглеродсодержащего</a:t>
            </a: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</a:rPr>
              <a:t> минерализатора – боя электродного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594" y="1066800"/>
            <a:ext cx="4002206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131629"/>
            <a:ext cx="3886200" cy="5269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8BB903-7410-4928-88E0-851508373ECA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2057400" y="76200"/>
            <a:ext cx="44958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bIns="0" anchor="b"/>
          <a:lstStyle/>
          <a:p>
            <a:pPr algn="ctr">
              <a:defRPr/>
            </a:pPr>
            <a:r>
              <a:rPr lang="ru-RU" sz="2400" b="1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Охраноспособность</a:t>
            </a:r>
            <a:r>
              <a:rPr lang="ru-RU" sz="2400" b="1" i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проекта</a:t>
            </a: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381000" y="609600"/>
            <a:ext cx="84582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dirty="0">
                <a:latin typeface="Times New Roman" pitchFamily="18" charset="0"/>
              </a:rPr>
              <a:t>ООО Торговый дом «Байкальский алюминий» </a:t>
            </a:r>
            <a:r>
              <a:rPr lang="ru-RU" sz="2000" b="1" i="1" dirty="0" smtClean="0">
                <a:latin typeface="Times New Roman" pitchFamily="18" charset="0"/>
              </a:rPr>
              <a:t>запатентовал </a:t>
            </a:r>
            <a:r>
              <a:rPr lang="ru-RU" sz="2000" b="1" i="1" dirty="0">
                <a:latin typeface="Times New Roman" pitchFamily="18" charset="0"/>
              </a:rPr>
              <a:t>технологию использования </a:t>
            </a:r>
            <a:r>
              <a:rPr lang="ru-RU" sz="2000" b="1" i="1" dirty="0" smtClean="0">
                <a:latin typeface="Times New Roman" pitchFamily="18" charset="0"/>
              </a:rPr>
              <a:t>минерализатора (Боя электродного) в </a:t>
            </a:r>
            <a:r>
              <a:rPr lang="ru-RU" sz="2000" b="1" i="1" dirty="0">
                <a:latin typeface="Times New Roman" pitchFamily="18" charset="0"/>
              </a:rPr>
              <a:t>цементной промышленности. </a:t>
            </a:r>
          </a:p>
        </p:txBody>
      </p:sp>
      <p:pic>
        <p:nvPicPr>
          <p:cNvPr id="15365" name="Рисунок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76400"/>
            <a:ext cx="3298209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Рисунок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676400"/>
            <a:ext cx="306593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1676400"/>
            <a:ext cx="3048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FFCB12-EAB3-4B93-BA49-F8FE3A617E75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5" name="Номер слайда 1"/>
          <p:cNvSpPr txBox="1">
            <a:spLocks/>
          </p:cNvSpPr>
          <p:nvPr/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E634D3D-A19E-47C0-9781-12929EAC143D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Lucida Sans Unicode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ucida Sans Unicode" pitchFamily="34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52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Подготовка Боя электродного на алюминиевых заводах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762000"/>
            <a:ext cx="7563596" cy="51054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209800" y="5791200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Проект извлечения отходов из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рекультивированного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шламового поля №2 ОАО «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РУСАЛ-Братск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634D3D-A19E-47C0-9781-12929EAC143D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892175"/>
            <a:ext cx="8001000" cy="520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28600" y="248757"/>
            <a:ext cx="8915400" cy="43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</a:rPr>
              <a:t>Извлечение </a:t>
            </a: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</a:rPr>
              <a:t>Боя электродного на алюминиевом заводе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634D3D-A19E-47C0-9781-12929EAC143D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28600" y="248757"/>
            <a:ext cx="8915400" cy="43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ru-RU" sz="2800" b="1" i="1" dirty="0">
                <a:solidFill>
                  <a:srgbClr val="0000FF"/>
                </a:solidFill>
                <a:latin typeface="Times New Roman" pitchFamily="18" charset="0"/>
              </a:rPr>
              <a:t>Извлечение </a:t>
            </a:r>
            <a:r>
              <a:rPr lang="ru-RU" sz="2800" b="1" i="1" dirty="0" smtClean="0">
                <a:solidFill>
                  <a:srgbClr val="0000FF"/>
                </a:solidFill>
                <a:latin typeface="Times New Roman" pitchFamily="18" charset="0"/>
              </a:rPr>
              <a:t>Боя электродного на алюминиевом заводе</a:t>
            </a:r>
            <a:endParaRPr lang="ru-RU" sz="2800" b="1" i="1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pic>
        <p:nvPicPr>
          <p:cNvPr id="7" name="Рисунок 6" descr="E:\КУЛИКОВ Б,П,\Бой электродный\Фото\Фото полигон 082011\P8160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762000"/>
            <a:ext cx="8382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9823</TotalTime>
  <Words>758</Words>
  <Application>Microsoft Office PowerPoint</Application>
  <PresentationFormat>Экран (4:3)</PresentationFormat>
  <Paragraphs>212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Открытая</vt:lpstr>
      <vt:lpstr>Точечный рисунок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опытно-промышленного производства высококачественных конструкционных сталей</dc:title>
  <dc:creator>PLOTNIK</dc:creator>
  <cp:lastModifiedBy>PLOTNIK</cp:lastModifiedBy>
  <cp:revision>746</cp:revision>
  <dcterms:modified xsi:type="dcterms:W3CDTF">2012-04-26T10:31:47Z</dcterms:modified>
</cp:coreProperties>
</file>