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charts/chart3.xml" ContentType="application/vnd.openxmlformats-officedocument.drawingml.chart+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Layouts/slideLayout21.xml" ContentType="application/vnd.openxmlformats-officedocument.presentationml.slideLayout+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charts/chart4.xml" ContentType="application/vnd.openxmlformats-officedocument.drawingml.chart+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s/slide209.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Default Extension="jpeg" ContentType="image/jpeg"/>
  <Override PartName="/ppt/slideLayouts/slideLayout16.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charts/chart2.xml" ContentType="application/vnd.openxmlformats-officedocument.drawingml.chart+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s/slide51.xml" ContentType="application/vnd.openxmlformats-officedocument.presentationml.slide+xml"/>
  <Override PartName="/ppt/slideLayouts/slideLayout14.xml" ContentType="application/vnd.openxmlformats-officedocument.presentationml.slideLayout+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Default Extension="vml" ContentType="application/vnd.openxmlformats-officedocument.vmlDrawing"/>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7">
  <p:sldMasterIdLst>
    <p:sldMasterId id="2147483732" r:id="rId1"/>
    <p:sldMasterId id="2147483756" r:id="rId2"/>
    <p:sldMasterId id="2147483768" r:id="rId3"/>
  </p:sldMasterIdLst>
  <p:notesMasterIdLst>
    <p:notesMasterId r:id="rId217"/>
  </p:notesMasterIdLst>
  <p:sldIdLst>
    <p:sldId id="256" r:id="rId4"/>
    <p:sldId id="273" r:id="rId5"/>
    <p:sldId id="274" r:id="rId6"/>
    <p:sldId id="454" r:id="rId7"/>
    <p:sldId id="455" r:id="rId8"/>
    <p:sldId id="456" r:id="rId9"/>
    <p:sldId id="457" r:id="rId10"/>
    <p:sldId id="458" r:id="rId11"/>
    <p:sldId id="461" r:id="rId12"/>
    <p:sldId id="464" r:id="rId13"/>
    <p:sldId id="294" r:id="rId14"/>
    <p:sldId id="295" r:id="rId15"/>
    <p:sldId id="472" r:id="rId16"/>
    <p:sldId id="462" r:id="rId17"/>
    <p:sldId id="296" r:id="rId18"/>
    <p:sldId id="463" r:id="rId19"/>
    <p:sldId id="297" r:id="rId20"/>
    <p:sldId id="298" r:id="rId21"/>
    <p:sldId id="300" r:id="rId22"/>
    <p:sldId id="301" r:id="rId23"/>
    <p:sldId id="302" r:id="rId24"/>
    <p:sldId id="308" r:id="rId25"/>
    <p:sldId id="303" r:id="rId26"/>
    <p:sldId id="304" r:id="rId27"/>
    <p:sldId id="305" r:id="rId28"/>
    <p:sldId id="306" r:id="rId29"/>
    <p:sldId id="473" r:id="rId30"/>
    <p:sldId id="465" r:id="rId31"/>
    <p:sldId id="466" r:id="rId32"/>
    <p:sldId id="469" r:id="rId33"/>
    <p:sldId id="474" r:id="rId34"/>
    <p:sldId id="429" r:id="rId35"/>
    <p:sldId id="467" r:id="rId36"/>
    <p:sldId id="468" r:id="rId37"/>
    <p:sldId id="470" r:id="rId38"/>
    <p:sldId id="471" r:id="rId39"/>
    <p:sldId id="475" r:id="rId40"/>
    <p:sldId id="307" r:id="rId41"/>
    <p:sldId id="309" r:id="rId42"/>
    <p:sldId id="310" r:id="rId43"/>
    <p:sldId id="311" r:id="rId44"/>
    <p:sldId id="312" r:id="rId45"/>
    <p:sldId id="313" r:id="rId46"/>
    <p:sldId id="314" r:id="rId47"/>
    <p:sldId id="315" r:id="rId48"/>
    <p:sldId id="316" r:id="rId49"/>
    <p:sldId id="477" r:id="rId50"/>
    <p:sldId id="479" r:id="rId51"/>
    <p:sldId id="480" r:id="rId52"/>
    <p:sldId id="478" r:id="rId53"/>
    <p:sldId id="481" r:id="rId54"/>
    <p:sldId id="482" r:id="rId55"/>
    <p:sldId id="476" r:id="rId56"/>
    <p:sldId id="317" r:id="rId57"/>
    <p:sldId id="318" r:id="rId58"/>
    <p:sldId id="319" r:id="rId59"/>
    <p:sldId id="320" r:id="rId60"/>
    <p:sldId id="321" r:id="rId61"/>
    <p:sldId id="322" r:id="rId62"/>
    <p:sldId id="323" r:id="rId63"/>
    <p:sldId id="324" r:id="rId64"/>
    <p:sldId id="325" r:id="rId65"/>
    <p:sldId id="434" r:id="rId66"/>
    <p:sldId id="435" r:id="rId67"/>
    <p:sldId id="436" r:id="rId68"/>
    <p:sldId id="437" r:id="rId69"/>
    <p:sldId id="438" r:id="rId70"/>
    <p:sldId id="439" r:id="rId71"/>
    <p:sldId id="440" r:id="rId72"/>
    <p:sldId id="483" r:id="rId73"/>
    <p:sldId id="484" r:id="rId74"/>
    <p:sldId id="486" r:id="rId75"/>
    <p:sldId id="485" r:id="rId76"/>
    <p:sldId id="487" r:id="rId77"/>
    <p:sldId id="488" r:id="rId78"/>
    <p:sldId id="326" r:id="rId79"/>
    <p:sldId id="327" r:id="rId80"/>
    <p:sldId id="328" r:id="rId81"/>
    <p:sldId id="329" r:id="rId82"/>
    <p:sldId id="330" r:id="rId83"/>
    <p:sldId id="335" r:id="rId84"/>
    <p:sldId id="336" r:id="rId85"/>
    <p:sldId id="513" r:id="rId86"/>
    <p:sldId id="514" r:id="rId87"/>
    <p:sldId id="515" r:id="rId88"/>
    <p:sldId id="516" r:id="rId89"/>
    <p:sldId id="519" r:id="rId90"/>
    <p:sldId id="517" r:id="rId91"/>
    <p:sldId id="518" r:id="rId92"/>
    <p:sldId id="520" r:id="rId93"/>
    <p:sldId id="521" r:id="rId94"/>
    <p:sldId id="522" r:id="rId95"/>
    <p:sldId id="523" r:id="rId96"/>
    <p:sldId id="524" r:id="rId97"/>
    <p:sldId id="489" r:id="rId98"/>
    <p:sldId id="490" r:id="rId99"/>
    <p:sldId id="491" r:id="rId100"/>
    <p:sldId id="492" r:id="rId101"/>
    <p:sldId id="493" r:id="rId102"/>
    <p:sldId id="494" r:id="rId103"/>
    <p:sldId id="495" r:id="rId104"/>
    <p:sldId id="337" r:id="rId105"/>
    <p:sldId id="338" r:id="rId106"/>
    <p:sldId id="339" r:id="rId107"/>
    <p:sldId id="340" r:id="rId108"/>
    <p:sldId id="341" r:id="rId109"/>
    <p:sldId id="342" r:id="rId110"/>
    <p:sldId id="343" r:id="rId111"/>
    <p:sldId id="344" r:id="rId112"/>
    <p:sldId id="345" r:id="rId113"/>
    <p:sldId id="496" r:id="rId114"/>
    <p:sldId id="497" r:id="rId115"/>
    <p:sldId id="498" r:id="rId116"/>
    <p:sldId id="499" r:id="rId117"/>
    <p:sldId id="500" r:id="rId118"/>
    <p:sldId id="501" r:id="rId119"/>
    <p:sldId id="502" r:id="rId120"/>
    <p:sldId id="503" r:id="rId121"/>
    <p:sldId id="504" r:id="rId122"/>
    <p:sldId id="505" r:id="rId123"/>
    <p:sldId id="506" r:id="rId124"/>
    <p:sldId id="507" r:id="rId125"/>
    <p:sldId id="508" r:id="rId126"/>
    <p:sldId id="509" r:id="rId127"/>
    <p:sldId id="510" r:id="rId128"/>
    <p:sldId id="511" r:id="rId129"/>
    <p:sldId id="512" r:id="rId130"/>
    <p:sldId id="424" r:id="rId131"/>
    <p:sldId id="426" r:id="rId132"/>
    <p:sldId id="427" r:id="rId133"/>
    <p:sldId id="428" r:id="rId134"/>
    <p:sldId id="539" r:id="rId135"/>
    <p:sldId id="540" r:id="rId136"/>
    <p:sldId id="541" r:id="rId137"/>
    <p:sldId id="542" r:id="rId138"/>
    <p:sldId id="543" r:id="rId139"/>
    <p:sldId id="544" r:id="rId140"/>
    <p:sldId id="545" r:id="rId141"/>
    <p:sldId id="546" r:id="rId142"/>
    <p:sldId id="549" r:id="rId143"/>
    <p:sldId id="550" r:id="rId144"/>
    <p:sldId id="547" r:id="rId145"/>
    <p:sldId id="346" r:id="rId146"/>
    <p:sldId id="352" r:id="rId147"/>
    <p:sldId id="353" r:id="rId148"/>
    <p:sldId id="347" r:id="rId149"/>
    <p:sldId id="348" r:id="rId150"/>
    <p:sldId id="349" r:id="rId151"/>
    <p:sldId id="350" r:id="rId152"/>
    <p:sldId id="351" r:id="rId153"/>
    <p:sldId id="354" r:id="rId154"/>
    <p:sldId id="355" r:id="rId155"/>
    <p:sldId id="356" r:id="rId156"/>
    <p:sldId id="357" r:id="rId157"/>
    <p:sldId id="367" r:id="rId158"/>
    <p:sldId id="368" r:id="rId159"/>
    <p:sldId id="358" r:id="rId160"/>
    <p:sldId id="359" r:id="rId161"/>
    <p:sldId id="360" r:id="rId162"/>
    <p:sldId id="361" r:id="rId163"/>
    <p:sldId id="362" r:id="rId164"/>
    <p:sldId id="363" r:id="rId165"/>
    <p:sldId id="364" r:id="rId166"/>
    <p:sldId id="553" r:id="rId167"/>
    <p:sldId id="554" r:id="rId168"/>
    <p:sldId id="555" r:id="rId169"/>
    <p:sldId id="556" r:id="rId170"/>
    <p:sldId id="557" r:id="rId171"/>
    <p:sldId id="558" r:id="rId172"/>
    <p:sldId id="551" r:id="rId173"/>
    <p:sldId id="552" r:id="rId174"/>
    <p:sldId id="369" r:id="rId175"/>
    <p:sldId id="370" r:id="rId176"/>
    <p:sldId id="371" r:id="rId177"/>
    <p:sldId id="372" r:id="rId178"/>
    <p:sldId id="373" r:id="rId179"/>
    <p:sldId id="375" r:id="rId180"/>
    <p:sldId id="376" r:id="rId181"/>
    <p:sldId id="377" r:id="rId182"/>
    <p:sldId id="378" r:id="rId183"/>
    <p:sldId id="379" r:id="rId184"/>
    <p:sldId id="380" r:id="rId185"/>
    <p:sldId id="441" r:id="rId186"/>
    <p:sldId id="442" r:id="rId187"/>
    <p:sldId id="443" r:id="rId188"/>
    <p:sldId id="445" r:id="rId189"/>
    <p:sldId id="446" r:id="rId190"/>
    <p:sldId id="559" r:id="rId191"/>
    <p:sldId id="381" r:id="rId192"/>
    <p:sldId id="382" r:id="rId193"/>
    <p:sldId id="384" r:id="rId194"/>
    <p:sldId id="385" r:id="rId195"/>
    <p:sldId id="398" r:id="rId196"/>
    <p:sldId id="447" r:id="rId197"/>
    <p:sldId id="386" r:id="rId198"/>
    <p:sldId id="395" r:id="rId199"/>
    <p:sldId id="402" r:id="rId200"/>
    <p:sldId id="393" r:id="rId201"/>
    <p:sldId id="448" r:id="rId202"/>
    <p:sldId id="449" r:id="rId203"/>
    <p:sldId id="450" r:id="rId204"/>
    <p:sldId id="451" r:id="rId205"/>
    <p:sldId id="404" r:id="rId206"/>
    <p:sldId id="405" r:id="rId207"/>
    <p:sldId id="403" r:id="rId208"/>
    <p:sldId id="387" r:id="rId209"/>
    <p:sldId id="407" r:id="rId210"/>
    <p:sldId id="409" r:id="rId211"/>
    <p:sldId id="411" r:id="rId212"/>
    <p:sldId id="412" r:id="rId213"/>
    <p:sldId id="452" r:id="rId214"/>
    <p:sldId id="453" r:id="rId215"/>
    <p:sldId id="413" r:id="rId2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660B408-B3CF-4A94-85FC-2B1E0A45F4A2}" styleName="Темный стиль 2 - акцент 1/акцент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4067" autoAdjust="0"/>
    <p:restoredTop sz="94660"/>
  </p:normalViewPr>
  <p:slideViewPr>
    <p:cSldViewPr>
      <p:cViewPr>
        <p:scale>
          <a:sx n="90" d="100"/>
          <a:sy n="90" d="100"/>
        </p:scale>
        <p:origin x="-546" y="48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59" Type="http://schemas.openxmlformats.org/officeDocument/2006/relationships/slide" Target="slides/slide156.xml"/><Relationship Id="rId170" Type="http://schemas.openxmlformats.org/officeDocument/2006/relationships/slide" Target="slides/slide167.xml"/><Relationship Id="rId191" Type="http://schemas.openxmlformats.org/officeDocument/2006/relationships/slide" Target="slides/slide188.xml"/><Relationship Id="rId205" Type="http://schemas.openxmlformats.org/officeDocument/2006/relationships/slide" Target="slides/slide202.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149" Type="http://schemas.openxmlformats.org/officeDocument/2006/relationships/slide" Target="slides/slide146.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160" Type="http://schemas.openxmlformats.org/officeDocument/2006/relationships/slide" Target="slides/slide157.xml"/><Relationship Id="rId165" Type="http://schemas.openxmlformats.org/officeDocument/2006/relationships/slide" Target="slides/slide162.xml"/><Relationship Id="rId181" Type="http://schemas.openxmlformats.org/officeDocument/2006/relationships/slide" Target="slides/slide178.xml"/><Relationship Id="rId186" Type="http://schemas.openxmlformats.org/officeDocument/2006/relationships/slide" Target="slides/slide183.xml"/><Relationship Id="rId216" Type="http://schemas.openxmlformats.org/officeDocument/2006/relationships/slide" Target="slides/slide213.xml"/><Relationship Id="rId211" Type="http://schemas.openxmlformats.org/officeDocument/2006/relationships/slide" Target="slides/slide208.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134" Type="http://schemas.openxmlformats.org/officeDocument/2006/relationships/slide" Target="slides/slide131.xml"/><Relationship Id="rId139" Type="http://schemas.openxmlformats.org/officeDocument/2006/relationships/slide" Target="slides/slide136.xml"/><Relationship Id="rId80" Type="http://schemas.openxmlformats.org/officeDocument/2006/relationships/slide" Target="slides/slide77.xml"/><Relationship Id="rId85" Type="http://schemas.openxmlformats.org/officeDocument/2006/relationships/slide" Target="slides/slide82.xml"/><Relationship Id="rId150" Type="http://schemas.openxmlformats.org/officeDocument/2006/relationships/slide" Target="slides/slide147.xml"/><Relationship Id="rId155" Type="http://schemas.openxmlformats.org/officeDocument/2006/relationships/slide" Target="slides/slide152.xml"/><Relationship Id="rId171" Type="http://schemas.openxmlformats.org/officeDocument/2006/relationships/slide" Target="slides/slide168.xml"/><Relationship Id="rId176" Type="http://schemas.openxmlformats.org/officeDocument/2006/relationships/slide" Target="slides/slide173.xml"/><Relationship Id="rId192" Type="http://schemas.openxmlformats.org/officeDocument/2006/relationships/slide" Target="slides/slide189.xml"/><Relationship Id="rId197" Type="http://schemas.openxmlformats.org/officeDocument/2006/relationships/slide" Target="slides/slide194.xml"/><Relationship Id="rId206" Type="http://schemas.openxmlformats.org/officeDocument/2006/relationships/slide" Target="slides/slide203.xml"/><Relationship Id="rId201" Type="http://schemas.openxmlformats.org/officeDocument/2006/relationships/slide" Target="slides/slide198.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slide" Target="slides/slide121.xml"/><Relationship Id="rId129" Type="http://schemas.openxmlformats.org/officeDocument/2006/relationships/slide" Target="slides/slide126.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40" Type="http://schemas.openxmlformats.org/officeDocument/2006/relationships/slide" Target="slides/slide137.xml"/><Relationship Id="rId145" Type="http://schemas.openxmlformats.org/officeDocument/2006/relationships/slide" Target="slides/slide142.xml"/><Relationship Id="rId161" Type="http://schemas.openxmlformats.org/officeDocument/2006/relationships/slide" Target="slides/slide158.xml"/><Relationship Id="rId166" Type="http://schemas.openxmlformats.org/officeDocument/2006/relationships/slide" Target="slides/slide163.xml"/><Relationship Id="rId182" Type="http://schemas.openxmlformats.org/officeDocument/2006/relationships/slide" Target="slides/slide179.xml"/><Relationship Id="rId187" Type="http://schemas.openxmlformats.org/officeDocument/2006/relationships/slide" Target="slides/slide184.xml"/><Relationship Id="rId217"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212" Type="http://schemas.openxmlformats.org/officeDocument/2006/relationships/slide" Target="slides/slide209.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51" Type="http://schemas.openxmlformats.org/officeDocument/2006/relationships/slide" Target="slides/slide148.xml"/><Relationship Id="rId156" Type="http://schemas.openxmlformats.org/officeDocument/2006/relationships/slide" Target="slides/slide153.xml"/><Relationship Id="rId177" Type="http://schemas.openxmlformats.org/officeDocument/2006/relationships/slide" Target="slides/slide174.xml"/><Relationship Id="rId198" Type="http://schemas.openxmlformats.org/officeDocument/2006/relationships/slide" Target="slides/slide195.xml"/><Relationship Id="rId172" Type="http://schemas.openxmlformats.org/officeDocument/2006/relationships/slide" Target="slides/slide169.xml"/><Relationship Id="rId193" Type="http://schemas.openxmlformats.org/officeDocument/2006/relationships/slide" Target="slides/slide190.xml"/><Relationship Id="rId202" Type="http://schemas.openxmlformats.org/officeDocument/2006/relationships/slide" Target="slides/slide199.xml"/><Relationship Id="rId207" Type="http://schemas.openxmlformats.org/officeDocument/2006/relationships/slide" Target="slides/slide204.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slide" Target="slides/slide164.xml"/><Relationship Id="rId188" Type="http://schemas.openxmlformats.org/officeDocument/2006/relationships/slide" Target="slides/slide185.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183" Type="http://schemas.openxmlformats.org/officeDocument/2006/relationships/slide" Target="slides/slide180.xml"/><Relationship Id="rId213" Type="http://schemas.openxmlformats.org/officeDocument/2006/relationships/slide" Target="slides/slide210.xml"/><Relationship Id="rId218" Type="http://schemas.openxmlformats.org/officeDocument/2006/relationships/presProps" Target="presProps.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178" Type="http://schemas.openxmlformats.org/officeDocument/2006/relationships/slide" Target="slides/slide175.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73" Type="http://schemas.openxmlformats.org/officeDocument/2006/relationships/slide" Target="slides/slide170.xml"/><Relationship Id="rId194" Type="http://schemas.openxmlformats.org/officeDocument/2006/relationships/slide" Target="slides/slide191.xml"/><Relationship Id="rId199" Type="http://schemas.openxmlformats.org/officeDocument/2006/relationships/slide" Target="slides/slide196.xml"/><Relationship Id="rId203" Type="http://schemas.openxmlformats.org/officeDocument/2006/relationships/slide" Target="slides/slide200.xml"/><Relationship Id="rId208" Type="http://schemas.openxmlformats.org/officeDocument/2006/relationships/slide" Target="slides/slide205.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slide" Target="slides/slide165.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184" Type="http://schemas.openxmlformats.org/officeDocument/2006/relationships/slide" Target="slides/slide181.xml"/><Relationship Id="rId189" Type="http://schemas.openxmlformats.org/officeDocument/2006/relationships/slide" Target="slides/slide186.xml"/><Relationship Id="rId219" Type="http://schemas.openxmlformats.org/officeDocument/2006/relationships/viewProps" Target="viewProps.xml"/><Relationship Id="rId3" Type="http://schemas.openxmlformats.org/officeDocument/2006/relationships/slideMaster" Target="slideMasters/slideMaster3.xml"/><Relationship Id="rId214" Type="http://schemas.openxmlformats.org/officeDocument/2006/relationships/slide" Target="slides/slide211.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74" Type="http://schemas.openxmlformats.org/officeDocument/2006/relationships/slide" Target="slides/slide171.xml"/><Relationship Id="rId179" Type="http://schemas.openxmlformats.org/officeDocument/2006/relationships/slide" Target="slides/slide176.xml"/><Relationship Id="rId195" Type="http://schemas.openxmlformats.org/officeDocument/2006/relationships/slide" Target="slides/slide192.xml"/><Relationship Id="rId209" Type="http://schemas.openxmlformats.org/officeDocument/2006/relationships/slide" Target="slides/slide206.xml"/><Relationship Id="rId190" Type="http://schemas.openxmlformats.org/officeDocument/2006/relationships/slide" Target="slides/slide187.xml"/><Relationship Id="rId204" Type="http://schemas.openxmlformats.org/officeDocument/2006/relationships/slide" Target="slides/slide201.xml"/><Relationship Id="rId220" Type="http://schemas.openxmlformats.org/officeDocument/2006/relationships/theme" Target="theme/theme1.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164" Type="http://schemas.openxmlformats.org/officeDocument/2006/relationships/slide" Target="slides/slide161.xml"/><Relationship Id="rId169" Type="http://schemas.openxmlformats.org/officeDocument/2006/relationships/slide" Target="slides/slide166.xml"/><Relationship Id="rId185" Type="http://schemas.openxmlformats.org/officeDocument/2006/relationships/slide" Target="slides/slide182.xml"/><Relationship Id="rId4" Type="http://schemas.openxmlformats.org/officeDocument/2006/relationships/slide" Target="slides/slide1.xml"/><Relationship Id="rId9" Type="http://schemas.openxmlformats.org/officeDocument/2006/relationships/slide" Target="slides/slide6.xml"/><Relationship Id="rId180" Type="http://schemas.openxmlformats.org/officeDocument/2006/relationships/slide" Target="slides/slide177.xml"/><Relationship Id="rId210" Type="http://schemas.openxmlformats.org/officeDocument/2006/relationships/slide" Target="slides/slide207.xml"/><Relationship Id="rId215" Type="http://schemas.openxmlformats.org/officeDocument/2006/relationships/slide" Target="slides/slide212.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slide" Target="slides/slide151.xml"/><Relationship Id="rId175" Type="http://schemas.openxmlformats.org/officeDocument/2006/relationships/slide" Target="slides/slide172.xml"/><Relationship Id="rId196" Type="http://schemas.openxmlformats.org/officeDocument/2006/relationships/slide" Target="slides/slide193.xml"/><Relationship Id="rId200" Type="http://schemas.openxmlformats.org/officeDocument/2006/relationships/slide" Target="slides/slide197.xml"/><Relationship Id="rId16" Type="http://schemas.openxmlformats.org/officeDocument/2006/relationships/slide" Target="slides/slide13.xml"/><Relationship Id="rId221" Type="http://schemas.openxmlformats.org/officeDocument/2006/relationships/tableStyles" Target="tableStyles.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s>
</file>

<file path=ppt/charts/_rels/chart1.xml.rels><?xml version="1.0" encoding="UTF-8" standalone="yes"?>
<Relationships xmlns="http://schemas.openxmlformats.org/package/2006/relationships"><Relationship Id="rId1" Type="http://schemas.openxmlformats.org/officeDocument/2006/relationships/oleObject" Target="file:///G:\Course%20%20Kiev\Uncertainity%20and%20Validation\Primer.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G:\Course%20%20Kiev\Uncertainity%20and%20Validation\Primer.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G:\Course%20%20Kiev\Uncertainity%20and%20Validation\Primer.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H:\Course%20%20Kiev\Uncertainity%20and%20Validation\Primer.xlsm"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title>
      <c:layout/>
    </c:title>
    <c:plotArea>
      <c:layout>
        <c:manualLayout>
          <c:layoutTarget val="inner"/>
          <c:xMode val="edge"/>
          <c:yMode val="edge"/>
          <c:x val="7.5017219943697255E-2"/>
          <c:y val="0.10486619079157172"/>
          <c:w val="0.81317518613259065"/>
          <c:h val="0.86746397821767607"/>
        </c:manualLayout>
      </c:layout>
      <c:scatterChart>
        <c:scatterStyle val="lineMarker"/>
        <c:ser>
          <c:idx val="1"/>
          <c:order val="0"/>
          <c:tx>
            <c:v>Z</c:v>
          </c:tx>
          <c:spPr>
            <a:ln w="28575">
              <a:noFill/>
            </a:ln>
          </c:spPr>
          <c:marker>
            <c:symbol val="diamond"/>
            <c:size val="5"/>
          </c:marker>
          <c:xVal>
            <c:numRef>
              <c:f>'Ранкит-график'!$A$2:$A$26</c:f>
              <c:numCache>
                <c:formatCode>General</c:formatCode>
                <c:ptCount val="25"/>
                <c:pt idx="0">
                  <c:v>9.2000000000000026E-2</c:v>
                </c:pt>
                <c:pt idx="1">
                  <c:v>9.3600000000001432E-2</c:v>
                </c:pt>
                <c:pt idx="2">
                  <c:v>0.11340000000000022</c:v>
                </c:pt>
                <c:pt idx="3">
                  <c:v>0.11380000000000012</c:v>
                </c:pt>
                <c:pt idx="4">
                  <c:v>0.11390000000000022</c:v>
                </c:pt>
                <c:pt idx="5">
                  <c:v>0.11415000000000022</c:v>
                </c:pt>
                <c:pt idx="6">
                  <c:v>0.11420000000000111</c:v>
                </c:pt>
                <c:pt idx="7">
                  <c:v>0.11430000000000012</c:v>
                </c:pt>
                <c:pt idx="8">
                  <c:v>0.11430000000000012</c:v>
                </c:pt>
                <c:pt idx="9">
                  <c:v>0.11440000000000022</c:v>
                </c:pt>
                <c:pt idx="10">
                  <c:v>0.11440000000000022</c:v>
                </c:pt>
                <c:pt idx="11">
                  <c:v>0.1145000000000008</c:v>
                </c:pt>
                <c:pt idx="12">
                  <c:v>0.11459999999999999</c:v>
                </c:pt>
                <c:pt idx="13">
                  <c:v>0.11480000000000012</c:v>
                </c:pt>
                <c:pt idx="14">
                  <c:v>0.1150000000000008</c:v>
                </c:pt>
                <c:pt idx="15">
                  <c:v>0.1150000000000008</c:v>
                </c:pt>
                <c:pt idx="16">
                  <c:v>0.11520000000000113</c:v>
                </c:pt>
                <c:pt idx="17">
                  <c:v>0.11530000000000012</c:v>
                </c:pt>
                <c:pt idx="18">
                  <c:v>0.11550000000000084</c:v>
                </c:pt>
                <c:pt idx="19">
                  <c:v>0.11580000000000019</c:v>
                </c:pt>
                <c:pt idx="20">
                  <c:v>0.11770000000000128</c:v>
                </c:pt>
                <c:pt idx="21">
                  <c:v>0.12189999999999998</c:v>
                </c:pt>
                <c:pt idx="22">
                  <c:v>0.12220000000000029</c:v>
                </c:pt>
                <c:pt idx="23">
                  <c:v>0.15560000000000004</c:v>
                </c:pt>
                <c:pt idx="24">
                  <c:v>0.9083</c:v>
                </c:pt>
              </c:numCache>
            </c:numRef>
          </c:xVal>
          <c:yVal>
            <c:numRef>
              <c:f>'Ранкит-график'!$D$2:$D$26</c:f>
              <c:numCache>
                <c:formatCode>General</c:formatCode>
                <c:ptCount val="25"/>
                <c:pt idx="0">
                  <c:v>-1.7688250385187234</c:v>
                </c:pt>
                <c:pt idx="1">
                  <c:v>-1.4260768722728459</c:v>
                </c:pt>
                <c:pt idx="2">
                  <c:v>-1.1983797023069247</c:v>
                </c:pt>
                <c:pt idx="3">
                  <c:v>-1.0200762327862021</c:v>
                </c:pt>
                <c:pt idx="4">
                  <c:v>-0.86942377328889575</c:v>
                </c:pt>
                <c:pt idx="5">
                  <c:v>-0.73631591737613555</c:v>
                </c:pt>
                <c:pt idx="6">
                  <c:v>-0.61514110459598026</c:v>
                </c:pt>
                <c:pt idx="7">
                  <c:v>-0.39572529581449339</c:v>
                </c:pt>
                <c:pt idx="8">
                  <c:v>-0.39572529581449339</c:v>
                </c:pt>
                <c:pt idx="9">
                  <c:v>-0.19402814242392852</c:v>
                </c:pt>
                <c:pt idx="10">
                  <c:v>-0.19402814242392852</c:v>
                </c:pt>
                <c:pt idx="11">
                  <c:v>-9.6558615289640756E-2</c:v>
                </c:pt>
                <c:pt idx="12">
                  <c:v>-1.3921376352919099E-16</c:v>
                </c:pt>
                <c:pt idx="13">
                  <c:v>9.6558615289640562E-2</c:v>
                </c:pt>
                <c:pt idx="14">
                  <c:v>0.29338123212119327</c:v>
                </c:pt>
                <c:pt idx="15">
                  <c:v>0.29338123212119327</c:v>
                </c:pt>
                <c:pt idx="16">
                  <c:v>0.39572529581449323</c:v>
                </c:pt>
                <c:pt idx="17">
                  <c:v>0.50240222337335538</c:v>
                </c:pt>
                <c:pt idx="18">
                  <c:v>0.61514110459598015</c:v>
                </c:pt>
                <c:pt idx="19">
                  <c:v>0.73631591737613555</c:v>
                </c:pt>
                <c:pt idx="20">
                  <c:v>0.86942377328889575</c:v>
                </c:pt>
                <c:pt idx="21">
                  <c:v>1.0200762327862021</c:v>
                </c:pt>
                <c:pt idx="22">
                  <c:v>1.198379702306924</c:v>
                </c:pt>
                <c:pt idx="23">
                  <c:v>1.4260768722728459</c:v>
                </c:pt>
                <c:pt idx="24">
                  <c:v>1.7688250385187234</c:v>
                </c:pt>
              </c:numCache>
            </c:numRef>
          </c:yVal>
        </c:ser>
        <c:axId val="67795584"/>
        <c:axId val="67924352"/>
      </c:scatterChart>
      <c:valAx>
        <c:axId val="67795584"/>
        <c:scaling>
          <c:orientation val="minMax"/>
        </c:scaling>
        <c:axPos val="b"/>
        <c:numFmt formatCode="General" sourceLinked="1"/>
        <c:tickLblPos val="nextTo"/>
        <c:crossAx val="67924352"/>
        <c:crosses val="autoZero"/>
        <c:crossBetween val="midCat"/>
      </c:valAx>
      <c:valAx>
        <c:axId val="67924352"/>
        <c:scaling>
          <c:orientation val="minMax"/>
        </c:scaling>
        <c:axPos val="l"/>
        <c:majorGridlines/>
        <c:numFmt formatCode="General" sourceLinked="1"/>
        <c:tickLblPos val="nextTo"/>
        <c:crossAx val="67795584"/>
        <c:crosses val="autoZero"/>
        <c:crossBetween val="midCat"/>
      </c:valAx>
    </c:plotArea>
    <c:legend>
      <c:legendPos val="r"/>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ru-RU"/>
  <c:chart>
    <c:plotArea>
      <c:layout/>
      <c:scatterChart>
        <c:scatterStyle val="lineMarker"/>
        <c:ser>
          <c:idx val="1"/>
          <c:order val="0"/>
          <c:spPr>
            <a:ln w="28575">
              <a:noFill/>
            </a:ln>
          </c:spPr>
          <c:marker>
            <c:symbol val="diamond"/>
            <c:size val="5"/>
          </c:marker>
          <c:xVal>
            <c:numRef>
              <c:f>'Ранкит-график'!$A$30:$A$53</c:f>
              <c:numCache>
                <c:formatCode>General</c:formatCode>
                <c:ptCount val="24"/>
                <c:pt idx="0">
                  <c:v>9.2000000000000026E-2</c:v>
                </c:pt>
                <c:pt idx="1">
                  <c:v>9.3600000000000266E-2</c:v>
                </c:pt>
                <c:pt idx="2">
                  <c:v>0.1134</c:v>
                </c:pt>
                <c:pt idx="3">
                  <c:v>0.1138</c:v>
                </c:pt>
                <c:pt idx="4">
                  <c:v>0.1139</c:v>
                </c:pt>
                <c:pt idx="5">
                  <c:v>0.11415</c:v>
                </c:pt>
                <c:pt idx="6">
                  <c:v>0.11420000000000002</c:v>
                </c:pt>
                <c:pt idx="7">
                  <c:v>0.1143</c:v>
                </c:pt>
                <c:pt idx="8">
                  <c:v>0.1143</c:v>
                </c:pt>
                <c:pt idx="9">
                  <c:v>0.1144</c:v>
                </c:pt>
                <c:pt idx="10">
                  <c:v>0.1144</c:v>
                </c:pt>
                <c:pt idx="11">
                  <c:v>0.1145</c:v>
                </c:pt>
                <c:pt idx="12">
                  <c:v>0.11459999999999998</c:v>
                </c:pt>
                <c:pt idx="13">
                  <c:v>0.1148</c:v>
                </c:pt>
                <c:pt idx="14">
                  <c:v>0.115</c:v>
                </c:pt>
                <c:pt idx="15">
                  <c:v>0.115</c:v>
                </c:pt>
                <c:pt idx="16">
                  <c:v>0.11520000000000002</c:v>
                </c:pt>
                <c:pt idx="17">
                  <c:v>0.1153</c:v>
                </c:pt>
                <c:pt idx="18">
                  <c:v>0.11550000000000002</c:v>
                </c:pt>
                <c:pt idx="19">
                  <c:v>0.1158</c:v>
                </c:pt>
                <c:pt idx="20">
                  <c:v>0.11770000000000012</c:v>
                </c:pt>
                <c:pt idx="21">
                  <c:v>0.12189999999999998</c:v>
                </c:pt>
                <c:pt idx="22">
                  <c:v>0.12220000000000029</c:v>
                </c:pt>
                <c:pt idx="23">
                  <c:v>0.15560000000000004</c:v>
                </c:pt>
              </c:numCache>
            </c:numRef>
          </c:xVal>
          <c:yVal>
            <c:numRef>
              <c:f>'Ранкит-график'!$D$30:$D$53</c:f>
              <c:numCache>
                <c:formatCode>General</c:formatCode>
                <c:ptCount val="24"/>
                <c:pt idx="0">
                  <c:v>-1.7506860712521712</c:v>
                </c:pt>
                <c:pt idx="1">
                  <c:v>-1.4050715603096318</c:v>
                </c:pt>
                <c:pt idx="2">
                  <c:v>-1.1749867920660899</c:v>
                </c:pt>
                <c:pt idx="3">
                  <c:v>-0.99445788320975326</c:v>
                </c:pt>
                <c:pt idx="4">
                  <c:v>-0.84162123357292262</c:v>
                </c:pt>
                <c:pt idx="5">
                  <c:v>-0.70630256284008752</c:v>
                </c:pt>
                <c:pt idx="6">
                  <c:v>-0.58284150727121653</c:v>
                </c:pt>
                <c:pt idx="7">
                  <c:v>-0.35845879325119695</c:v>
                </c:pt>
                <c:pt idx="8">
                  <c:v>-0.35845879325119695</c:v>
                </c:pt>
                <c:pt idx="9">
                  <c:v>-0.15096921549677975</c:v>
                </c:pt>
                <c:pt idx="10">
                  <c:v>-0.15096921549677975</c:v>
                </c:pt>
                <c:pt idx="11">
                  <c:v>-5.0153583464733809E-2</c:v>
                </c:pt>
                <c:pt idx="12">
                  <c:v>5.0153583464733517E-2</c:v>
                </c:pt>
                <c:pt idx="13">
                  <c:v>0.15096921549677975</c:v>
                </c:pt>
                <c:pt idx="14">
                  <c:v>0.35845879325119689</c:v>
                </c:pt>
                <c:pt idx="15">
                  <c:v>0.35845879325119689</c:v>
                </c:pt>
                <c:pt idx="16">
                  <c:v>0.46769879911451123</c:v>
                </c:pt>
                <c:pt idx="17">
                  <c:v>0.58284150727121609</c:v>
                </c:pt>
                <c:pt idx="18">
                  <c:v>0.70630256284008719</c:v>
                </c:pt>
                <c:pt idx="19">
                  <c:v>0.84162123357292262</c:v>
                </c:pt>
                <c:pt idx="20">
                  <c:v>0.99445788320975259</c:v>
                </c:pt>
                <c:pt idx="21">
                  <c:v>1.1749867920660897</c:v>
                </c:pt>
                <c:pt idx="22">
                  <c:v>1.4050715603096318</c:v>
                </c:pt>
                <c:pt idx="23">
                  <c:v>1.7506860712521699</c:v>
                </c:pt>
              </c:numCache>
            </c:numRef>
          </c:yVal>
        </c:ser>
        <c:axId val="69678208"/>
        <c:axId val="69679744"/>
      </c:scatterChart>
      <c:valAx>
        <c:axId val="69678208"/>
        <c:scaling>
          <c:orientation val="minMax"/>
        </c:scaling>
        <c:axPos val="b"/>
        <c:numFmt formatCode="General" sourceLinked="1"/>
        <c:tickLblPos val="nextTo"/>
        <c:crossAx val="69679744"/>
        <c:crosses val="autoZero"/>
        <c:crossBetween val="midCat"/>
      </c:valAx>
      <c:valAx>
        <c:axId val="69679744"/>
        <c:scaling>
          <c:orientation val="minMax"/>
        </c:scaling>
        <c:axPos val="l"/>
        <c:majorGridlines/>
        <c:numFmt formatCode="General" sourceLinked="1"/>
        <c:tickLblPos val="nextTo"/>
        <c:crossAx val="69678208"/>
        <c:crosses val="autoZero"/>
        <c:crossBetween val="midCat"/>
      </c:valAx>
    </c:plotArea>
    <c:legend>
      <c:legendPos val="r"/>
      <c:layout/>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ru-RU"/>
  <c:chart>
    <c:plotArea>
      <c:layout/>
      <c:scatterChart>
        <c:scatterStyle val="lineMarker"/>
        <c:ser>
          <c:idx val="1"/>
          <c:order val="0"/>
          <c:spPr>
            <a:ln w="28575">
              <a:noFill/>
            </a:ln>
          </c:spPr>
          <c:marker>
            <c:symbol val="diamond"/>
            <c:size val="5"/>
          </c:marker>
          <c:trendline>
            <c:trendlineType val="linear"/>
          </c:trendline>
          <c:xVal>
            <c:numRef>
              <c:f>'Ранкит-график'!$A$57:$A$74</c:f>
              <c:numCache>
                <c:formatCode>General</c:formatCode>
                <c:ptCount val="18"/>
                <c:pt idx="0">
                  <c:v>0.1134</c:v>
                </c:pt>
                <c:pt idx="1">
                  <c:v>0.1138</c:v>
                </c:pt>
                <c:pt idx="2">
                  <c:v>0.1139</c:v>
                </c:pt>
                <c:pt idx="3">
                  <c:v>0.11415</c:v>
                </c:pt>
                <c:pt idx="4">
                  <c:v>0.11420000000000002</c:v>
                </c:pt>
                <c:pt idx="5">
                  <c:v>0.1143</c:v>
                </c:pt>
                <c:pt idx="6">
                  <c:v>0.1143</c:v>
                </c:pt>
                <c:pt idx="7">
                  <c:v>0.1144</c:v>
                </c:pt>
                <c:pt idx="8">
                  <c:v>0.1144</c:v>
                </c:pt>
                <c:pt idx="9">
                  <c:v>0.1145</c:v>
                </c:pt>
                <c:pt idx="10">
                  <c:v>0.11459999999999998</c:v>
                </c:pt>
                <c:pt idx="11">
                  <c:v>0.1148</c:v>
                </c:pt>
                <c:pt idx="12">
                  <c:v>0.115</c:v>
                </c:pt>
                <c:pt idx="13">
                  <c:v>0.115</c:v>
                </c:pt>
                <c:pt idx="14">
                  <c:v>0.11520000000000002</c:v>
                </c:pt>
                <c:pt idx="15">
                  <c:v>0.1153</c:v>
                </c:pt>
                <c:pt idx="16">
                  <c:v>0.11550000000000002</c:v>
                </c:pt>
                <c:pt idx="17">
                  <c:v>0.1158</c:v>
                </c:pt>
              </c:numCache>
            </c:numRef>
          </c:xVal>
          <c:yVal>
            <c:numRef>
              <c:f>'Ранкит-график'!$D$57:$D$74</c:f>
              <c:numCache>
                <c:formatCode>General</c:formatCode>
                <c:ptCount val="18"/>
                <c:pt idx="0">
                  <c:v>-1.6198562586382699</c:v>
                </c:pt>
                <c:pt idx="1">
                  <c:v>-1.2521195202652315</c:v>
                </c:pt>
                <c:pt idx="2">
                  <c:v>-1.0031479676625361</c:v>
                </c:pt>
                <c:pt idx="3">
                  <c:v>-0.80459638036030046</c:v>
                </c:pt>
                <c:pt idx="4">
                  <c:v>-0.63364000077970906</c:v>
                </c:pt>
                <c:pt idx="5">
                  <c:v>-0.33603814037182583</c:v>
                </c:pt>
                <c:pt idx="6">
                  <c:v>-0.33603814037182583</c:v>
                </c:pt>
                <c:pt idx="7">
                  <c:v>-6.6011812375840723E-2</c:v>
                </c:pt>
                <c:pt idx="8">
                  <c:v>-6.6011812375840723E-2</c:v>
                </c:pt>
                <c:pt idx="9">
                  <c:v>6.6011812375840445E-2</c:v>
                </c:pt>
                <c:pt idx="10">
                  <c:v>0.19920132478926691</c:v>
                </c:pt>
                <c:pt idx="11">
                  <c:v>0.3360381403718255</c:v>
                </c:pt>
                <c:pt idx="12">
                  <c:v>0.63364000077970883</c:v>
                </c:pt>
                <c:pt idx="13">
                  <c:v>0.63364000077970883</c:v>
                </c:pt>
                <c:pt idx="14">
                  <c:v>0.80459638036029957</c:v>
                </c:pt>
                <c:pt idx="15">
                  <c:v>1.0031479676625341</c:v>
                </c:pt>
                <c:pt idx="16">
                  <c:v>1.2521195202652315</c:v>
                </c:pt>
                <c:pt idx="17">
                  <c:v>1.619856258638269</c:v>
                </c:pt>
              </c:numCache>
            </c:numRef>
          </c:yVal>
        </c:ser>
        <c:axId val="69982464"/>
        <c:axId val="69984256"/>
      </c:scatterChart>
      <c:valAx>
        <c:axId val="69982464"/>
        <c:scaling>
          <c:orientation val="minMax"/>
        </c:scaling>
        <c:axPos val="b"/>
        <c:numFmt formatCode="General" sourceLinked="1"/>
        <c:tickLblPos val="nextTo"/>
        <c:crossAx val="69984256"/>
        <c:crosses val="autoZero"/>
        <c:crossBetween val="midCat"/>
      </c:valAx>
      <c:valAx>
        <c:axId val="69984256"/>
        <c:scaling>
          <c:orientation val="minMax"/>
        </c:scaling>
        <c:axPos val="l"/>
        <c:majorGridlines/>
        <c:numFmt formatCode="General" sourceLinked="1"/>
        <c:tickLblPos val="nextTo"/>
        <c:crossAx val="69982464"/>
        <c:crosses val="autoZero"/>
        <c:crossBetween val="midCat"/>
      </c:valAx>
    </c:plotArea>
    <c:plotVisOnly val="1"/>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chart>
    <c:plotArea>
      <c:layout/>
      <c:scatterChart>
        <c:scatterStyle val="lineMarker"/>
        <c:ser>
          <c:idx val="0"/>
          <c:order val="0"/>
          <c:spPr>
            <a:ln w="28575">
              <a:noFill/>
            </a:ln>
          </c:spPr>
          <c:yVal>
            <c:numRef>
              <c:f>'Односторонний t-тест'!$B$3:$B$11</c:f>
              <c:numCache>
                <c:formatCode>General</c:formatCode>
                <c:ptCount val="9"/>
                <c:pt idx="0">
                  <c:v>4.2000000000000023E-2</c:v>
                </c:pt>
                <c:pt idx="1">
                  <c:v>4.0000000000000022E-2</c:v>
                </c:pt>
                <c:pt idx="2">
                  <c:v>2.8000000000000001E-2</c:v>
                </c:pt>
                <c:pt idx="3">
                  <c:v>3.500000000000001E-2</c:v>
                </c:pt>
                <c:pt idx="4">
                  <c:v>4.3999999999999997E-2</c:v>
                </c:pt>
                <c:pt idx="5">
                  <c:v>3.500000000000001E-2</c:v>
                </c:pt>
                <c:pt idx="6">
                  <c:v>4.1000000000000002E-2</c:v>
                </c:pt>
                <c:pt idx="7">
                  <c:v>4.3000000000000003E-2</c:v>
                </c:pt>
                <c:pt idx="8">
                  <c:v>4.0000000000000022E-2</c:v>
                </c:pt>
              </c:numCache>
            </c:numRef>
          </c:yVal>
        </c:ser>
        <c:ser>
          <c:idx val="1"/>
          <c:order val="1"/>
          <c:tx>
            <c:v>Приписное значение</c:v>
          </c:tx>
          <c:spPr>
            <a:ln w="28575">
              <a:noFill/>
            </a:ln>
          </c:spPr>
          <c:marker>
            <c:symbol val="square"/>
            <c:size val="2"/>
          </c:marker>
          <c:trendline>
            <c:trendlineType val="linear"/>
          </c:trendline>
          <c:trendline>
            <c:trendlineType val="linear"/>
          </c:trendline>
          <c:yVal>
            <c:numRef>
              <c:f>'Односторонний t-тест'!$A$3:$A$11</c:f>
              <c:numCache>
                <c:formatCode>General</c:formatCode>
                <c:ptCount val="9"/>
                <c:pt idx="0">
                  <c:v>3.3000000000000002E-2</c:v>
                </c:pt>
                <c:pt idx="1">
                  <c:v>3.3000000000000002E-2</c:v>
                </c:pt>
                <c:pt idx="2">
                  <c:v>3.3000000000000002E-2</c:v>
                </c:pt>
                <c:pt idx="3">
                  <c:v>3.3000000000000002E-2</c:v>
                </c:pt>
                <c:pt idx="4">
                  <c:v>3.3000000000000002E-2</c:v>
                </c:pt>
                <c:pt idx="5">
                  <c:v>3.3000000000000002E-2</c:v>
                </c:pt>
                <c:pt idx="6">
                  <c:v>3.3000000000000002E-2</c:v>
                </c:pt>
                <c:pt idx="7">
                  <c:v>3.3000000000000002E-2</c:v>
                </c:pt>
                <c:pt idx="8">
                  <c:v>3.3000000000000002E-2</c:v>
                </c:pt>
              </c:numCache>
            </c:numRef>
          </c:yVal>
        </c:ser>
        <c:axId val="70022656"/>
        <c:axId val="70024192"/>
      </c:scatterChart>
      <c:valAx>
        <c:axId val="70022656"/>
        <c:scaling>
          <c:orientation val="minMax"/>
        </c:scaling>
        <c:axPos val="b"/>
        <c:tickLblPos val="nextTo"/>
        <c:crossAx val="70024192"/>
        <c:crosses val="autoZero"/>
        <c:crossBetween val="midCat"/>
      </c:valAx>
      <c:valAx>
        <c:axId val="70024192"/>
        <c:scaling>
          <c:orientation val="minMax"/>
        </c:scaling>
        <c:axPos val="l"/>
        <c:majorGridlines/>
        <c:numFmt formatCode="General" sourceLinked="1"/>
        <c:tickLblPos val="nextTo"/>
        <c:crossAx val="70022656"/>
        <c:crosses val="autoZero"/>
        <c:crossBetween val="midCat"/>
      </c:valAx>
    </c:plotArea>
    <c:plotVisOnly val="1"/>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40.wmf"/><Relationship Id="rId1" Type="http://schemas.openxmlformats.org/officeDocument/2006/relationships/image" Target="../media/image39.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image" Target="../media/image42.wmf"/><Relationship Id="rId1" Type="http://schemas.openxmlformats.org/officeDocument/2006/relationships/image" Target="../media/image41.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53.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image" Target="../media/image56.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10.wmf"/><Relationship Id="rId2" Type="http://schemas.openxmlformats.org/officeDocument/2006/relationships/image" Target="../media/image109.wmf"/><Relationship Id="rId1" Type="http://schemas.openxmlformats.org/officeDocument/2006/relationships/image" Target="../media/image108.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13.wmf"/><Relationship Id="rId2" Type="http://schemas.openxmlformats.org/officeDocument/2006/relationships/image" Target="../media/image112.wmf"/><Relationship Id="rId1" Type="http://schemas.openxmlformats.org/officeDocument/2006/relationships/image" Target="../media/image111.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126.wmf"/><Relationship Id="rId1" Type="http://schemas.openxmlformats.org/officeDocument/2006/relationships/image" Target="../media/image125.wmf"/></Relationships>
</file>

<file path=ppt/drawings/_rels/vmlDrawing19.vml.rels><?xml version="1.0" encoding="UTF-8" standalone="yes"?>
<Relationships xmlns="http://schemas.openxmlformats.org/package/2006/relationships"><Relationship Id="rId8" Type="http://schemas.openxmlformats.org/officeDocument/2006/relationships/image" Target="../media/image136.wmf"/><Relationship Id="rId3" Type="http://schemas.openxmlformats.org/officeDocument/2006/relationships/image" Target="../media/image131.wmf"/><Relationship Id="rId7" Type="http://schemas.openxmlformats.org/officeDocument/2006/relationships/image" Target="../media/image135.wmf"/><Relationship Id="rId2" Type="http://schemas.openxmlformats.org/officeDocument/2006/relationships/image" Target="../media/image130.wmf"/><Relationship Id="rId1" Type="http://schemas.openxmlformats.org/officeDocument/2006/relationships/image" Target="../media/image129.wmf"/><Relationship Id="rId6" Type="http://schemas.openxmlformats.org/officeDocument/2006/relationships/image" Target="../media/image134.wmf"/><Relationship Id="rId11" Type="http://schemas.openxmlformats.org/officeDocument/2006/relationships/image" Target="../media/image139.wmf"/><Relationship Id="rId5" Type="http://schemas.openxmlformats.org/officeDocument/2006/relationships/image" Target="../media/image133.wmf"/><Relationship Id="rId10" Type="http://schemas.openxmlformats.org/officeDocument/2006/relationships/image" Target="../media/image138.wmf"/><Relationship Id="rId4" Type="http://schemas.openxmlformats.org/officeDocument/2006/relationships/image" Target="../media/image132.wmf"/><Relationship Id="rId9" Type="http://schemas.openxmlformats.org/officeDocument/2006/relationships/image" Target="../media/image137.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140.wmf"/><Relationship Id="rId7" Type="http://schemas.openxmlformats.org/officeDocument/2006/relationships/image" Target="../media/image142.wmf"/><Relationship Id="rId2" Type="http://schemas.openxmlformats.org/officeDocument/2006/relationships/image" Target="../media/image133.wmf"/><Relationship Id="rId1" Type="http://schemas.openxmlformats.org/officeDocument/2006/relationships/image" Target="../media/image129.wmf"/><Relationship Id="rId6" Type="http://schemas.openxmlformats.org/officeDocument/2006/relationships/image" Target="../media/image141.wmf"/><Relationship Id="rId5" Type="http://schemas.openxmlformats.org/officeDocument/2006/relationships/image" Target="../media/image135.wmf"/><Relationship Id="rId4" Type="http://schemas.openxmlformats.org/officeDocument/2006/relationships/image" Target="../media/image134.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43.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44.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47.wmf"/><Relationship Id="rId2" Type="http://schemas.openxmlformats.org/officeDocument/2006/relationships/image" Target="../media/image146.wmf"/><Relationship Id="rId1" Type="http://schemas.openxmlformats.org/officeDocument/2006/relationships/image" Target="../media/image145.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60.wmf"/><Relationship Id="rId2" Type="http://schemas.openxmlformats.org/officeDocument/2006/relationships/image" Target="../media/image159.wmf"/><Relationship Id="rId1" Type="http://schemas.openxmlformats.org/officeDocument/2006/relationships/image" Target="../media/image158.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63.wmf"/><Relationship Id="rId2" Type="http://schemas.openxmlformats.org/officeDocument/2006/relationships/image" Target="../media/image162.wmf"/><Relationship Id="rId1" Type="http://schemas.openxmlformats.org/officeDocument/2006/relationships/image" Target="../media/image161.wmf"/><Relationship Id="rId6" Type="http://schemas.openxmlformats.org/officeDocument/2006/relationships/image" Target="../media/image166.wmf"/><Relationship Id="rId5" Type="http://schemas.openxmlformats.org/officeDocument/2006/relationships/image" Target="../media/image165.wmf"/><Relationship Id="rId4" Type="http://schemas.openxmlformats.org/officeDocument/2006/relationships/image" Target="../media/image164.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64.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173.wmf"/><Relationship Id="rId2" Type="http://schemas.openxmlformats.org/officeDocument/2006/relationships/image" Target="../media/image172.wmf"/><Relationship Id="rId1" Type="http://schemas.openxmlformats.org/officeDocument/2006/relationships/image" Target="../media/image171.wmf"/><Relationship Id="rId5" Type="http://schemas.openxmlformats.org/officeDocument/2006/relationships/image" Target="../media/image175.wmf"/><Relationship Id="rId4" Type="http://schemas.openxmlformats.org/officeDocument/2006/relationships/image" Target="../media/image174.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178.wmf"/><Relationship Id="rId2" Type="http://schemas.openxmlformats.org/officeDocument/2006/relationships/image" Target="../media/image177.wmf"/><Relationship Id="rId1" Type="http://schemas.openxmlformats.org/officeDocument/2006/relationships/image" Target="../media/image176.wmf"/><Relationship Id="rId6" Type="http://schemas.openxmlformats.org/officeDocument/2006/relationships/image" Target="../media/image181.wmf"/><Relationship Id="rId5" Type="http://schemas.openxmlformats.org/officeDocument/2006/relationships/image" Target="../media/image180.wmf"/><Relationship Id="rId4" Type="http://schemas.openxmlformats.org/officeDocument/2006/relationships/image" Target="../media/image179.wmf"/></Relationships>
</file>

<file path=ppt/drawings/_rels/vmlDrawing29.vml.rels><?xml version="1.0" encoding="UTF-8" standalone="yes"?>
<Relationships xmlns="http://schemas.openxmlformats.org/package/2006/relationships"><Relationship Id="rId8" Type="http://schemas.openxmlformats.org/officeDocument/2006/relationships/image" Target="../media/image208.wmf"/><Relationship Id="rId3" Type="http://schemas.openxmlformats.org/officeDocument/2006/relationships/image" Target="../media/image203.wmf"/><Relationship Id="rId7" Type="http://schemas.openxmlformats.org/officeDocument/2006/relationships/image" Target="../media/image207.wmf"/><Relationship Id="rId2" Type="http://schemas.openxmlformats.org/officeDocument/2006/relationships/image" Target="../media/image202.wmf"/><Relationship Id="rId1" Type="http://schemas.openxmlformats.org/officeDocument/2006/relationships/image" Target="../media/image201.wmf"/><Relationship Id="rId6" Type="http://schemas.openxmlformats.org/officeDocument/2006/relationships/image" Target="../media/image206.wmf"/><Relationship Id="rId5" Type="http://schemas.openxmlformats.org/officeDocument/2006/relationships/image" Target="../media/image205.wmf"/><Relationship Id="rId4" Type="http://schemas.openxmlformats.org/officeDocument/2006/relationships/image" Target="../media/image204.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30.vml.rels><?xml version="1.0" encoding="UTF-8" standalone="yes"?>
<Relationships xmlns="http://schemas.openxmlformats.org/package/2006/relationships"><Relationship Id="rId8" Type="http://schemas.openxmlformats.org/officeDocument/2006/relationships/image" Target="../media/image216.wmf"/><Relationship Id="rId3" Type="http://schemas.openxmlformats.org/officeDocument/2006/relationships/image" Target="../media/image211.wmf"/><Relationship Id="rId7" Type="http://schemas.openxmlformats.org/officeDocument/2006/relationships/image" Target="../media/image215.wmf"/><Relationship Id="rId2" Type="http://schemas.openxmlformats.org/officeDocument/2006/relationships/image" Target="../media/image210.wmf"/><Relationship Id="rId1" Type="http://schemas.openxmlformats.org/officeDocument/2006/relationships/image" Target="../media/image209.wmf"/><Relationship Id="rId6" Type="http://schemas.openxmlformats.org/officeDocument/2006/relationships/image" Target="../media/image214.wmf"/><Relationship Id="rId5" Type="http://schemas.openxmlformats.org/officeDocument/2006/relationships/image" Target="../media/image213.wmf"/><Relationship Id="rId4" Type="http://schemas.openxmlformats.org/officeDocument/2006/relationships/image" Target="../media/image212.wmf"/><Relationship Id="rId9" Type="http://schemas.openxmlformats.org/officeDocument/2006/relationships/image" Target="../media/image217.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218.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234.wmf"/><Relationship Id="rId2" Type="http://schemas.openxmlformats.org/officeDocument/2006/relationships/image" Target="../media/image233.wmf"/><Relationship Id="rId1" Type="http://schemas.openxmlformats.org/officeDocument/2006/relationships/image" Target="../media/image232.wmf"/><Relationship Id="rId5" Type="http://schemas.openxmlformats.org/officeDocument/2006/relationships/image" Target="../media/image236.wmf"/><Relationship Id="rId4" Type="http://schemas.openxmlformats.org/officeDocument/2006/relationships/image" Target="../media/image235.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218.wmf"/></Relationships>
</file>

<file path=ppt/drawings/_rels/vmlDrawing34.vml.rels><?xml version="1.0" encoding="UTF-8" standalone="yes"?>
<Relationships xmlns="http://schemas.openxmlformats.org/package/2006/relationships"><Relationship Id="rId2" Type="http://schemas.openxmlformats.org/officeDocument/2006/relationships/image" Target="../media/image239.wmf"/><Relationship Id="rId1" Type="http://schemas.openxmlformats.org/officeDocument/2006/relationships/image" Target="../media/image238.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242.wmf"/><Relationship Id="rId2" Type="http://schemas.openxmlformats.org/officeDocument/2006/relationships/image" Target="../media/image241.wmf"/><Relationship Id="rId1" Type="http://schemas.openxmlformats.org/officeDocument/2006/relationships/image" Target="../media/image240.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243.wmf"/></Relationships>
</file>

<file path=ppt/drawings/_rels/vmlDrawing37.vml.rels><?xml version="1.0" encoding="UTF-8" standalone="yes"?>
<Relationships xmlns="http://schemas.openxmlformats.org/package/2006/relationships"><Relationship Id="rId2" Type="http://schemas.openxmlformats.org/officeDocument/2006/relationships/image" Target="../media/image245.wmf"/><Relationship Id="rId1" Type="http://schemas.openxmlformats.org/officeDocument/2006/relationships/image" Target="../media/image244.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246.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24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249.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7.wmf"/><Relationship Id="rId1" Type="http://schemas.openxmlformats.org/officeDocument/2006/relationships/image" Target="../media/image26.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4.wmf"/><Relationship Id="rId7" Type="http://schemas.openxmlformats.org/officeDocument/2006/relationships/image" Target="../media/image38.wmf"/><Relationship Id="rId2" Type="http://schemas.openxmlformats.org/officeDocument/2006/relationships/image" Target="../media/image33.wmf"/><Relationship Id="rId1" Type="http://schemas.openxmlformats.org/officeDocument/2006/relationships/image" Target="../media/image32.wmf"/><Relationship Id="rId6" Type="http://schemas.openxmlformats.org/officeDocument/2006/relationships/image" Target="../media/image37.wmf"/><Relationship Id="rId5" Type="http://schemas.openxmlformats.org/officeDocument/2006/relationships/image" Target="../media/image36.wmf"/><Relationship Id="rId4" Type="http://schemas.openxmlformats.org/officeDocument/2006/relationships/image" Target="../media/image3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BA57F0-AF1A-43F6-BDFF-4CF21DC1E551}" type="datetimeFigureOut">
              <a:rPr lang="ru-RU" smtClean="0"/>
              <a:pPr/>
              <a:t>05.12.2012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B666E5-125F-48F5-975D-0BF87F661B15}"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8FB666E5-125F-48F5-975D-0BF87F661B15}" type="slidenum">
              <a:rPr lang="ru-RU" smtClean="0"/>
              <a:pPr/>
              <a:t>159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857364"/>
            <a:ext cx="7772400" cy="1470025"/>
          </a:xfrm>
        </p:spPr>
        <p:txBody>
          <a:bodyPr anchor="ctr"/>
          <a:lstStyle>
            <a:lvl1pPr algn="r">
              <a:defRPr>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16200000" scaled="1"/>
                  <a:tileRect/>
                </a:gradFill>
              </a:defRPr>
            </a:lvl1pPr>
          </a:lstStyle>
          <a:p>
            <a:r>
              <a:rPr kumimoji="0" lang="ru-RU" smtClean="0"/>
              <a:t>Образец заголовка</a:t>
            </a:r>
            <a:endParaRPr kumimoji="0" lang="en-US"/>
          </a:p>
        </p:txBody>
      </p:sp>
      <p:sp>
        <p:nvSpPr>
          <p:cNvPr id="3" name="Subtitle 2"/>
          <p:cNvSpPr>
            <a:spLocks noGrp="1"/>
          </p:cNvSpPr>
          <p:nvPr>
            <p:ph type="subTitle" idx="1"/>
          </p:nvPr>
        </p:nvSpPr>
        <p:spPr>
          <a:xfrm>
            <a:off x="2062792" y="3357562"/>
            <a:ext cx="6400800" cy="1752600"/>
          </a:xfrm>
        </p:spPr>
        <p:txBody>
          <a:bodyPr/>
          <a:lstStyle>
            <a:lvl1pPr marL="0" indent="0" algn="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ru-RU" smtClean="0"/>
              <a:t>Образец подзаголовка</a:t>
            </a:r>
            <a:endParaRPr kumimoji="0" lang="en-US"/>
          </a:p>
        </p:txBody>
      </p:sp>
      <p:sp>
        <p:nvSpPr>
          <p:cNvPr id="4" name="Date Placeholder 3"/>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DCB5259-BF2B-4E6D-9891-9D9BC6D2C5A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grpSp>
        <p:nvGrpSpPr>
          <p:cNvPr id="7" name="Group 6"/>
          <p:cNvGrpSpPr/>
          <p:nvPr/>
        </p:nvGrpSpPr>
        <p:grpSpPr>
          <a:xfrm>
            <a:off x="2207747" y="1332379"/>
            <a:ext cx="6482858" cy="144000"/>
            <a:chOff x="2214546" y="1427612"/>
            <a:chExt cx="6482858" cy="144000"/>
          </a:xfrm>
        </p:grpSpPr>
        <p:sp>
          <p:nvSpPr>
            <p:cNvPr id="8" name="Chevron 7"/>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9" name="Rectangle 8"/>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1600200"/>
            <a:ext cx="8229600" cy="4829196"/>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DCB5259-BF2B-4E6D-9891-9D9BC6D2C5A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15206" y="274638"/>
            <a:ext cx="1471594" cy="6154758"/>
          </a:xfrm>
        </p:spPr>
        <p:txBody>
          <a:bodyPr vert="eaVert"/>
          <a:lstStyle>
            <a:lvl1pPr>
              <a:defRPr>
                <a:effectLst>
                  <a:outerShdw blurRad="50800" dist="50800" dir="18900000" algn="tl" rotWithShape="0">
                    <a:srgbClr val="000000">
                      <a:alpha val="43137"/>
                    </a:srgbClr>
                  </a:outerShdw>
                </a:effectLst>
              </a:defRPr>
            </a:lvl1p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274638"/>
            <a:ext cx="6686568" cy="6154758"/>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DCB5259-BF2B-4E6D-9891-9D9BC6D2C5A4}"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9538593D-4782-4963-B7B5-4F707FCF5225}" type="datetimeFigureOut">
              <a:rPr lang="ru-RU" smtClean="0"/>
              <a:pPr/>
              <a:t>05.12.2012</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Номер слайда 28"/>
          <p:cNvSpPr>
            <a:spLocks noGrp="1"/>
          </p:cNvSpPr>
          <p:nvPr>
            <p:ph type="sldNum" sz="quarter" idx="12"/>
          </p:nvPr>
        </p:nvSpPr>
        <p:spPr bwMode="auto">
          <a:xfrm>
            <a:off x="1325544" y="4928702"/>
            <a:ext cx="609600" cy="517524"/>
          </a:xfrm>
        </p:spPr>
        <p:txBody>
          <a:bodyPr/>
          <a:lstStyle/>
          <a:p>
            <a:fld id="{ADCB5259-BF2B-4E6D-9891-9D9BC6D2C5A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9538593D-4782-4963-B7B5-4F707FCF5225}" type="datetimeFigureOut">
              <a:rPr lang="ru-RU" smtClean="0"/>
              <a:pPr/>
              <a:t>05.12.2012</a:t>
            </a:fld>
            <a:endParaRPr lang="ru-RU"/>
          </a:p>
        </p:txBody>
      </p:sp>
      <p:sp>
        <p:nvSpPr>
          <p:cNvPr id="9" name="Номер слайда 8"/>
          <p:cNvSpPr>
            <a:spLocks noGrp="1"/>
          </p:cNvSpPr>
          <p:nvPr>
            <p:ph type="sldNum" sz="quarter" idx="15"/>
          </p:nvPr>
        </p:nvSpPr>
        <p:spPr/>
        <p:txBody>
          <a:bodyPr rtlCol="0"/>
          <a:lstStyle/>
          <a:p>
            <a:fld id="{ADCB5259-BF2B-4E6D-9891-9D9BC6D2C5A4}"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9538593D-4782-4963-B7B5-4F707FCF5225}" type="datetimeFigureOut">
              <a:rPr lang="ru-RU" smtClean="0"/>
              <a:pPr/>
              <a:t>05.12.2012</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ADCB5259-BF2B-4E6D-9891-9D9BC6D2C5A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ADCB5259-BF2B-4E6D-9891-9D9BC6D2C5A4}"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ADCB5259-BF2B-4E6D-9891-9D9BC6D2C5A4}"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9538593D-4782-4963-B7B5-4F707FCF5225}" type="datetimeFigureOut">
              <a:rPr lang="ru-RU" smtClean="0"/>
              <a:pPr/>
              <a:t>05.12.2012</a:t>
            </a:fld>
            <a:endParaRPr lang="ru-RU"/>
          </a:p>
        </p:txBody>
      </p:sp>
      <p:sp>
        <p:nvSpPr>
          <p:cNvPr id="7" name="Номер слайда 6"/>
          <p:cNvSpPr>
            <a:spLocks noGrp="1"/>
          </p:cNvSpPr>
          <p:nvPr>
            <p:ph type="sldNum" sz="quarter" idx="11"/>
          </p:nvPr>
        </p:nvSpPr>
        <p:spPr/>
        <p:txBody>
          <a:bodyPr rtlCol="0"/>
          <a:lstStyle/>
          <a:p>
            <a:fld id="{ADCB5259-BF2B-4E6D-9891-9D9BC6D2C5A4}"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ADCB5259-BF2B-4E6D-9891-9D9BC6D2C5A4}" type="slidenum">
              <a:rPr lang="ru-RU" smtClean="0"/>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9538593D-4782-4963-B7B5-4F707FCF5225}" type="datetimeFigureOut">
              <a:rPr lang="ru-RU" smtClean="0"/>
              <a:pPr/>
              <a:t>05.12.2012</a:t>
            </a:fld>
            <a:endParaRPr lang="ru-RU"/>
          </a:p>
        </p:txBody>
      </p:sp>
      <p:sp>
        <p:nvSpPr>
          <p:cNvPr id="22" name="Номер слайда 21"/>
          <p:cNvSpPr>
            <a:spLocks noGrp="1"/>
          </p:cNvSpPr>
          <p:nvPr>
            <p:ph type="sldNum" sz="quarter" idx="15"/>
          </p:nvPr>
        </p:nvSpPr>
        <p:spPr/>
        <p:txBody>
          <a:bodyPr rtlCol="0"/>
          <a:lstStyle/>
          <a:p>
            <a:fld id="{ADCB5259-BF2B-4E6D-9891-9D9BC6D2C5A4}"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grpSp>
        <p:nvGrpSpPr>
          <p:cNvPr id="7" name="Group 23"/>
          <p:cNvGrpSpPr/>
          <p:nvPr/>
        </p:nvGrpSpPr>
        <p:grpSpPr>
          <a:xfrm>
            <a:off x="2207747" y="1332379"/>
            <a:ext cx="6482858" cy="144000"/>
            <a:chOff x="2214546" y="1427612"/>
            <a:chExt cx="6482858" cy="144000"/>
          </a:xfrm>
        </p:grpSpPr>
        <p:sp>
          <p:nvSpPr>
            <p:cNvPr id="10" name="Chevron 9"/>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23" name="Rectangle 22"/>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DCB5259-BF2B-4E6D-9891-9D9BC6D2C5A4}" type="slidenum">
              <a:rPr lang="ru-RU" smtClean="0"/>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Дата 16"/>
          <p:cNvSpPr>
            <a:spLocks noGrp="1"/>
          </p:cNvSpPr>
          <p:nvPr>
            <p:ph type="dt" sz="half" idx="10"/>
          </p:nvPr>
        </p:nvSpPr>
        <p:spPr/>
        <p:txBody>
          <a:bodyPr rtlCol="0"/>
          <a:lstStyle/>
          <a:p>
            <a:fld id="{9538593D-4782-4963-B7B5-4F707FCF5225}" type="datetimeFigureOut">
              <a:rPr lang="ru-RU" smtClean="0"/>
              <a:pPr/>
              <a:t>05.12.2012</a:t>
            </a:fld>
            <a:endParaRPr lang="ru-RU"/>
          </a:p>
        </p:txBody>
      </p:sp>
      <p:sp>
        <p:nvSpPr>
          <p:cNvPr id="18" name="Номер слайда 17"/>
          <p:cNvSpPr>
            <a:spLocks noGrp="1"/>
          </p:cNvSpPr>
          <p:nvPr>
            <p:ph type="sldNum" sz="quarter" idx="11"/>
          </p:nvPr>
        </p:nvSpPr>
        <p:spPr/>
        <p:txBody>
          <a:bodyPr rtlCol="0"/>
          <a:lstStyle/>
          <a:p>
            <a:fld id="{ADCB5259-BF2B-4E6D-9891-9D9BC6D2C5A4}"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CB5259-BF2B-4E6D-9891-9D9BC6D2C5A4}" type="slidenum">
              <a:rPr lang="ru-RU" smtClean="0"/>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CB5259-BF2B-4E6D-9891-9D9BC6D2C5A4}" type="slidenum">
              <a:rPr lang="ru-RU" smtClean="0"/>
              <a:pPr/>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2362200" y="4038600"/>
            <a:ext cx="6477000" cy="1828800"/>
          </a:xfrm>
        </p:spPr>
        <p:txBody>
          <a:bodyPr anchor="b"/>
          <a:lstStyle>
            <a:lvl1pPr>
              <a:defRPr cap="all" baseline="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9538593D-4782-4963-B7B5-4F707FCF5225}" type="datetimeFigureOut">
              <a:rPr lang="ru-RU" smtClean="0"/>
              <a:pPr/>
              <a:t>05.12.2012</a:t>
            </a:fld>
            <a:endParaRPr lang="ru-RU"/>
          </a:p>
        </p:txBody>
      </p:sp>
      <p:sp>
        <p:nvSpPr>
          <p:cNvPr id="17" name="Нижний колонтитул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ru-RU"/>
          </a:p>
        </p:txBody>
      </p:sp>
      <p:sp>
        <p:nvSpPr>
          <p:cNvPr id="29" name="Номер слайда 28"/>
          <p:cNvSpPr>
            <a:spLocks noGrp="1"/>
          </p:cNvSpPr>
          <p:nvPr>
            <p:ph type="sldNum" sz="quarter" idx="12"/>
          </p:nvPr>
        </p:nvSpPr>
        <p:spPr>
          <a:xfrm>
            <a:off x="8001000" y="228600"/>
            <a:ext cx="838200" cy="381000"/>
          </a:xfrm>
        </p:spPr>
        <p:txBody>
          <a:bodyPr/>
          <a:lstStyle>
            <a:lvl1pPr>
              <a:defRPr>
                <a:solidFill>
                  <a:schemeClr val="tx2"/>
                </a:solidFill>
              </a:defRPr>
            </a:lvl1pPr>
          </a:lstStyle>
          <a:p>
            <a:fld id="{ADCB5259-BF2B-4E6D-9891-9D9BC6D2C5A4}"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990600"/>
          </a:xfrm>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lvl1pPr>
              <a:defRPr>
                <a:solidFill>
                  <a:srgbClr val="FFFFFF"/>
                </a:solidFill>
              </a:defRPr>
            </a:lvl1pPr>
          </a:lstStyle>
          <a:p>
            <a:fld id="{ADCB5259-BF2B-4E6D-9891-9D9BC6D2C5A4}" type="slidenum">
              <a:rPr lang="ru-RU" smtClean="0"/>
              <a:pPr/>
              <a:t>‹#›</a:t>
            </a:fld>
            <a:endParaRPr lang="ru-RU"/>
          </a:p>
        </p:txBody>
      </p:sp>
      <p:sp>
        <p:nvSpPr>
          <p:cNvPr id="8" name="Содержимое 7"/>
          <p:cNvSpPr>
            <a:spLocks noGrp="1"/>
          </p:cNvSpPr>
          <p:nvPr>
            <p:ph sz="quarter" idx="1"/>
          </p:nvPr>
        </p:nvSpPr>
        <p:spPr>
          <a:xfrm>
            <a:off x="612648" y="1600200"/>
            <a:ext cx="8153400" cy="44958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3" name="Текст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7" name="Прямоугольник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13" name="Номер слайда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ADCB5259-BF2B-4E6D-9891-9D9BC6D2C5A4}" type="slidenum">
              <a:rPr lang="ru-RU" smtClean="0"/>
              <a:pPr/>
              <a:t>‹#›</a:t>
            </a:fld>
            <a:endParaRPr lang="ru-RU"/>
          </a:p>
        </p:txBody>
      </p:sp>
      <p:sp>
        <p:nvSpPr>
          <p:cNvPr id="14" name="Нижний колонтитул 13"/>
          <p:cNvSpPr>
            <a:spLocks noGrp="1"/>
          </p:cNvSpPr>
          <p:nvPr>
            <p:ph type="ftr" sz="quarter" idx="12"/>
          </p:nvPr>
        </p:nvSpPr>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9" name="Содержимое 8"/>
          <p:cNvSpPr>
            <a:spLocks noGrp="1"/>
          </p:cNvSpPr>
          <p:nvPr>
            <p:ph sz="quarter" idx="1"/>
          </p:nvPr>
        </p:nvSpPr>
        <p:spPr>
          <a:xfrm>
            <a:off x="609600"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844901"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8" name="Дата 7"/>
          <p:cNvSpPr>
            <a:spLocks noGrp="1"/>
          </p:cNvSpPr>
          <p:nvPr>
            <p:ph type="dt" sz="half" idx="15"/>
          </p:nvPr>
        </p:nvSpPr>
        <p:spPr/>
        <p:txBody>
          <a:bodyPr rtlCol="0"/>
          <a:lstStyle/>
          <a:p>
            <a:fld id="{9538593D-4782-4963-B7B5-4F707FCF5225}" type="datetimeFigureOut">
              <a:rPr lang="ru-RU" smtClean="0"/>
              <a:pPr/>
              <a:t>05.12.2012</a:t>
            </a:fld>
            <a:endParaRPr lang="ru-RU"/>
          </a:p>
        </p:txBody>
      </p:sp>
      <p:sp>
        <p:nvSpPr>
          <p:cNvPr id="10" name="Номер слайда 9"/>
          <p:cNvSpPr>
            <a:spLocks noGrp="1"/>
          </p:cNvSpPr>
          <p:nvPr>
            <p:ph type="sldNum" sz="quarter" idx="16"/>
          </p:nvPr>
        </p:nvSpPr>
        <p:spPr/>
        <p:txBody>
          <a:bodyPr rtlCol="0"/>
          <a:lstStyle/>
          <a:p>
            <a:fld id="{ADCB5259-BF2B-4E6D-9891-9D9BC6D2C5A4}" type="slidenum">
              <a:rPr lang="ru-RU" smtClean="0"/>
              <a:pPr/>
              <a:t>‹#›</a:t>
            </a:fld>
            <a:endParaRPr lang="ru-RU"/>
          </a:p>
        </p:txBody>
      </p:sp>
      <p:sp>
        <p:nvSpPr>
          <p:cNvPr id="12" name="Нижний колонтитул 11"/>
          <p:cNvSpPr>
            <a:spLocks noGrp="1"/>
          </p:cNvSpPr>
          <p:nvPr>
            <p:ph type="ftr" sz="quarter" idx="17"/>
          </p:nvPr>
        </p:nvSpPr>
        <p:spPr/>
        <p:txBody>
          <a:bodyPr rtlCol="0"/>
          <a:lstStyle/>
          <a:p>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73050"/>
            <a:ext cx="8153400" cy="869950"/>
          </a:xfrm>
        </p:spPr>
        <p:txBody>
          <a:bodyPr anchor="ctr"/>
          <a:lstStyle>
            <a:lvl1pPr>
              <a:defRPr/>
            </a:lvl1pPr>
          </a:lstStyle>
          <a:p>
            <a:r>
              <a:rPr kumimoji="0" lang="ru-RU" smtClean="0"/>
              <a:t>Образец заголовка</a:t>
            </a:r>
            <a:endParaRPr kumimoji="0" lang="en-US"/>
          </a:p>
        </p:txBody>
      </p:sp>
      <p:sp>
        <p:nvSpPr>
          <p:cNvPr id="11" name="Содержимое 10"/>
          <p:cNvSpPr>
            <a:spLocks noGrp="1"/>
          </p:cNvSpPr>
          <p:nvPr>
            <p:ph sz="quarter" idx="2"/>
          </p:nvPr>
        </p:nvSpPr>
        <p:spPr>
          <a:xfrm>
            <a:off x="609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800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5"/>
          </p:nvPr>
        </p:nvSpPr>
        <p:spPr/>
        <p:txBody>
          <a:bodyPr rtlCol="0"/>
          <a:lstStyle/>
          <a:p>
            <a:fld id="{9538593D-4782-4963-B7B5-4F707FCF5225}" type="datetimeFigureOut">
              <a:rPr lang="ru-RU" smtClean="0"/>
              <a:pPr/>
              <a:t>05.12.2012</a:t>
            </a:fld>
            <a:endParaRPr lang="ru-RU"/>
          </a:p>
        </p:txBody>
      </p:sp>
      <p:sp>
        <p:nvSpPr>
          <p:cNvPr id="12" name="Номер слайда 11"/>
          <p:cNvSpPr>
            <a:spLocks noGrp="1"/>
          </p:cNvSpPr>
          <p:nvPr>
            <p:ph type="sldNum" sz="quarter" idx="16"/>
          </p:nvPr>
        </p:nvSpPr>
        <p:spPr/>
        <p:txBody>
          <a:bodyPr rtlCol="0"/>
          <a:lstStyle/>
          <a:p>
            <a:fld id="{ADCB5259-BF2B-4E6D-9891-9D9BC6D2C5A4}" type="slidenum">
              <a:rPr lang="ru-RU" smtClean="0"/>
              <a:pPr/>
              <a:t>‹#›</a:t>
            </a:fld>
            <a:endParaRPr lang="ru-RU"/>
          </a:p>
        </p:txBody>
      </p:sp>
      <p:sp>
        <p:nvSpPr>
          <p:cNvPr id="14" name="Нижний колонтитул 13"/>
          <p:cNvSpPr>
            <a:spLocks noGrp="1"/>
          </p:cNvSpPr>
          <p:nvPr>
            <p:ph type="ftr" sz="quarter" idx="17"/>
          </p:nvPr>
        </p:nvSpPr>
        <p:spPr/>
        <p:txBody>
          <a:bodyPr rtlCol="0"/>
          <a:lstStyle/>
          <a:p>
            <a:endParaRPr lang="ru-RU"/>
          </a:p>
        </p:txBody>
      </p:sp>
      <p:sp>
        <p:nvSpPr>
          <p:cNvPr id="16" name="Текст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5" name="Текст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lvl1pPr>
              <a:defRPr>
                <a:solidFill>
                  <a:srgbClr val="FFFFFF"/>
                </a:solidFill>
              </a:defRPr>
            </a:lvl1pPr>
          </a:lstStyle>
          <a:p>
            <a:fld id="{ADCB5259-BF2B-4E6D-9891-9D9BC6D2C5A4}" type="slidenum">
              <a:rPr lang="ru-RU" smtClean="0"/>
              <a:pPr/>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0" y="6248400"/>
            <a:ext cx="533400" cy="381000"/>
          </a:xfrm>
        </p:spPr>
        <p:txBody>
          <a:bodyPr/>
          <a:lstStyle>
            <a:lvl1pPr>
              <a:defRPr>
                <a:solidFill>
                  <a:schemeClr val="tx2"/>
                </a:solidFill>
              </a:defRPr>
            </a:lvl1pPr>
          </a:lstStyle>
          <a:p>
            <a:fld id="{ADCB5259-BF2B-4E6D-9891-9D9BC6D2C5A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3286113"/>
            <a:ext cx="7772400" cy="1362075"/>
          </a:xfrm>
        </p:spPr>
        <p:txBody>
          <a:bodyPr anchor="t"/>
          <a:lstStyle>
            <a:lvl1pPr algn="r">
              <a:defRPr sz="4000" b="0" cap="all">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16200000" scaled="1"/>
                  <a:tileRect/>
                </a:gradFill>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722313" y="1785926"/>
            <a:ext cx="7772400" cy="1500187"/>
          </a:xfrm>
        </p:spPr>
        <p:txBody>
          <a:bodyPr anchor="b"/>
          <a:lstStyle>
            <a:lvl1pPr marL="0" indent="0" algn="r">
              <a:buNone/>
              <a:defRPr sz="2000">
                <a:solidFill>
                  <a:schemeClr val="tx1">
                    <a:tint val="75000"/>
                  </a:schemeClr>
                </a:solidFill>
              </a:defRPr>
            </a:lvl1pPr>
            <a:lvl2pPr marL="457200" indent="0" algn="r">
              <a:buNone/>
              <a:defRPr sz="1800">
                <a:solidFill>
                  <a:schemeClr val="tx1">
                    <a:tint val="75000"/>
                  </a:schemeClr>
                </a:solidFill>
              </a:defRPr>
            </a:lvl2pPr>
            <a:lvl3pPr marL="914400" indent="0" algn="r">
              <a:buNone/>
              <a:defRPr sz="1600">
                <a:solidFill>
                  <a:schemeClr val="tx1">
                    <a:tint val="75000"/>
                  </a:schemeClr>
                </a:solidFill>
              </a:defRPr>
            </a:lvl3pPr>
            <a:lvl4pPr marL="1371600" indent="0" algn="r">
              <a:buNone/>
              <a:defRPr sz="1400">
                <a:solidFill>
                  <a:schemeClr val="tx1">
                    <a:tint val="75000"/>
                  </a:schemeClr>
                </a:solidFill>
              </a:defRPr>
            </a:lvl4pPr>
            <a:lvl5pPr marL="1828800" indent="0" algn="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DCB5259-BF2B-4E6D-9891-9D9BC6D2C5A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8077200" cy="869950"/>
          </a:xfrm>
        </p:spPr>
        <p:txBody>
          <a:bodyPr anchor="ctr"/>
          <a:lstStyle>
            <a:lvl1pPr algn="l">
              <a:buNone/>
              <a:defRPr sz="4400" b="0"/>
            </a:lvl1p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lvl1pPr>
              <a:defRPr>
                <a:solidFill>
                  <a:srgbClr val="FFFFFF"/>
                </a:solidFill>
              </a:defRPr>
            </a:lvl1pPr>
          </a:lstStyle>
          <a:p>
            <a:fld id="{ADCB5259-BF2B-4E6D-9891-9D9BC6D2C5A4}" type="slidenum">
              <a:rPr lang="ru-RU" smtClean="0"/>
              <a:pPr/>
              <a:t>‹#›</a:t>
            </a:fld>
            <a:endParaRPr lang="ru-RU"/>
          </a:p>
        </p:txBody>
      </p:sp>
      <p:sp>
        <p:nvSpPr>
          <p:cNvPr id="3" name="Текст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9" name="Содержимое 8"/>
          <p:cNvSpPr>
            <a:spLocks noGrp="1"/>
          </p:cNvSpPr>
          <p:nvPr>
            <p:ph sz="quarter" idx="1"/>
          </p:nvPr>
        </p:nvSpPr>
        <p:spPr>
          <a:xfrm>
            <a:off x="2362200" y="1752600"/>
            <a:ext cx="6400800" cy="4419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3">
        <a:schemeClr val="bg2"/>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8" name="Прямоугольник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ru-RU" smtClean="0"/>
              <a:t>Образец заголовка</a:t>
            </a:r>
            <a:endParaRPr kumimoji="0" lang="en-US"/>
          </a:p>
        </p:txBody>
      </p:sp>
      <p:sp>
        <p:nvSpPr>
          <p:cNvPr id="11" name="Прямоугольник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Дата 11"/>
          <p:cNvSpPr>
            <a:spLocks noGrp="1"/>
          </p:cNvSpPr>
          <p:nvPr>
            <p:ph type="dt" sz="half" idx="10"/>
          </p:nvPr>
        </p:nvSpPr>
        <p:spPr>
          <a:xfrm>
            <a:off x="6248400" y="6248400"/>
            <a:ext cx="2667000" cy="365125"/>
          </a:xfrm>
        </p:spPr>
        <p:txBody>
          <a:bodyPr rtlCol="0"/>
          <a:lstStyle/>
          <a:p>
            <a:fld id="{9538593D-4782-4963-B7B5-4F707FCF5225}" type="datetimeFigureOut">
              <a:rPr lang="ru-RU" smtClean="0"/>
              <a:pPr/>
              <a:t>05.12.2012</a:t>
            </a:fld>
            <a:endParaRPr lang="ru-RU"/>
          </a:p>
        </p:txBody>
      </p:sp>
      <p:sp>
        <p:nvSpPr>
          <p:cNvPr id="13" name="Номер слайда 12"/>
          <p:cNvSpPr>
            <a:spLocks noGrp="1"/>
          </p:cNvSpPr>
          <p:nvPr>
            <p:ph type="sldNum" sz="quarter" idx="11"/>
          </p:nvPr>
        </p:nvSpPr>
        <p:spPr>
          <a:xfrm>
            <a:off x="0" y="4667249"/>
            <a:ext cx="1447800" cy="663578"/>
          </a:xfrm>
        </p:spPr>
        <p:txBody>
          <a:bodyPr rtlCol="0"/>
          <a:lstStyle>
            <a:lvl1pPr>
              <a:defRPr sz="2800"/>
            </a:lvl1pPr>
          </a:lstStyle>
          <a:p>
            <a:fld id="{ADCB5259-BF2B-4E6D-9891-9D9BC6D2C5A4}" type="slidenum">
              <a:rPr lang="ru-RU" smtClean="0"/>
              <a:pPr/>
              <a:t>‹#›</a:t>
            </a:fld>
            <a:endParaRPr lang="ru-RU"/>
          </a:p>
        </p:txBody>
      </p:sp>
      <p:sp>
        <p:nvSpPr>
          <p:cNvPr id="14" name="Нижний колонтитул 13"/>
          <p:cNvSpPr>
            <a:spLocks noGrp="1"/>
          </p:cNvSpPr>
          <p:nvPr>
            <p:ph type="ftr" sz="quarter" idx="12"/>
          </p:nvPr>
        </p:nvSpPr>
        <p:spPr>
          <a:xfrm>
            <a:off x="1600200" y="6248206"/>
            <a:ext cx="4572000" cy="365125"/>
          </a:xfrm>
        </p:spPr>
        <p:txBody>
          <a:bodyPr rtlCol="0"/>
          <a:lstStyle/>
          <a:p>
            <a:endParaRPr lang="ru-RU"/>
          </a:p>
        </p:txBody>
      </p:sp>
      <p:sp>
        <p:nvSpPr>
          <p:cNvPr id="3" name="Рисунок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ru-RU" smtClean="0"/>
              <a:t>Вставка рисунка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ADCB5259-BF2B-4E6D-9891-9D9BC6D2C5A4}" type="slidenum">
              <a:rPr lang="ru-RU" smtClean="0"/>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1"/>
      </p:bgRef>
    </p:bg>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609600"/>
            <a:ext cx="2057400" cy="55165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609600"/>
            <a:ext cx="5562600" cy="5516564"/>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6553200" y="6248402"/>
            <a:ext cx="2209800" cy="365125"/>
          </a:xfrm>
        </p:spPr>
        <p:txBody>
          <a:bodyPr/>
          <a:lstStyle/>
          <a:p>
            <a:fld id="{9538593D-4782-4963-B7B5-4F707FCF5225}" type="datetimeFigureOut">
              <a:rPr lang="ru-RU" smtClean="0"/>
              <a:pPr/>
              <a:t>05.12.2012</a:t>
            </a:fld>
            <a:endParaRPr lang="ru-RU"/>
          </a:p>
        </p:txBody>
      </p:sp>
      <p:sp>
        <p:nvSpPr>
          <p:cNvPr id="5" name="Нижний колонтитул 4"/>
          <p:cNvSpPr>
            <a:spLocks noGrp="1"/>
          </p:cNvSpPr>
          <p:nvPr>
            <p:ph type="ftr" sz="quarter" idx="11"/>
          </p:nvPr>
        </p:nvSpPr>
        <p:spPr>
          <a:xfrm>
            <a:off x="457201" y="6248207"/>
            <a:ext cx="5573483" cy="365125"/>
          </a:xfrm>
        </p:spPr>
        <p:txBody>
          <a:bodyPr/>
          <a:lstStyle/>
          <a:p>
            <a:endParaRPr lang="ru-RU"/>
          </a:p>
        </p:txBody>
      </p:sp>
      <p:sp>
        <p:nvSpPr>
          <p:cNvPr id="7" name="Прямоугольник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Прямоугольник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Прямоугольник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Номер слайда 5"/>
          <p:cNvSpPr>
            <a:spLocks noGrp="1"/>
          </p:cNvSpPr>
          <p:nvPr>
            <p:ph type="sldNum" sz="quarter" idx="12"/>
          </p:nvPr>
        </p:nvSpPr>
        <p:spPr>
          <a:xfrm rot="5400000">
            <a:off x="5989638" y="144462"/>
            <a:ext cx="533400" cy="244476"/>
          </a:xfrm>
        </p:spPr>
        <p:txBody>
          <a:bodyPr/>
          <a:lstStyle/>
          <a:p>
            <a:fld id="{ADCB5259-BF2B-4E6D-9891-9D9BC6D2C5A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grpSp>
        <p:nvGrpSpPr>
          <p:cNvPr id="8" name="Group 7"/>
          <p:cNvGrpSpPr/>
          <p:nvPr/>
        </p:nvGrpSpPr>
        <p:grpSpPr>
          <a:xfrm>
            <a:off x="2207747" y="1332379"/>
            <a:ext cx="6482858" cy="144000"/>
            <a:chOff x="2214546" y="1427612"/>
            <a:chExt cx="6482858" cy="144000"/>
          </a:xfrm>
        </p:grpSpPr>
        <p:sp>
          <p:nvSpPr>
            <p:cNvPr id="9" name="Chevron 8"/>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10" name="Rectangle 9"/>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DCB5259-BF2B-4E6D-9891-9D9BC6D2C5A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grpSp>
        <p:nvGrpSpPr>
          <p:cNvPr id="10" name="Group 9"/>
          <p:cNvGrpSpPr/>
          <p:nvPr/>
        </p:nvGrpSpPr>
        <p:grpSpPr>
          <a:xfrm>
            <a:off x="2207747" y="1332379"/>
            <a:ext cx="6482858" cy="144000"/>
            <a:chOff x="2214546" y="1427612"/>
            <a:chExt cx="6482858" cy="144000"/>
          </a:xfrm>
        </p:grpSpPr>
        <p:sp>
          <p:nvSpPr>
            <p:cNvPr id="11" name="Chevron 10"/>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12" name="Rectangle 11"/>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DCB5259-BF2B-4E6D-9891-9D9BC6D2C5A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grpSp>
        <p:nvGrpSpPr>
          <p:cNvPr id="6" name="Group 5"/>
          <p:cNvGrpSpPr/>
          <p:nvPr/>
        </p:nvGrpSpPr>
        <p:grpSpPr>
          <a:xfrm>
            <a:off x="2207747" y="1332379"/>
            <a:ext cx="6482858" cy="144000"/>
            <a:chOff x="2214546" y="1427612"/>
            <a:chExt cx="6482858" cy="144000"/>
          </a:xfrm>
        </p:grpSpPr>
        <p:sp>
          <p:nvSpPr>
            <p:cNvPr id="7" name="Chevron 6"/>
            <p:cNvSpPr/>
            <p:nvPr userDrawn="1"/>
          </p:nvSpPr>
          <p:spPr>
            <a:xfrm flipH="1">
              <a:off x="8643404" y="1427612"/>
              <a:ext cx="54000" cy="144000"/>
            </a:xfrm>
            <a:prstGeom prst="chevron">
              <a:avLst>
                <a:gd name="adj" fmla="val 50000"/>
              </a:avLst>
            </a:prstGeom>
            <a:gradFill flip="none" rotWithShape="1">
              <a:gsLst>
                <a:gs pos="0">
                  <a:schemeClr val="accent1">
                    <a:alpha val="20000"/>
                  </a:schemeClr>
                </a:gs>
                <a:gs pos="100000">
                  <a:schemeClr val="accent1">
                    <a:alpha val="1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8" name="Rectangle 7"/>
            <p:cNvSpPr/>
            <p:nvPr userDrawn="1"/>
          </p:nvSpPr>
          <p:spPr>
            <a:xfrm>
              <a:off x="2214546" y="1490779"/>
              <a:ext cx="6429600" cy="18000"/>
            </a:xfrm>
            <a:prstGeom prst="rect">
              <a:avLst/>
            </a:prstGeom>
            <a:gradFill flip="none" rotWithShape="1">
              <a:gsLst>
                <a:gs pos="0">
                  <a:schemeClr val="accent1">
                    <a:alpha val="20000"/>
                  </a:schemeClr>
                </a:gs>
                <a:gs pos="100000">
                  <a:schemeClr val="accent1">
                    <a:alpha val="4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DCB5259-BF2B-4E6D-9891-9D9BC6D2C5A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DCB5259-BF2B-4E6D-9891-9D9BC6D2C5A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580745" y="285728"/>
            <a:ext cx="5106055" cy="1162050"/>
          </a:xfrm>
        </p:spPr>
        <p:txBody>
          <a:bodyPr anchor="ctr">
            <a:normAutofit/>
          </a:bodyPr>
          <a:lstStyle>
            <a:lvl1pPr algn="ctr">
              <a:defRPr sz="3200" b="0" kern="1200" cap="all">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16200000" scaled="1"/>
                  <a:tileRect/>
                </a:gradFill>
                <a:effectLst>
                  <a:outerShdw blurRad="44450" dist="41910" dir="3600000" algn="tl">
                    <a:srgbClr val="000000">
                      <a:alpha val="50000"/>
                    </a:srgbClr>
                  </a:outerShdw>
                </a:effectLst>
                <a:latin typeface="+mj-lt"/>
                <a:ea typeface="+mj-ea"/>
                <a:cs typeface="+mj-cs"/>
              </a:defRPr>
            </a:lvl1pPr>
          </a:lstStyle>
          <a:p>
            <a:r>
              <a:rPr kumimoji="0" lang="ru-RU" smtClean="0"/>
              <a:t>Образец заголовка</a:t>
            </a:r>
            <a:endParaRPr kumimoji="0" lang="en-US"/>
          </a:p>
        </p:txBody>
      </p:sp>
      <p:sp>
        <p:nvSpPr>
          <p:cNvPr id="3" name="Content Placeholder 2"/>
          <p:cNvSpPr>
            <a:spLocks noGrp="1"/>
          </p:cNvSpPr>
          <p:nvPr>
            <p:ph idx="1"/>
          </p:nvPr>
        </p:nvSpPr>
        <p:spPr>
          <a:xfrm>
            <a:off x="3575050" y="1446218"/>
            <a:ext cx="5111750" cy="467967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Text Placeholder 3"/>
          <p:cNvSpPr>
            <a:spLocks noGrp="1"/>
          </p:cNvSpPr>
          <p:nvPr>
            <p:ph type="body" sz="half" idx="2"/>
          </p:nvPr>
        </p:nvSpPr>
        <p:spPr>
          <a:xfrm>
            <a:off x="457201" y="285729"/>
            <a:ext cx="3008313" cy="5840435"/>
          </a:xfrm>
        </p:spPr>
        <p:txBody>
          <a:bodyPr anchor="b"/>
          <a:lstStyle>
            <a:lvl1pPr marL="0" indent="0">
              <a:spcAft>
                <a:spcPts val="0"/>
              </a:spcAft>
              <a:buNone/>
              <a:defRPr sz="1400"/>
            </a:lvl1pPr>
            <a:lvl2pPr marL="457200" indent="0">
              <a:spcAft>
                <a:spcPts val="0"/>
              </a:spcAft>
              <a:buNone/>
              <a:defRPr sz="1200"/>
            </a:lvl2pPr>
            <a:lvl3pPr marL="914400" indent="0">
              <a:spcAft>
                <a:spcPts val="0"/>
              </a:spcAft>
              <a:buNone/>
              <a:defRPr sz="1000"/>
            </a:lvl3pPr>
            <a:lvl4pPr marL="1371600" indent="0">
              <a:spcAft>
                <a:spcPts val="0"/>
              </a:spcAft>
              <a:buNone/>
              <a:defRPr sz="900"/>
            </a:lvl4pPr>
            <a:lvl5pPr marL="1828800" indent="0">
              <a:spcAft>
                <a:spcPts val="0"/>
              </a:spcAft>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DCB5259-BF2B-4E6D-9891-9D9BC6D2C5A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715272" y="615868"/>
            <a:ext cx="928694" cy="5813528"/>
          </a:xfrm>
        </p:spPr>
        <p:txBody>
          <a:bodyPr vert="eaVert" anchor="ctr">
            <a:normAutofit/>
          </a:bodyPr>
          <a:lstStyle>
            <a:lvl1pPr algn="l">
              <a:defRPr sz="2800" b="0" kern="1200" cap="all">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16200000" scaled="1"/>
                  <a:tileRect/>
                </a:gradFill>
                <a:effectLst>
                  <a:outerShdw blurRad="44450" dist="41910" dir="18600000" algn="tl">
                    <a:srgbClr val="000000">
                      <a:alpha val="50000"/>
                    </a:srgbClr>
                  </a:outerShdw>
                </a:effectLst>
                <a:latin typeface="+mj-lt"/>
                <a:ea typeface="+mj-ea"/>
                <a:cs typeface="+mj-cs"/>
              </a:defRPr>
            </a:lvl1pPr>
          </a:lstStyle>
          <a:p>
            <a:r>
              <a:rPr kumimoji="0" lang="ru-RU" smtClean="0"/>
              <a:t>Образец заголовка</a:t>
            </a:r>
            <a:endParaRPr kumimoji="0" lang="en-US"/>
          </a:p>
        </p:txBody>
      </p:sp>
      <p:sp>
        <p:nvSpPr>
          <p:cNvPr id="3" name="Picture Placeholder 2"/>
          <p:cNvSpPr>
            <a:spLocks noGrp="1"/>
          </p:cNvSpPr>
          <p:nvPr>
            <p:ph type="pic" idx="1"/>
          </p:nvPr>
        </p:nvSpPr>
        <p:spPr>
          <a:xfrm>
            <a:off x="714348" y="612777"/>
            <a:ext cx="6858048" cy="4745051"/>
          </a:xfrm>
          <a:ln w="38100" cap="flat" cmpd="sng" algn="ctr">
            <a:gradFill flip="none" rotWithShape="1">
              <a:gsLst>
                <a:gs pos="0">
                  <a:srgbClr val="000082"/>
                </a:gs>
                <a:gs pos="30000">
                  <a:srgbClr val="66008F"/>
                </a:gs>
                <a:gs pos="64999">
                  <a:srgbClr val="BA0066"/>
                </a:gs>
                <a:gs pos="89999">
                  <a:srgbClr val="FF0000"/>
                </a:gs>
                <a:gs pos="100000">
                  <a:srgbClr val="FF8200"/>
                </a:gs>
              </a:gsLst>
              <a:path path="rect">
                <a:fillToRect l="100000" t="100000"/>
              </a:path>
              <a:tileRect r="-100000" b="-100000"/>
            </a:gradFill>
            <a:prstDash val="solid"/>
          </a:ln>
          <a:effectLst>
            <a:outerShdw blurRad="38100" dist="50800" dir="5400000" algn="tl" rotWithShape="0">
              <a:srgbClr val="000000">
                <a:alpha val="50000"/>
              </a:srgbClr>
            </a:outerShdw>
          </a:effectLst>
        </p:spPr>
        <p:style>
          <a:lnRef idx="2">
            <a:schemeClr val="accent1"/>
          </a:lnRef>
          <a:fillRef idx="1">
            <a:schemeClr val="lt1"/>
          </a:fillRef>
          <a:effectRef idx="0">
            <a:schemeClr val="accent1"/>
          </a:effectRef>
          <a:fontRef idx="minor">
            <a:schemeClr val="dk1"/>
          </a:fontRef>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ru-RU" smtClean="0"/>
              <a:t>Вставка рисунка</a:t>
            </a:r>
            <a:endParaRPr kumimoji="0" lang="en-US"/>
          </a:p>
        </p:txBody>
      </p:sp>
      <p:sp>
        <p:nvSpPr>
          <p:cNvPr id="4" name="Text Placeholder 3"/>
          <p:cNvSpPr>
            <a:spLocks noGrp="1"/>
          </p:cNvSpPr>
          <p:nvPr>
            <p:ph type="body" sz="half" idx="2"/>
          </p:nvPr>
        </p:nvSpPr>
        <p:spPr>
          <a:xfrm>
            <a:off x="714348" y="5500702"/>
            <a:ext cx="6858048" cy="92869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9538593D-4782-4963-B7B5-4F707FCF5225}" type="datetimeFigureOut">
              <a:rPr lang="ru-RU" smtClean="0"/>
              <a:pPr/>
              <a:t>05.12.2012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DCB5259-BF2B-4E6D-9891-9D9BC6D2C5A4}"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blipFill>
            <a:blip r:embed="rId13">
              <a:alphaModFix amt="30000"/>
              <a:duotone>
                <a:schemeClr val="accent1"/>
                <a:srgbClr val="FFFFFF"/>
              </a:duotone>
            </a:blip>
            <a:tile tx="0" ty="0" sx="100000" sy="100000" flip="none" algn="tl"/>
          </a:blipFill>
          <a:ln w="25400" cap="flat" cmpd="sng" algn="ctr">
            <a:noFill/>
            <a:prstDash val="solid"/>
          </a:ln>
          <a:effectLst/>
        </p:spPr>
        <p:style>
          <a:lnRef idx="2">
            <a:schemeClr val="accent1"/>
          </a:lnRef>
          <a:fillRef idx="1">
            <a:schemeClr val="accent1"/>
          </a:fillRef>
          <a:effectRef idx="0">
            <a:schemeClr val="accent1"/>
          </a:effectRef>
          <a:fontRef idx="minor">
            <a:schemeClr val="lt1"/>
          </a:fontRef>
        </p:style>
        <p:txBody>
          <a:bodyPr rtlCol="0" anchor="ctr"/>
          <a:lstStyle/>
          <a:p>
            <a:pPr marL="0" algn="ctr" rtl="0" eaLnBrk="1" latinLnBrk="0" hangingPunct="1"/>
            <a:endParaRPr kumimoji="0" lang="zh-CN" altLang="en-US" kern="1200">
              <a:solidFill>
                <a:schemeClr val="lt1"/>
              </a:solidFill>
              <a:latin typeface="+mn-lt"/>
              <a:ea typeface="+mn-ea"/>
              <a:cs typeface="+mn-cs"/>
            </a:endParaRPr>
          </a:p>
        </p:txBody>
      </p:sp>
      <p:grpSp>
        <p:nvGrpSpPr>
          <p:cNvPr id="8" name="Group 17"/>
          <p:cNvGrpSpPr/>
          <p:nvPr/>
        </p:nvGrpSpPr>
        <p:grpSpPr>
          <a:xfrm>
            <a:off x="0" y="6570024"/>
            <a:ext cx="9144000" cy="288000"/>
            <a:chOff x="0" y="6353387"/>
            <a:chExt cx="9144000" cy="361763"/>
          </a:xfrm>
        </p:grpSpPr>
        <p:grpSp>
          <p:nvGrpSpPr>
            <p:cNvPr id="9" name="Group 16"/>
            <p:cNvGrpSpPr/>
            <p:nvPr/>
          </p:nvGrpSpPr>
          <p:grpSpPr>
            <a:xfrm>
              <a:off x="0" y="6353387"/>
              <a:ext cx="8756597" cy="360000"/>
              <a:chOff x="1" y="6353387"/>
              <a:chExt cx="8756597" cy="360000"/>
            </a:xfrm>
          </p:grpSpPr>
          <p:sp>
            <p:nvSpPr>
              <p:cNvPr id="10" name="Freeform 9"/>
              <p:cNvSpPr/>
              <p:nvPr userDrawn="1"/>
            </p:nvSpPr>
            <p:spPr>
              <a:xfrm>
                <a:off x="1" y="6533387"/>
                <a:ext cx="8756597" cy="180000"/>
              </a:xfrm>
              <a:custGeom>
                <a:avLst/>
                <a:gdLst/>
                <a:ahLst/>
                <a:cxnLst/>
                <a:rect l="0" t="0" r="0" b="0"/>
                <a:pathLst>
                  <a:path w="7867650" h="177288">
                    <a:moveTo>
                      <a:pt x="7867650" y="177288"/>
                    </a:moveTo>
                    <a:lnTo>
                      <a:pt x="0" y="171450"/>
                    </a:lnTo>
                    <a:lnTo>
                      <a:pt x="0" y="0"/>
                    </a:lnTo>
                    <a:lnTo>
                      <a:pt x="7753350" y="0"/>
                    </a:lnTo>
                    <a:close/>
                  </a:path>
                </a:pathLst>
              </a:custGeom>
              <a:gradFill flip="none" rotWithShape="1">
                <a:gsLst>
                  <a:gs pos="25000">
                    <a:schemeClr val="accent1">
                      <a:shade val="50000"/>
                      <a:alpha val="75000"/>
                    </a:schemeClr>
                  </a:gs>
                  <a:gs pos="100000">
                    <a:schemeClr val="accent1">
                      <a:tint val="40000"/>
                      <a:alpha val="50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11" name="Freeform 10"/>
              <p:cNvSpPr/>
              <p:nvPr userDrawn="1"/>
            </p:nvSpPr>
            <p:spPr>
              <a:xfrm flipV="1">
                <a:off x="1" y="6353387"/>
                <a:ext cx="8756597" cy="180000"/>
              </a:xfrm>
              <a:custGeom>
                <a:avLst/>
                <a:gdLst/>
                <a:ahLst/>
                <a:cxnLst/>
                <a:rect l="0" t="0" r="0" b="0"/>
                <a:pathLst>
                  <a:path w="7867650" h="177288">
                    <a:moveTo>
                      <a:pt x="7867650" y="177288"/>
                    </a:moveTo>
                    <a:lnTo>
                      <a:pt x="0" y="171450"/>
                    </a:lnTo>
                    <a:lnTo>
                      <a:pt x="0" y="0"/>
                    </a:lnTo>
                    <a:lnTo>
                      <a:pt x="7753350" y="0"/>
                    </a:lnTo>
                    <a:close/>
                  </a:path>
                </a:pathLst>
              </a:custGeom>
              <a:gradFill flip="none" rotWithShape="1">
                <a:gsLst>
                  <a:gs pos="25000">
                    <a:schemeClr val="accent1">
                      <a:shade val="75000"/>
                      <a:alpha val="75000"/>
                    </a:schemeClr>
                  </a:gs>
                  <a:gs pos="100000">
                    <a:schemeClr val="accent1">
                      <a:tint val="40000"/>
                      <a:alpha val="50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grpSp>
        <p:grpSp>
          <p:nvGrpSpPr>
            <p:cNvPr id="15" name="Group 15"/>
            <p:cNvGrpSpPr/>
            <p:nvPr/>
          </p:nvGrpSpPr>
          <p:grpSpPr>
            <a:xfrm>
              <a:off x="8640700" y="6354583"/>
              <a:ext cx="503300" cy="360567"/>
              <a:chOff x="8640700" y="6354583"/>
              <a:chExt cx="503300" cy="360567"/>
            </a:xfrm>
          </p:grpSpPr>
          <p:sp>
            <p:nvSpPr>
              <p:cNvPr id="12" name="Chevron 11"/>
              <p:cNvSpPr/>
              <p:nvPr userDrawn="1"/>
            </p:nvSpPr>
            <p:spPr>
              <a:xfrm flipH="1">
                <a:off x="8640700" y="6354583"/>
                <a:ext cx="249884" cy="360000"/>
              </a:xfrm>
              <a:prstGeom prst="chevron">
                <a:avLst>
                  <a:gd name="adj" fmla="val 50000"/>
                </a:avLst>
              </a:prstGeom>
              <a:gradFill flip="none" rotWithShape="1">
                <a:gsLst>
                  <a:gs pos="0">
                    <a:schemeClr val="accent1">
                      <a:alpha val="60000"/>
                    </a:schemeClr>
                  </a:gs>
                  <a:gs pos="100000">
                    <a:schemeClr val="accent1"/>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13" name="Chevron 12"/>
              <p:cNvSpPr/>
              <p:nvPr userDrawn="1"/>
            </p:nvSpPr>
            <p:spPr>
              <a:xfrm flipH="1">
                <a:off x="8767248" y="6355150"/>
                <a:ext cx="249884" cy="360000"/>
              </a:xfrm>
              <a:prstGeom prst="chevron">
                <a:avLst>
                  <a:gd name="adj" fmla="val 50000"/>
                </a:avLst>
              </a:prstGeom>
              <a:gradFill flip="none" rotWithShape="1">
                <a:gsLst>
                  <a:gs pos="0">
                    <a:schemeClr val="accent1"/>
                  </a:gs>
                  <a:gs pos="100000">
                    <a:schemeClr val="accent1">
                      <a:shade val="75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sp>
            <p:nvSpPr>
              <p:cNvPr id="14" name="Chevron 13"/>
              <p:cNvSpPr/>
              <p:nvPr userDrawn="1"/>
            </p:nvSpPr>
            <p:spPr>
              <a:xfrm flipH="1">
                <a:off x="8894116" y="6355000"/>
                <a:ext cx="249884" cy="360000"/>
              </a:xfrm>
              <a:prstGeom prst="chevron">
                <a:avLst>
                  <a:gd name="adj" fmla="val 50000"/>
                </a:avLst>
              </a:prstGeom>
              <a:gradFill flip="none" rotWithShape="1">
                <a:gsLst>
                  <a:gs pos="0">
                    <a:schemeClr val="accent1">
                      <a:shade val="75000"/>
                    </a:schemeClr>
                  </a:gs>
                  <a:gs pos="100000">
                    <a:schemeClr val="accent1">
                      <a:shade val="50000"/>
                      <a:shade val="20000"/>
                    </a:schemeClr>
                  </a:gs>
                </a:gsLst>
                <a:lin ang="10800000" scaled="1"/>
                <a:tileRect/>
              </a:gradFill>
              <a:ln w="254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solidFill>
                    <a:schemeClr val="tx1"/>
                  </a:solidFill>
                </a:endParaRPr>
              </a:p>
            </p:txBody>
          </p:sp>
        </p:grpSp>
      </p:grpSp>
      <p:sp>
        <p:nvSpPr>
          <p:cNvPr id="2" name="Title Placeholder 1"/>
          <p:cNvSpPr>
            <a:spLocks noGrp="1"/>
          </p:cNvSpPr>
          <p:nvPr>
            <p:ph type="title"/>
          </p:nvPr>
        </p:nvSpPr>
        <p:spPr>
          <a:xfrm>
            <a:off x="457200" y="274638"/>
            <a:ext cx="8229600" cy="1143000"/>
          </a:xfrm>
          <a:prstGeom prst="rect">
            <a:avLst/>
          </a:prstGeom>
        </p:spPr>
        <p:txBody>
          <a:bodyPr vert="horz" rtlCol="0" anchor="ctr">
            <a:normAutofit/>
            <a:scene3d>
              <a:camera prst="orthographicFront"/>
              <a:lightRig rig="threePt" dir="tl">
                <a:rot lat="0" lon="0" rev="7200000"/>
              </a:lightRig>
            </a:scene3d>
            <a:sp3d contourW="6350">
              <a:contourClr>
                <a:schemeClr val="accent1"/>
              </a:contourClr>
            </a:sp3d>
          </a:body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4" name="Date Placeholder 3"/>
          <p:cNvSpPr>
            <a:spLocks noGrp="1"/>
          </p:cNvSpPr>
          <p:nvPr>
            <p:ph type="dt" sz="half" idx="2"/>
          </p:nvPr>
        </p:nvSpPr>
        <p:spPr>
          <a:xfrm>
            <a:off x="0" y="6570000"/>
            <a:ext cx="1643042" cy="288000"/>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9538593D-4782-4963-B7B5-4F707FCF5225}" type="datetimeFigureOut">
              <a:rPr lang="ru-RU" smtClean="0"/>
              <a:pPr/>
              <a:t>05.12.2012</a:t>
            </a:fld>
            <a:endParaRPr lang="ru-RU"/>
          </a:p>
        </p:txBody>
      </p:sp>
      <p:sp>
        <p:nvSpPr>
          <p:cNvPr id="5" name="Footer Placeholder 4"/>
          <p:cNvSpPr>
            <a:spLocks noGrp="1"/>
          </p:cNvSpPr>
          <p:nvPr>
            <p:ph type="ftr" sz="quarter" idx="3"/>
          </p:nvPr>
        </p:nvSpPr>
        <p:spPr>
          <a:xfrm>
            <a:off x="1643042" y="6570000"/>
            <a:ext cx="4214842" cy="288000"/>
          </a:xfrm>
          <a:prstGeom prst="rect">
            <a:avLst/>
          </a:prstGeom>
        </p:spPr>
        <p:txBody>
          <a:bodyPr vert="horz" rtlCol="0" anchor="ctr"/>
          <a:lstStyle>
            <a:lvl1pPr algn="l" eaLnBrk="1" latinLnBrk="0" hangingPunct="1">
              <a:defRPr kumimoji="0" sz="1200">
                <a:solidFill>
                  <a:schemeClr val="tx1">
                    <a:tint val="85000"/>
                  </a:schemeClr>
                </a:solidFill>
              </a:defRPr>
            </a:lvl1pPr>
          </a:lstStyle>
          <a:p>
            <a:endParaRPr lang="ru-RU"/>
          </a:p>
        </p:txBody>
      </p:sp>
      <p:sp>
        <p:nvSpPr>
          <p:cNvPr id="6" name="Slide Number Placeholder 5"/>
          <p:cNvSpPr>
            <a:spLocks noGrp="1"/>
          </p:cNvSpPr>
          <p:nvPr>
            <p:ph type="sldNum" sz="quarter" idx="4"/>
          </p:nvPr>
        </p:nvSpPr>
        <p:spPr>
          <a:xfrm>
            <a:off x="8572528" y="6570000"/>
            <a:ext cx="571472" cy="288000"/>
          </a:xfrm>
          <a:prstGeom prst="rect">
            <a:avLst/>
          </a:prstGeom>
        </p:spPr>
        <p:txBody>
          <a:bodyPr vert="horz" rtlCol="0" anchor="ctr"/>
          <a:lstStyle>
            <a:lvl1pPr algn="ctr" eaLnBrk="1" latinLnBrk="0" hangingPunct="1">
              <a:defRPr kumimoji="0" sz="1200">
                <a:solidFill>
                  <a:schemeClr val="tx1">
                    <a:tint val="95000"/>
                  </a:schemeClr>
                </a:solidFill>
              </a:defRPr>
            </a:lvl1pPr>
          </a:lstStyle>
          <a:p>
            <a:fld id="{ADCB5259-BF2B-4E6D-9891-9D9BC6D2C5A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rtl="0" eaLnBrk="1" latinLnBrk="0" hangingPunct="1">
        <a:spcBef>
          <a:spcPct val="0"/>
        </a:spcBef>
        <a:buNone/>
        <a:defRPr kumimoji="0" lang="zh-CN" altLang="en-US" sz="4400" b="1" kern="1200" dirty="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60000"/>
        <a:buFont typeface="Wingdings 2"/>
        <a:buChar char=""/>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6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9538593D-4782-4963-B7B5-4F707FCF5225}" type="datetimeFigureOut">
              <a:rPr lang="ru-RU" smtClean="0"/>
              <a:pPr/>
              <a:t>05.12.2012</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ADCB5259-BF2B-4E6D-9891-9D9BC6D2C5A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609600" y="228600"/>
            <a:ext cx="8153400" cy="9906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9538593D-4782-4963-B7B5-4F707FCF5225}" type="datetimeFigureOut">
              <a:rPr lang="ru-RU" smtClean="0"/>
              <a:pPr/>
              <a:t>05.12.2012</a:t>
            </a:fld>
            <a:endParaRPr lang="ru-RU"/>
          </a:p>
        </p:txBody>
      </p:sp>
      <p:sp>
        <p:nvSpPr>
          <p:cNvPr id="3" name="Нижний колонтитул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ru-RU"/>
          </a:p>
        </p:txBody>
      </p:sp>
      <p:sp>
        <p:nvSpPr>
          <p:cNvPr id="7" name="Прямоугольник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ADCB5259-BF2B-4E6D-9891-9D9BC6D2C5A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igor_pin@mail.ru"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6.xml"/><Relationship Id="rId1" Type="http://schemas.openxmlformats.org/officeDocument/2006/relationships/vmlDrawing" Target="../drawings/vmlDrawing16.vml"/><Relationship Id="rId5" Type="http://schemas.openxmlformats.org/officeDocument/2006/relationships/oleObject" Target="../embeddings/oleObject36.bin"/><Relationship Id="rId4" Type="http://schemas.openxmlformats.org/officeDocument/2006/relationships/oleObject" Target="../embeddings/oleObject35.bin"/></Relationships>
</file>

<file path=ppt/slides/_rels/slide105.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6.xml"/><Relationship Id="rId1" Type="http://schemas.openxmlformats.org/officeDocument/2006/relationships/vmlDrawing" Target="../drawings/vmlDrawing17.vml"/><Relationship Id="rId5" Type="http://schemas.openxmlformats.org/officeDocument/2006/relationships/oleObject" Target="../embeddings/oleObject39.bin"/><Relationship Id="rId4" Type="http://schemas.openxmlformats.org/officeDocument/2006/relationships/oleObject" Target="../embeddings/oleObject38.bin"/></Relationships>
</file>

<file path=ppt/slides/_rels/slide10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6.xml"/><Relationship Id="rId5" Type="http://schemas.openxmlformats.org/officeDocument/2006/relationships/image" Target="../media/image117.png"/><Relationship Id="rId4" Type="http://schemas.openxmlformats.org/officeDocument/2006/relationships/image" Target="../media/image116.png"/></Relationships>
</file>

<file path=ppt/slides/_rels/slide10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6.xml"/><Relationship Id="rId1" Type="http://schemas.openxmlformats.org/officeDocument/2006/relationships/vmlDrawing" Target="../drawings/vmlDrawing18.vml"/><Relationship Id="rId4" Type="http://schemas.openxmlformats.org/officeDocument/2006/relationships/oleObject" Target="../embeddings/oleObject41.bin"/></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image" Target="../media/image127.gif"/><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image" Target="../media/image128.gif"/><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wmf"/><Relationship Id="rId7" Type="http://schemas.openxmlformats.org/officeDocument/2006/relationships/image" Target="../media/image11.png"/><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oleObject" Target="../embeddings/oleObject1.bin"/></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8" Type="http://schemas.openxmlformats.org/officeDocument/2006/relationships/oleObject" Target="../embeddings/oleObject47.bin"/><Relationship Id="rId13" Type="http://schemas.openxmlformats.org/officeDocument/2006/relationships/oleObject" Target="../embeddings/oleObject52.bin"/><Relationship Id="rId3" Type="http://schemas.openxmlformats.org/officeDocument/2006/relationships/oleObject" Target="../embeddings/oleObject42.bin"/><Relationship Id="rId7" Type="http://schemas.openxmlformats.org/officeDocument/2006/relationships/oleObject" Target="../embeddings/oleObject46.bin"/><Relationship Id="rId12" Type="http://schemas.openxmlformats.org/officeDocument/2006/relationships/oleObject" Target="../embeddings/oleObject51.bin"/><Relationship Id="rId2" Type="http://schemas.openxmlformats.org/officeDocument/2006/relationships/slideLayout" Target="../slideLayouts/slideLayout1.xml"/><Relationship Id="rId1" Type="http://schemas.openxmlformats.org/officeDocument/2006/relationships/vmlDrawing" Target="../drawings/vmlDrawing19.vml"/><Relationship Id="rId6" Type="http://schemas.openxmlformats.org/officeDocument/2006/relationships/oleObject" Target="../embeddings/oleObject45.bin"/><Relationship Id="rId11" Type="http://schemas.openxmlformats.org/officeDocument/2006/relationships/oleObject" Target="../embeddings/oleObject50.bin"/><Relationship Id="rId5" Type="http://schemas.openxmlformats.org/officeDocument/2006/relationships/oleObject" Target="../embeddings/oleObject44.bin"/><Relationship Id="rId10" Type="http://schemas.openxmlformats.org/officeDocument/2006/relationships/oleObject" Target="../embeddings/oleObject49.bin"/><Relationship Id="rId4" Type="http://schemas.openxmlformats.org/officeDocument/2006/relationships/oleObject" Target="../embeddings/oleObject43.bin"/><Relationship Id="rId9" Type="http://schemas.openxmlformats.org/officeDocument/2006/relationships/oleObject" Target="../embeddings/oleObject48.bin"/></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8" Type="http://schemas.openxmlformats.org/officeDocument/2006/relationships/oleObject" Target="../embeddings/oleObject58.bin"/><Relationship Id="rId3" Type="http://schemas.openxmlformats.org/officeDocument/2006/relationships/oleObject" Target="../embeddings/oleObject53.bin"/><Relationship Id="rId7" Type="http://schemas.openxmlformats.org/officeDocument/2006/relationships/oleObject" Target="../embeddings/oleObject57.bin"/><Relationship Id="rId2" Type="http://schemas.openxmlformats.org/officeDocument/2006/relationships/slideLayout" Target="../slideLayouts/slideLayout1.xml"/><Relationship Id="rId1" Type="http://schemas.openxmlformats.org/officeDocument/2006/relationships/vmlDrawing" Target="../drawings/vmlDrawing20.vml"/><Relationship Id="rId6" Type="http://schemas.openxmlformats.org/officeDocument/2006/relationships/oleObject" Target="../embeddings/oleObject56.bin"/><Relationship Id="rId5" Type="http://schemas.openxmlformats.org/officeDocument/2006/relationships/oleObject" Target="../embeddings/oleObject55.bin"/><Relationship Id="rId4" Type="http://schemas.openxmlformats.org/officeDocument/2006/relationships/oleObject" Target="../embeddings/oleObject54.bin"/><Relationship Id="rId9" Type="http://schemas.openxmlformats.org/officeDocument/2006/relationships/oleObject" Target="../embeddings/oleObject59.bin"/></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slideLayout" Target="../slideLayouts/slideLayout6.xml"/><Relationship Id="rId1" Type="http://schemas.openxmlformats.org/officeDocument/2006/relationships/vmlDrawing" Target="../drawings/vmlDrawing21.vml"/><Relationship Id="rId4" Type="http://schemas.openxmlformats.org/officeDocument/2006/relationships/oleObject" Target="../embeddings/oleObject60.bin"/></Relationships>
</file>

<file path=ppt/slides/_rels/slide129.xml.rels><?xml version="1.0" encoding="UTF-8" standalone="yes"?>
<Relationships xmlns="http://schemas.openxmlformats.org/package/2006/relationships"><Relationship Id="rId3" Type="http://schemas.openxmlformats.org/officeDocument/2006/relationships/oleObject" Target="../embeddings/oleObject61.bin"/><Relationship Id="rId2" Type="http://schemas.openxmlformats.org/officeDocument/2006/relationships/slideLayout" Target="../slideLayouts/slideLayout6.xml"/><Relationship Id="rId1" Type="http://schemas.openxmlformats.org/officeDocument/2006/relationships/vmlDrawing" Target="../drawings/vmlDrawing22.v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wmf"/><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6.xml"/><Relationship Id="rId1" Type="http://schemas.openxmlformats.org/officeDocument/2006/relationships/vmlDrawing" Target="../drawings/vmlDrawing23.vml"/><Relationship Id="rId5" Type="http://schemas.openxmlformats.org/officeDocument/2006/relationships/oleObject" Target="../embeddings/oleObject64.bin"/><Relationship Id="rId4" Type="http://schemas.openxmlformats.org/officeDocument/2006/relationships/oleObject" Target="../embeddings/oleObject63.bin"/></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2" Type="http://schemas.openxmlformats.org/officeDocument/2006/relationships/image" Target="../media/image148.gif"/><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2" Type="http://schemas.openxmlformats.org/officeDocument/2006/relationships/image" Target="../media/image149.gif"/><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oleObject" Target="../embeddings/oleObject3.bin"/></Relationships>
</file>

<file path=ppt/slides/_rels/slide140.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6.xml"/><Relationship Id="rId4" Type="http://schemas.openxmlformats.org/officeDocument/2006/relationships/image" Target="../media/image154.png"/></Relationships>
</file>

<file path=ppt/slides/_rels/slide142.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2" Type="http://schemas.openxmlformats.org/officeDocument/2006/relationships/image" Target="../media/image157.wmf"/><Relationship Id="rId1" Type="http://schemas.openxmlformats.org/officeDocument/2006/relationships/slideLayout" Target="../slideLayouts/slideLayout1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7.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17.xml"/><Relationship Id="rId1" Type="http://schemas.openxmlformats.org/officeDocument/2006/relationships/vmlDrawing" Target="../drawings/vmlDrawing24.vml"/><Relationship Id="rId5" Type="http://schemas.openxmlformats.org/officeDocument/2006/relationships/oleObject" Target="../embeddings/oleObject67.bin"/><Relationship Id="rId4" Type="http://schemas.openxmlformats.org/officeDocument/2006/relationships/oleObject" Target="../embeddings/oleObject66.bin"/></Relationships>
</file>

<file path=ppt/slides/_rels/slide148.xml.rels><?xml version="1.0" encoding="UTF-8" standalone="yes"?>
<Relationships xmlns="http://schemas.openxmlformats.org/package/2006/relationships"><Relationship Id="rId8" Type="http://schemas.openxmlformats.org/officeDocument/2006/relationships/oleObject" Target="../embeddings/oleObject73.bin"/><Relationship Id="rId3" Type="http://schemas.openxmlformats.org/officeDocument/2006/relationships/oleObject" Target="../embeddings/oleObject68.bin"/><Relationship Id="rId7" Type="http://schemas.openxmlformats.org/officeDocument/2006/relationships/oleObject" Target="../embeddings/oleObject72.bin"/><Relationship Id="rId2" Type="http://schemas.openxmlformats.org/officeDocument/2006/relationships/slideLayout" Target="../slideLayouts/slideLayout17.xml"/><Relationship Id="rId1" Type="http://schemas.openxmlformats.org/officeDocument/2006/relationships/vmlDrawing" Target="../drawings/vmlDrawing25.vml"/><Relationship Id="rId6" Type="http://schemas.openxmlformats.org/officeDocument/2006/relationships/oleObject" Target="../embeddings/oleObject71.bin"/><Relationship Id="rId5" Type="http://schemas.openxmlformats.org/officeDocument/2006/relationships/oleObject" Target="../embeddings/oleObject70.bin"/><Relationship Id="rId4" Type="http://schemas.openxmlformats.org/officeDocument/2006/relationships/oleObject" Target="../embeddings/oleObject69.bin"/></Relationships>
</file>

<file path=ppt/slides/_rels/slide149.xml.rels><?xml version="1.0" encoding="UTF-8" standalone="yes"?>
<Relationships xmlns="http://schemas.openxmlformats.org/package/2006/relationships"><Relationship Id="rId2" Type="http://schemas.openxmlformats.org/officeDocument/2006/relationships/image" Target="../media/image167.jpe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1.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slideLayout" Target="../slideLayouts/slideLayout17.xml"/></Relationships>
</file>

<file path=ppt/slides/_rels/slide152.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17.xml"/></Relationships>
</file>

<file path=ppt/slides/_rels/slide153.xml.rels><?xml version="1.0" encoding="UTF-8" standalone="yes"?>
<Relationships xmlns="http://schemas.openxmlformats.org/package/2006/relationships"><Relationship Id="rId3" Type="http://schemas.openxmlformats.org/officeDocument/2006/relationships/oleObject" Target="../embeddings/oleObject74.bin"/><Relationship Id="rId2" Type="http://schemas.openxmlformats.org/officeDocument/2006/relationships/slideLayout" Target="../slideLayouts/slideLayout17.xml"/><Relationship Id="rId1" Type="http://schemas.openxmlformats.org/officeDocument/2006/relationships/vmlDrawing" Target="../drawings/vmlDrawing26.v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5.xml.rels><?xml version="1.0" encoding="UTF-8" standalone="yes"?>
<Relationships xmlns="http://schemas.openxmlformats.org/package/2006/relationships"><Relationship Id="rId8" Type="http://schemas.openxmlformats.org/officeDocument/2006/relationships/oleObject" Target="../embeddings/oleObject80.bin"/><Relationship Id="rId3" Type="http://schemas.openxmlformats.org/officeDocument/2006/relationships/oleObject" Target="../embeddings/oleObject75.bin"/><Relationship Id="rId7" Type="http://schemas.openxmlformats.org/officeDocument/2006/relationships/oleObject" Target="../embeddings/oleObject79.bin"/><Relationship Id="rId2" Type="http://schemas.openxmlformats.org/officeDocument/2006/relationships/slideLayout" Target="../slideLayouts/slideLayout17.xml"/><Relationship Id="rId1" Type="http://schemas.openxmlformats.org/officeDocument/2006/relationships/vmlDrawing" Target="../drawings/vmlDrawing27.vml"/><Relationship Id="rId6" Type="http://schemas.openxmlformats.org/officeDocument/2006/relationships/oleObject" Target="../embeddings/oleObject78.bin"/><Relationship Id="rId5" Type="http://schemas.openxmlformats.org/officeDocument/2006/relationships/oleObject" Target="../embeddings/oleObject77.bin"/><Relationship Id="rId4" Type="http://schemas.openxmlformats.org/officeDocument/2006/relationships/oleObject" Target="../embeddings/oleObject76.bin"/><Relationship Id="rId9" Type="http://schemas.openxmlformats.org/officeDocument/2006/relationships/oleObject" Target="../embeddings/oleObject81.bin"/></Relationships>
</file>

<file path=ppt/slides/_rels/slide156.xml.rels><?xml version="1.0" encoding="UTF-8" standalone="yes"?>
<Relationships xmlns="http://schemas.openxmlformats.org/package/2006/relationships"><Relationship Id="rId8" Type="http://schemas.openxmlformats.org/officeDocument/2006/relationships/oleObject" Target="../embeddings/oleObject87.bin"/><Relationship Id="rId3" Type="http://schemas.openxmlformats.org/officeDocument/2006/relationships/oleObject" Target="../embeddings/oleObject82.bin"/><Relationship Id="rId7" Type="http://schemas.openxmlformats.org/officeDocument/2006/relationships/oleObject" Target="../embeddings/oleObject86.bin"/><Relationship Id="rId2" Type="http://schemas.openxmlformats.org/officeDocument/2006/relationships/slideLayout" Target="../slideLayouts/slideLayout17.xml"/><Relationship Id="rId1" Type="http://schemas.openxmlformats.org/officeDocument/2006/relationships/vmlDrawing" Target="../drawings/vmlDrawing28.vml"/><Relationship Id="rId6" Type="http://schemas.openxmlformats.org/officeDocument/2006/relationships/oleObject" Target="../embeddings/oleObject85.bin"/><Relationship Id="rId5" Type="http://schemas.openxmlformats.org/officeDocument/2006/relationships/oleObject" Target="../embeddings/oleObject84.bin"/><Relationship Id="rId4" Type="http://schemas.openxmlformats.org/officeDocument/2006/relationships/oleObject" Target="../embeddings/oleObject83.bin"/></Relationships>
</file>

<file path=ppt/slides/_rels/slide157.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17.xml"/></Relationships>
</file>

<file path=ppt/slides/_rels/slide158.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17.xml"/></Relationships>
</file>

<file path=ppt/slides/_rels/slide159.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openxmlformats.org/officeDocument/2006/relationships/image" Target="../media/image18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0.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image" Target="../media/image186.png"/><Relationship Id="rId1" Type="http://schemas.openxmlformats.org/officeDocument/2006/relationships/slideLayout" Target="../slideLayouts/slideLayout17.xml"/></Relationships>
</file>

<file path=ppt/slides/_rels/slide161.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image" Target="../media/image188.png"/><Relationship Id="rId1" Type="http://schemas.openxmlformats.org/officeDocument/2006/relationships/slideLayout" Target="../slideLayouts/slideLayout17.xml"/></Relationships>
</file>

<file path=ppt/slides/_rels/slide162.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image" Target="../media/image190.png"/><Relationship Id="rId1" Type="http://schemas.openxmlformats.org/officeDocument/2006/relationships/slideLayout" Target="../slideLayouts/slideLayout17.xml"/></Relationships>
</file>

<file path=ppt/slides/_rels/slide163.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17.xml"/></Relationships>
</file>

<file path=ppt/slides/_rels/slide164.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193.png"/><Relationship Id="rId1" Type="http://schemas.openxmlformats.org/officeDocument/2006/relationships/slideLayout" Target="../slideLayouts/slideLayout17.xml"/><Relationship Id="rId6" Type="http://schemas.openxmlformats.org/officeDocument/2006/relationships/image" Target="../media/image197.png"/><Relationship Id="rId5" Type="http://schemas.openxmlformats.org/officeDocument/2006/relationships/image" Target="../media/image196.png"/><Relationship Id="rId4" Type="http://schemas.openxmlformats.org/officeDocument/2006/relationships/image" Target="../media/image195.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6.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1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68.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17.xml"/></Relationships>
</file>

<file path=ppt/slides/_rels/slide169.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image" Target="../media/image5.wmf"/><Relationship Id="rId4" Type="http://schemas.openxmlformats.org/officeDocument/2006/relationships/oleObject" Target="../embeddings/oleObject5.bin"/></Relationships>
</file>

<file path=ppt/slides/_rels/slide170.xml.rels><?xml version="1.0" encoding="UTF-8" standalone="yes"?>
<Relationships xmlns="http://schemas.openxmlformats.org/package/2006/relationships"><Relationship Id="rId8" Type="http://schemas.openxmlformats.org/officeDocument/2006/relationships/oleObject" Target="../embeddings/oleObject93.bin"/><Relationship Id="rId3" Type="http://schemas.openxmlformats.org/officeDocument/2006/relationships/oleObject" Target="../embeddings/oleObject88.bin"/><Relationship Id="rId7" Type="http://schemas.openxmlformats.org/officeDocument/2006/relationships/oleObject" Target="../embeddings/oleObject92.bin"/><Relationship Id="rId2" Type="http://schemas.openxmlformats.org/officeDocument/2006/relationships/slideLayout" Target="../slideLayouts/slideLayout17.xml"/><Relationship Id="rId1" Type="http://schemas.openxmlformats.org/officeDocument/2006/relationships/vmlDrawing" Target="../drawings/vmlDrawing29.vml"/><Relationship Id="rId6" Type="http://schemas.openxmlformats.org/officeDocument/2006/relationships/oleObject" Target="../embeddings/oleObject91.bin"/><Relationship Id="rId5" Type="http://schemas.openxmlformats.org/officeDocument/2006/relationships/oleObject" Target="../embeddings/oleObject90.bin"/><Relationship Id="rId10" Type="http://schemas.openxmlformats.org/officeDocument/2006/relationships/oleObject" Target="../embeddings/oleObject95.bin"/><Relationship Id="rId4" Type="http://schemas.openxmlformats.org/officeDocument/2006/relationships/oleObject" Target="../embeddings/oleObject89.bin"/><Relationship Id="rId9" Type="http://schemas.openxmlformats.org/officeDocument/2006/relationships/oleObject" Target="../embeddings/oleObject94.bin"/></Relationships>
</file>

<file path=ppt/slides/_rels/slide171.xml.rels><?xml version="1.0" encoding="UTF-8" standalone="yes"?>
<Relationships xmlns="http://schemas.openxmlformats.org/package/2006/relationships"><Relationship Id="rId8" Type="http://schemas.openxmlformats.org/officeDocument/2006/relationships/oleObject" Target="../embeddings/oleObject101.bin"/><Relationship Id="rId3" Type="http://schemas.openxmlformats.org/officeDocument/2006/relationships/oleObject" Target="../embeddings/oleObject96.bin"/><Relationship Id="rId7" Type="http://schemas.openxmlformats.org/officeDocument/2006/relationships/oleObject" Target="../embeddings/oleObject100.bin"/><Relationship Id="rId2" Type="http://schemas.openxmlformats.org/officeDocument/2006/relationships/slideLayout" Target="../slideLayouts/slideLayout17.xml"/><Relationship Id="rId1" Type="http://schemas.openxmlformats.org/officeDocument/2006/relationships/vmlDrawing" Target="../drawings/vmlDrawing30.vml"/><Relationship Id="rId6" Type="http://schemas.openxmlformats.org/officeDocument/2006/relationships/oleObject" Target="../embeddings/oleObject99.bin"/><Relationship Id="rId11" Type="http://schemas.openxmlformats.org/officeDocument/2006/relationships/oleObject" Target="../embeddings/oleObject104.bin"/><Relationship Id="rId5" Type="http://schemas.openxmlformats.org/officeDocument/2006/relationships/oleObject" Target="../embeddings/oleObject98.bin"/><Relationship Id="rId10" Type="http://schemas.openxmlformats.org/officeDocument/2006/relationships/oleObject" Target="../embeddings/oleObject103.bin"/><Relationship Id="rId4" Type="http://schemas.openxmlformats.org/officeDocument/2006/relationships/oleObject" Target="../embeddings/oleObject97.bin"/><Relationship Id="rId9" Type="http://schemas.openxmlformats.org/officeDocument/2006/relationships/oleObject" Target="../embeddings/oleObject102.bin"/></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73.xml.rels><?xml version="1.0" encoding="UTF-8" standalone="yes"?>
<Relationships xmlns="http://schemas.openxmlformats.org/package/2006/relationships"><Relationship Id="rId3" Type="http://schemas.openxmlformats.org/officeDocument/2006/relationships/image" Target="../media/image219.png"/><Relationship Id="rId2" Type="http://schemas.openxmlformats.org/officeDocument/2006/relationships/slideLayout" Target="../slideLayouts/slideLayout28.xml"/><Relationship Id="rId1" Type="http://schemas.openxmlformats.org/officeDocument/2006/relationships/vmlDrawing" Target="../drawings/vmlDrawing31.vml"/><Relationship Id="rId4" Type="http://schemas.openxmlformats.org/officeDocument/2006/relationships/oleObject" Target="../embeddings/oleObject105.bin"/></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75.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28.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77.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image" Target="../media/image221.png"/><Relationship Id="rId1" Type="http://schemas.openxmlformats.org/officeDocument/2006/relationships/slideLayout" Target="../slideLayouts/slideLayout28.xml"/></Relationships>
</file>

<file path=ppt/slides/_rels/slide178.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image" Target="../media/image223.png"/><Relationship Id="rId1" Type="http://schemas.openxmlformats.org/officeDocument/2006/relationships/slideLayout" Target="../slideLayouts/slideLayout28.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4.vml"/><Relationship Id="rId4" Type="http://schemas.openxmlformats.org/officeDocument/2006/relationships/image" Target="../media/image5.wmf"/></Relationships>
</file>

<file path=ppt/slides/_rels/slide180.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image" Target="../media/image225.png"/><Relationship Id="rId1" Type="http://schemas.openxmlformats.org/officeDocument/2006/relationships/slideLayout" Target="../slideLayouts/slideLayout28.xml"/><Relationship Id="rId5" Type="http://schemas.openxmlformats.org/officeDocument/2006/relationships/image" Target="../media/image228.png"/><Relationship Id="rId4" Type="http://schemas.openxmlformats.org/officeDocument/2006/relationships/image" Target="../media/image227.png"/></Relationships>
</file>

<file path=ppt/slides/_rels/slide181.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image" Target="../media/image229.png"/><Relationship Id="rId1" Type="http://schemas.openxmlformats.org/officeDocument/2006/relationships/slideLayout" Target="../slideLayouts/slideLayout28.xml"/><Relationship Id="rId4" Type="http://schemas.openxmlformats.org/officeDocument/2006/relationships/image" Target="../media/image231.png"/></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4.xml.rels><?xml version="1.0" encoding="UTF-8" standalone="yes"?>
<Relationships xmlns="http://schemas.openxmlformats.org/package/2006/relationships"><Relationship Id="rId3" Type="http://schemas.openxmlformats.org/officeDocument/2006/relationships/oleObject" Target="../embeddings/oleObject106.bin"/><Relationship Id="rId7" Type="http://schemas.openxmlformats.org/officeDocument/2006/relationships/oleObject" Target="../embeddings/oleObject110.bin"/><Relationship Id="rId2" Type="http://schemas.openxmlformats.org/officeDocument/2006/relationships/slideLayout" Target="../slideLayouts/slideLayout28.xml"/><Relationship Id="rId1" Type="http://schemas.openxmlformats.org/officeDocument/2006/relationships/vmlDrawing" Target="../drawings/vmlDrawing32.vml"/><Relationship Id="rId6" Type="http://schemas.openxmlformats.org/officeDocument/2006/relationships/oleObject" Target="../embeddings/oleObject109.bin"/><Relationship Id="rId5" Type="http://schemas.openxmlformats.org/officeDocument/2006/relationships/oleObject" Target="../embeddings/oleObject108.bin"/><Relationship Id="rId4" Type="http://schemas.openxmlformats.org/officeDocument/2006/relationships/oleObject" Target="../embeddings/oleObject107.bin"/></Relationships>
</file>

<file path=ppt/slides/_rels/slide185.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28.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88.xml.rels><?xml version="1.0" encoding="UTF-8" standalone="yes"?>
<Relationships xmlns="http://schemas.openxmlformats.org/package/2006/relationships"><Relationship Id="rId3" Type="http://schemas.openxmlformats.org/officeDocument/2006/relationships/oleObject" Target="../embeddings/oleObject111.bin"/><Relationship Id="rId2" Type="http://schemas.openxmlformats.org/officeDocument/2006/relationships/slideLayout" Target="../slideLayouts/slideLayout28.xml"/><Relationship Id="rId1" Type="http://schemas.openxmlformats.org/officeDocument/2006/relationships/vmlDrawing" Target="../drawings/vmlDrawing33.vml"/><Relationship Id="rId4" Type="http://schemas.openxmlformats.org/officeDocument/2006/relationships/image" Target="../media/image237.png"/></Relationships>
</file>

<file path=ppt/slides/_rels/slide189.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6.xml"/><Relationship Id="rId1" Type="http://schemas.openxmlformats.org/officeDocument/2006/relationships/vmlDrawing" Target="../drawings/vmlDrawing5.vml"/><Relationship Id="rId4" Type="http://schemas.openxmlformats.org/officeDocument/2006/relationships/oleObject" Target="../embeddings/oleObject8.bin"/></Relationships>
</file>

<file path=ppt/slides/_rels/slide190.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28.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4.xml.rels><?xml version="1.0" encoding="UTF-8" standalone="yes"?>
<Relationships xmlns="http://schemas.openxmlformats.org/package/2006/relationships"><Relationship Id="rId3" Type="http://schemas.openxmlformats.org/officeDocument/2006/relationships/oleObject" Target="../embeddings/oleObject112.bin"/><Relationship Id="rId2" Type="http://schemas.openxmlformats.org/officeDocument/2006/relationships/slideLayout" Target="../slideLayouts/slideLayout28.xml"/><Relationship Id="rId1" Type="http://schemas.openxmlformats.org/officeDocument/2006/relationships/vmlDrawing" Target="../drawings/vmlDrawing34.vml"/><Relationship Id="rId4" Type="http://schemas.openxmlformats.org/officeDocument/2006/relationships/oleObject" Target="../embeddings/oleObject113.bin"/></Relationships>
</file>

<file path=ppt/slides/_rels/slide195.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28.xml"/></Relationships>
</file>

<file path=ppt/slides/_rels/slide196.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28.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8.xml.rels><?xml version="1.0" encoding="UTF-8" standalone="yes"?>
<Relationships xmlns="http://schemas.openxmlformats.org/package/2006/relationships"><Relationship Id="rId3" Type="http://schemas.openxmlformats.org/officeDocument/2006/relationships/oleObject" Target="../embeddings/oleObject114.bin"/><Relationship Id="rId2" Type="http://schemas.openxmlformats.org/officeDocument/2006/relationships/slideLayout" Target="../slideLayouts/slideLayout28.xml"/><Relationship Id="rId1" Type="http://schemas.openxmlformats.org/officeDocument/2006/relationships/vmlDrawing" Target="../drawings/vmlDrawing35.vml"/><Relationship Id="rId5" Type="http://schemas.openxmlformats.org/officeDocument/2006/relationships/oleObject" Target="../embeddings/oleObject116.bin"/><Relationship Id="rId4" Type="http://schemas.openxmlformats.org/officeDocument/2006/relationships/oleObject" Target="../embeddings/oleObject115.bin"/></Relationships>
</file>

<file path=ppt/slides/_rels/slide199.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00.xml.rels><?xml version="1.0" encoding="UTF-8" standalone="yes"?>
<Relationships xmlns="http://schemas.openxmlformats.org/package/2006/relationships"><Relationship Id="rId3" Type="http://schemas.openxmlformats.org/officeDocument/2006/relationships/oleObject" Target="../embeddings/oleObject117.bin"/><Relationship Id="rId2" Type="http://schemas.openxmlformats.org/officeDocument/2006/relationships/slideLayout" Target="../slideLayouts/slideLayout28.xml"/><Relationship Id="rId1" Type="http://schemas.openxmlformats.org/officeDocument/2006/relationships/vmlDrawing" Target="../drawings/vmlDrawing36.vml"/></Relationships>
</file>

<file path=ppt/slides/_rels/slide201.xml.rels><?xml version="1.0" encoding="UTF-8" standalone="yes"?>
<Relationships xmlns="http://schemas.openxmlformats.org/package/2006/relationships"><Relationship Id="rId3" Type="http://schemas.openxmlformats.org/officeDocument/2006/relationships/oleObject" Target="../embeddings/oleObject118.bin"/><Relationship Id="rId2" Type="http://schemas.openxmlformats.org/officeDocument/2006/relationships/slideLayout" Target="../slideLayouts/slideLayout28.xml"/><Relationship Id="rId1" Type="http://schemas.openxmlformats.org/officeDocument/2006/relationships/vmlDrawing" Target="../drawings/vmlDrawing37.vml"/><Relationship Id="rId4" Type="http://schemas.openxmlformats.org/officeDocument/2006/relationships/oleObject" Target="../embeddings/oleObject119.bin"/></Relationships>
</file>

<file path=ppt/slides/_rels/slide202.xml.rels><?xml version="1.0" encoding="UTF-8" standalone="yes"?>
<Relationships xmlns="http://schemas.openxmlformats.org/package/2006/relationships"><Relationship Id="rId3" Type="http://schemas.openxmlformats.org/officeDocument/2006/relationships/oleObject" Target="../embeddings/oleObject120.bin"/><Relationship Id="rId2" Type="http://schemas.openxmlformats.org/officeDocument/2006/relationships/slideLayout" Target="../slideLayouts/slideLayout28.xml"/><Relationship Id="rId1" Type="http://schemas.openxmlformats.org/officeDocument/2006/relationships/vmlDrawing" Target="../drawings/vmlDrawing38.vml"/><Relationship Id="rId4" Type="http://schemas.openxmlformats.org/officeDocument/2006/relationships/image" Target="../media/image247.png"/></Relationships>
</file>

<file path=ppt/slides/_rels/slide203.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slideLayout" Target="../slideLayouts/slideLayout28.xml"/><Relationship Id="rId1" Type="http://schemas.openxmlformats.org/officeDocument/2006/relationships/vmlDrawing" Target="../drawings/vmlDrawing39.vml"/><Relationship Id="rId4" Type="http://schemas.openxmlformats.org/officeDocument/2006/relationships/oleObject" Target="../embeddings/oleObject121.bin"/></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05.xml.rels><?xml version="1.0" encoding="UTF-8" standalone="yes"?>
<Relationships xmlns="http://schemas.openxmlformats.org/package/2006/relationships"><Relationship Id="rId3" Type="http://schemas.openxmlformats.org/officeDocument/2006/relationships/oleObject" Target="../embeddings/oleObject122.bin"/><Relationship Id="rId2" Type="http://schemas.openxmlformats.org/officeDocument/2006/relationships/slideLayout" Target="../slideLayouts/slideLayout28.xml"/><Relationship Id="rId1" Type="http://schemas.openxmlformats.org/officeDocument/2006/relationships/vmlDrawing" Target="../drawings/vmlDrawing40.vml"/></Relationships>
</file>

<file path=ppt/slides/_rels/slide206.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28.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6.xml"/><Relationship Id="rId1" Type="http://schemas.openxmlformats.org/officeDocument/2006/relationships/vmlDrawing" Target="../drawings/vmlDrawing6.vml"/><Relationship Id="rId4" Type="http://schemas.openxmlformats.org/officeDocument/2006/relationships/oleObject" Target="../embeddings/oleObject9.bin"/></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6.xml"/><Relationship Id="rId1" Type="http://schemas.openxmlformats.org/officeDocument/2006/relationships/vmlDrawing" Target="../drawings/vmlDrawing7.vml"/><Relationship Id="rId4" Type="http://schemas.openxmlformats.org/officeDocument/2006/relationships/oleObject" Target="../embeddings/oleObject11.bin"/></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8.vml"/><Relationship Id="rId5" Type="http://schemas.openxmlformats.org/officeDocument/2006/relationships/oleObject" Target="../embeddings/oleObject14.bin"/><Relationship Id="rId4" Type="http://schemas.openxmlformats.org/officeDocument/2006/relationships/oleObject" Target="../embeddings/oleObject13.bin"/></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8" Type="http://schemas.openxmlformats.org/officeDocument/2006/relationships/oleObject" Target="../embeddings/oleObject20.bin"/><Relationship Id="rId3" Type="http://schemas.openxmlformats.org/officeDocument/2006/relationships/oleObject" Target="../embeddings/oleObject15.bin"/><Relationship Id="rId7" Type="http://schemas.openxmlformats.org/officeDocument/2006/relationships/oleObject" Target="../embeddings/oleObject19.bin"/><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oleObject" Target="../embeddings/oleObject18.bin"/><Relationship Id="rId5" Type="http://schemas.openxmlformats.org/officeDocument/2006/relationships/oleObject" Target="../embeddings/oleObject17.bin"/><Relationship Id="rId10" Type="http://schemas.openxmlformats.org/officeDocument/2006/relationships/oleObject" Target="../embeddings/oleObject22.bin"/><Relationship Id="rId4" Type="http://schemas.openxmlformats.org/officeDocument/2006/relationships/oleObject" Target="../embeddings/oleObject16.bin"/><Relationship Id="rId9" Type="http://schemas.openxmlformats.org/officeDocument/2006/relationships/oleObject" Target="../embeddings/oleObject21.bin"/></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6.xml"/><Relationship Id="rId1" Type="http://schemas.openxmlformats.org/officeDocument/2006/relationships/vmlDrawing" Target="../drawings/vmlDrawing10.vml"/><Relationship Id="rId4" Type="http://schemas.openxmlformats.org/officeDocument/2006/relationships/oleObject" Target="../embeddings/oleObject24.bin"/></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6.xml"/><Relationship Id="rId1" Type="http://schemas.openxmlformats.org/officeDocument/2006/relationships/vmlDrawing" Target="../drawings/vmlDrawing11.vml"/><Relationship Id="rId5" Type="http://schemas.openxmlformats.org/officeDocument/2006/relationships/oleObject" Target="../embeddings/oleObject27.bin"/><Relationship Id="rId4" Type="http://schemas.openxmlformats.org/officeDocument/2006/relationships/oleObject" Target="../embeddings/oleObject26.bin"/></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6.xml"/><Relationship Id="rId1" Type="http://schemas.openxmlformats.org/officeDocument/2006/relationships/vmlDrawing" Target="../drawings/vmlDrawing12.vml"/><Relationship Id="rId4" Type="http://schemas.openxmlformats.org/officeDocument/2006/relationships/oleObject" Target="../embeddings/oleObject29.bin"/></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wmf"/><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slideLayout" Target="../slideLayouts/slideLayout6.xml"/><Relationship Id="rId1" Type="http://schemas.openxmlformats.org/officeDocument/2006/relationships/vmlDrawing" Target="../drawings/vmlDrawing14.vml"/><Relationship Id="rId4" Type="http://schemas.openxmlformats.org/officeDocument/2006/relationships/oleObject" Target="../embeddings/oleObject31.bin"/></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6.xml"/><Relationship Id="rId1" Type="http://schemas.openxmlformats.org/officeDocument/2006/relationships/vmlDrawing" Target="../drawings/vmlDrawing15.vml"/><Relationship Id="rId4" Type="http://schemas.openxmlformats.org/officeDocument/2006/relationships/oleObject" Target="../embeddings/oleObject33.bin"/></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49.wmf"/><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49.wmf"/><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6.xml"/><Relationship Id="rId4" Type="http://schemas.openxmlformats.org/officeDocument/2006/relationships/image" Target="../media/image67.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81.pn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6.xml"/><Relationship Id="rId5" Type="http://schemas.openxmlformats.org/officeDocument/2006/relationships/image" Target="../media/image93.png"/><Relationship Id="rId4" Type="http://schemas.openxmlformats.org/officeDocument/2006/relationships/image" Target="../media/image92.png"/></Relationships>
</file>

<file path=ppt/slides/_rels/slide9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6.xml"/><Relationship Id="rId5" Type="http://schemas.openxmlformats.org/officeDocument/2006/relationships/image" Target="../media/image99.png"/><Relationship Id="rId4" Type="http://schemas.openxmlformats.org/officeDocument/2006/relationships/image" Target="../media/image98.png"/></Relationships>
</file>

<file path=ppt/slides/_rels/slide96.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8596" y="3500438"/>
            <a:ext cx="8715404" cy="714380"/>
          </a:xfrm>
        </p:spPr>
        <p:txBody>
          <a:bodyPr>
            <a:normAutofit fontScale="90000"/>
          </a:bodyPr>
          <a:lstStyle/>
          <a:p>
            <a:pPr algn="ctr"/>
            <a:r>
              <a:rPr lang="ru-RU" sz="4000" smtClean="0">
                <a:latin typeface="Verdana" pitchFamily="34" charset="0"/>
              </a:rPr>
              <a:t>Плахотний Игорь </a:t>
            </a:r>
            <a:r>
              <a:rPr lang="ru-RU" sz="3600" smtClean="0">
                <a:latin typeface="Verdana" pitchFamily="34" charset="0"/>
              </a:rPr>
              <a:t>Николаевич</a:t>
            </a:r>
            <a:r>
              <a:rPr lang="ru-RU" sz="7200" smtClean="0">
                <a:latin typeface="Verdana" pitchFamily="34" charset="0"/>
              </a:rPr>
              <a:t/>
            </a:r>
            <a:br>
              <a:rPr lang="ru-RU" sz="7200" smtClean="0">
                <a:latin typeface="Verdana" pitchFamily="34" charset="0"/>
              </a:rPr>
            </a:br>
            <a:endParaRPr lang="ru-RU" sz="1800">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72570" y="5857892"/>
            <a:ext cx="9071430" cy="428628"/>
          </a:xfrm>
        </p:spPr>
        <p:txBody>
          <a:bodyPr/>
          <a:lstStyle/>
          <a:p>
            <a:pPr algn="l"/>
            <a:r>
              <a:rPr lang="ru-RU" sz="1600" smtClean="0">
                <a:solidFill>
                  <a:schemeClr val="bg2">
                    <a:lumMod val="25000"/>
                  </a:schemeClr>
                </a:solidFill>
              </a:rPr>
              <a:t>+380964772507 , </a:t>
            </a:r>
            <a:r>
              <a:rPr lang="en-US" sz="1600" smtClean="0">
                <a:solidFill>
                  <a:schemeClr val="bg2">
                    <a:lumMod val="25000"/>
                  </a:schemeClr>
                </a:solidFill>
              </a:rPr>
              <a:t>e-mail</a:t>
            </a:r>
            <a:r>
              <a:rPr lang="en-US" sz="1600" smtClean="0">
                <a:solidFill>
                  <a:srgbClr val="FF0000"/>
                </a:solidFill>
              </a:rPr>
              <a:t>: </a:t>
            </a:r>
            <a:r>
              <a:rPr lang="en-US" sz="1600" smtClean="0">
                <a:solidFill>
                  <a:srgbClr val="FF0000"/>
                </a:solidFill>
                <a:hlinkClick r:id="rId2"/>
              </a:rPr>
              <a:t>igor_pin@mail.ru</a:t>
            </a:r>
            <a:r>
              <a:rPr lang="en-US" sz="1600" smtClean="0">
                <a:solidFill>
                  <a:srgbClr val="FF0000"/>
                </a:solidFill>
              </a:rPr>
              <a:t>                                     </a:t>
            </a:r>
            <a:r>
              <a:rPr lang="en-US" sz="1600" smtClean="0">
                <a:solidFill>
                  <a:schemeClr val="bg2">
                    <a:lumMod val="25000"/>
                  </a:schemeClr>
                </a:solidFill>
              </a:rPr>
              <a:t>URL: www.garryc2008.narod.ru</a:t>
            </a:r>
            <a:endParaRPr lang="ru-RU"/>
          </a:p>
        </p:txBody>
      </p:sp>
      <p:sp>
        <p:nvSpPr>
          <p:cNvPr id="4" name="TextBox 3"/>
          <p:cNvSpPr txBox="1"/>
          <p:nvPr/>
        </p:nvSpPr>
        <p:spPr>
          <a:xfrm>
            <a:off x="857224" y="4643446"/>
            <a:ext cx="8001056" cy="738664"/>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ru-RU" sz="1400" i="1">
                <a:latin typeface="Verdana" pitchFamily="34" charset="0"/>
              </a:rPr>
              <a:t>нач. отдела экспериментальных исследований, экологической безопасности земель и качества </a:t>
            </a:r>
            <a:r>
              <a:rPr lang="ru-RU" sz="1400" i="1" smtClean="0">
                <a:latin typeface="Verdana" pitchFamily="34" charset="0"/>
              </a:rPr>
              <a:t>продукции Днепропетровского проектно-технологического центра</a:t>
            </a:r>
            <a:endParaRPr lang="ru-RU" sz="1400"/>
          </a:p>
        </p:txBody>
      </p:sp>
      <p:sp>
        <p:nvSpPr>
          <p:cNvPr id="6" name="Прямоугольник 5"/>
          <p:cNvSpPr/>
          <p:nvPr/>
        </p:nvSpPr>
        <p:spPr>
          <a:xfrm>
            <a:off x="642910" y="500042"/>
            <a:ext cx="8501090" cy="224676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800" b="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Статистика в аналитической химии. Современные методы оценки неопределенности. </a:t>
            </a:r>
            <a:endParaRPr lang="en-US" sz="2800" b="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ru-RU" sz="2800" b="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Представление результатов.</a:t>
            </a:r>
            <a:endParaRPr lang="en-US" sz="2800" b="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ctr"/>
            <a:r>
              <a:rPr lang="ru-RU" sz="2800" b="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Валидация аналитических методик.</a:t>
            </a:r>
            <a:endParaRPr lang="ru-RU" sz="28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pSp>
        <p:nvGrpSpPr>
          <p:cNvPr id="62" name="Группа 61"/>
          <p:cNvGrpSpPr/>
          <p:nvPr/>
        </p:nvGrpSpPr>
        <p:grpSpPr>
          <a:xfrm>
            <a:off x="704362" y="1928802"/>
            <a:ext cx="3548755" cy="3442609"/>
            <a:chOff x="727730" y="1754529"/>
            <a:chExt cx="3696620" cy="3874739"/>
          </a:xfrm>
        </p:grpSpPr>
        <p:grpSp>
          <p:nvGrpSpPr>
            <p:cNvPr id="2" name="Группа 61"/>
            <p:cNvGrpSpPr/>
            <p:nvPr/>
          </p:nvGrpSpPr>
          <p:grpSpPr>
            <a:xfrm>
              <a:off x="727730" y="1754529"/>
              <a:ext cx="3696620" cy="3066689"/>
              <a:chOff x="2211373" y="1367436"/>
              <a:chExt cx="5441386" cy="4438051"/>
            </a:xfrm>
          </p:grpSpPr>
          <p:sp>
            <p:nvSpPr>
              <p:cNvPr id="33" name="Oval 5"/>
              <p:cNvSpPr>
                <a:spLocks noChangeArrowheads="1"/>
              </p:cNvSpPr>
              <p:nvPr/>
            </p:nvSpPr>
            <p:spPr bwMode="auto">
              <a:xfrm>
                <a:off x="2211373" y="2925762"/>
                <a:ext cx="2879725" cy="2879725"/>
              </a:xfrm>
              <a:prstGeom prst="ellipse">
                <a:avLst/>
              </a:prstGeom>
              <a:solidFill>
                <a:schemeClr val="accent1"/>
              </a:solidFill>
              <a:ln w="38100">
                <a:solidFill>
                  <a:schemeClr val="tx2"/>
                </a:solidFill>
                <a:round/>
                <a:headEnd/>
                <a:tailEnd/>
              </a:ln>
              <a:effectLst/>
            </p:spPr>
            <p:txBody>
              <a:bodyPr wrap="none" anchor="ctr"/>
              <a:lstStyle/>
              <a:p>
                <a:endParaRPr lang="ru-RU"/>
              </a:p>
            </p:txBody>
          </p:sp>
          <p:sp>
            <p:nvSpPr>
              <p:cNvPr id="34" name="Oval 6"/>
              <p:cNvSpPr>
                <a:spLocks noChangeArrowheads="1"/>
              </p:cNvSpPr>
              <p:nvPr/>
            </p:nvSpPr>
            <p:spPr bwMode="auto">
              <a:xfrm>
                <a:off x="2571736" y="3286124"/>
                <a:ext cx="2159000" cy="2159000"/>
              </a:xfrm>
              <a:prstGeom prst="ellipse">
                <a:avLst/>
              </a:prstGeom>
              <a:solidFill>
                <a:schemeClr val="accent1"/>
              </a:solidFill>
              <a:ln w="9525">
                <a:solidFill>
                  <a:schemeClr val="tx1"/>
                </a:solidFill>
                <a:round/>
                <a:headEnd/>
                <a:tailEnd/>
              </a:ln>
              <a:effectLst/>
            </p:spPr>
            <p:txBody>
              <a:bodyPr wrap="none" anchor="ctr"/>
              <a:lstStyle/>
              <a:p>
                <a:endParaRPr lang="ru-RU"/>
              </a:p>
            </p:txBody>
          </p:sp>
          <p:sp>
            <p:nvSpPr>
              <p:cNvPr id="35" name="Oval 9"/>
              <p:cNvSpPr>
                <a:spLocks noChangeArrowheads="1"/>
              </p:cNvSpPr>
              <p:nvPr/>
            </p:nvSpPr>
            <p:spPr bwMode="auto">
              <a:xfrm>
                <a:off x="2932098" y="3646487"/>
                <a:ext cx="1439863" cy="1439862"/>
              </a:xfrm>
              <a:prstGeom prst="ellipse">
                <a:avLst/>
              </a:prstGeom>
              <a:solidFill>
                <a:schemeClr val="accent1"/>
              </a:solidFill>
              <a:ln w="9525">
                <a:solidFill>
                  <a:schemeClr val="tx1"/>
                </a:solidFill>
                <a:round/>
                <a:headEnd/>
                <a:tailEnd/>
              </a:ln>
              <a:effectLst/>
            </p:spPr>
            <p:txBody>
              <a:bodyPr wrap="none" anchor="ctr"/>
              <a:lstStyle/>
              <a:p>
                <a:endParaRPr lang="ru-RU"/>
              </a:p>
            </p:txBody>
          </p:sp>
          <p:sp>
            <p:nvSpPr>
              <p:cNvPr id="36" name="Oval 10"/>
              <p:cNvSpPr>
                <a:spLocks noChangeArrowheads="1"/>
              </p:cNvSpPr>
              <p:nvPr/>
            </p:nvSpPr>
            <p:spPr bwMode="auto">
              <a:xfrm>
                <a:off x="3292461" y="4006849"/>
                <a:ext cx="719137" cy="719138"/>
              </a:xfrm>
              <a:prstGeom prst="ellipse">
                <a:avLst/>
              </a:prstGeom>
              <a:solidFill>
                <a:schemeClr val="accent1"/>
              </a:solidFill>
              <a:ln w="9525">
                <a:solidFill>
                  <a:schemeClr val="tx1"/>
                </a:solidFill>
                <a:round/>
                <a:headEnd/>
                <a:tailEnd/>
              </a:ln>
              <a:effectLst/>
            </p:spPr>
            <p:txBody>
              <a:bodyPr wrap="none" anchor="ctr"/>
              <a:lstStyle/>
              <a:p>
                <a:endParaRPr lang="ru-RU"/>
              </a:p>
            </p:txBody>
          </p:sp>
          <p:sp>
            <p:nvSpPr>
              <p:cNvPr id="37" name="Oval 11"/>
              <p:cNvSpPr>
                <a:spLocks noChangeArrowheads="1"/>
              </p:cNvSpPr>
              <p:nvPr/>
            </p:nvSpPr>
            <p:spPr bwMode="auto">
              <a:xfrm>
                <a:off x="5668948" y="2852737"/>
                <a:ext cx="144463" cy="144462"/>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38" name="Oval 12"/>
              <p:cNvSpPr>
                <a:spLocks noChangeArrowheads="1"/>
              </p:cNvSpPr>
              <p:nvPr/>
            </p:nvSpPr>
            <p:spPr bwMode="auto">
              <a:xfrm>
                <a:off x="5957873" y="2852737"/>
                <a:ext cx="144463" cy="144462"/>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39" name="Oval 13"/>
              <p:cNvSpPr>
                <a:spLocks noChangeArrowheads="1"/>
              </p:cNvSpPr>
              <p:nvPr/>
            </p:nvSpPr>
            <p:spPr bwMode="auto">
              <a:xfrm>
                <a:off x="6173773" y="3213099"/>
                <a:ext cx="144463" cy="144463"/>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40" name="Oval 14"/>
              <p:cNvSpPr>
                <a:spLocks noChangeArrowheads="1"/>
              </p:cNvSpPr>
              <p:nvPr/>
            </p:nvSpPr>
            <p:spPr bwMode="auto">
              <a:xfrm>
                <a:off x="6245211" y="2852737"/>
                <a:ext cx="144462" cy="144462"/>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41" name="Oval 15"/>
              <p:cNvSpPr>
                <a:spLocks noChangeArrowheads="1"/>
              </p:cNvSpPr>
              <p:nvPr/>
            </p:nvSpPr>
            <p:spPr bwMode="auto">
              <a:xfrm>
                <a:off x="6245211" y="2636837"/>
                <a:ext cx="144462" cy="144462"/>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42" name="Oval 16"/>
              <p:cNvSpPr>
                <a:spLocks noChangeArrowheads="1"/>
              </p:cNvSpPr>
              <p:nvPr/>
            </p:nvSpPr>
            <p:spPr bwMode="auto">
              <a:xfrm>
                <a:off x="6677011" y="2781299"/>
                <a:ext cx="144462" cy="144463"/>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43" name="Oval 18"/>
              <p:cNvSpPr>
                <a:spLocks noChangeArrowheads="1"/>
              </p:cNvSpPr>
              <p:nvPr/>
            </p:nvSpPr>
            <p:spPr bwMode="auto">
              <a:xfrm>
                <a:off x="6100748" y="2349499"/>
                <a:ext cx="144463" cy="144463"/>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44" name="Oval 19"/>
              <p:cNvSpPr>
                <a:spLocks noChangeArrowheads="1"/>
              </p:cNvSpPr>
              <p:nvPr/>
            </p:nvSpPr>
            <p:spPr bwMode="auto">
              <a:xfrm>
                <a:off x="6389673" y="2493962"/>
                <a:ext cx="144463" cy="144462"/>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45" name="Oval 20"/>
              <p:cNvSpPr>
                <a:spLocks noChangeArrowheads="1"/>
              </p:cNvSpPr>
              <p:nvPr/>
            </p:nvSpPr>
            <p:spPr bwMode="auto">
              <a:xfrm>
                <a:off x="6029311" y="2565399"/>
                <a:ext cx="144462" cy="144463"/>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46" name="Oval 21"/>
              <p:cNvSpPr>
                <a:spLocks noChangeArrowheads="1"/>
              </p:cNvSpPr>
              <p:nvPr/>
            </p:nvSpPr>
            <p:spPr bwMode="auto">
              <a:xfrm>
                <a:off x="6029311" y="2852737"/>
                <a:ext cx="144462" cy="144462"/>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47" name="Oval 22"/>
              <p:cNvSpPr>
                <a:spLocks noChangeArrowheads="1"/>
              </p:cNvSpPr>
              <p:nvPr/>
            </p:nvSpPr>
            <p:spPr bwMode="auto">
              <a:xfrm>
                <a:off x="6173773" y="2997199"/>
                <a:ext cx="144463" cy="144463"/>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48" name="Oval 23"/>
              <p:cNvSpPr>
                <a:spLocks noChangeArrowheads="1"/>
              </p:cNvSpPr>
              <p:nvPr/>
            </p:nvSpPr>
            <p:spPr bwMode="auto">
              <a:xfrm>
                <a:off x="7108811" y="2781299"/>
                <a:ext cx="144462" cy="144463"/>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49" name="Oval 24"/>
              <p:cNvSpPr>
                <a:spLocks noChangeArrowheads="1"/>
              </p:cNvSpPr>
              <p:nvPr/>
            </p:nvSpPr>
            <p:spPr bwMode="auto">
              <a:xfrm>
                <a:off x="6316648" y="3286124"/>
                <a:ext cx="144463" cy="144463"/>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50" name="Oval 25"/>
              <p:cNvSpPr>
                <a:spLocks noChangeArrowheads="1"/>
              </p:cNvSpPr>
              <p:nvPr/>
            </p:nvSpPr>
            <p:spPr bwMode="auto">
              <a:xfrm>
                <a:off x="6748448" y="2925762"/>
                <a:ext cx="144463" cy="144462"/>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51" name="Oval 26"/>
              <p:cNvSpPr>
                <a:spLocks noChangeArrowheads="1"/>
              </p:cNvSpPr>
              <p:nvPr/>
            </p:nvSpPr>
            <p:spPr bwMode="auto">
              <a:xfrm>
                <a:off x="6461111" y="2925762"/>
                <a:ext cx="144462" cy="144462"/>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52" name="Line 28"/>
              <p:cNvSpPr>
                <a:spLocks noChangeShapeType="1"/>
              </p:cNvSpPr>
              <p:nvPr/>
            </p:nvSpPr>
            <p:spPr bwMode="auto">
              <a:xfrm>
                <a:off x="6389673" y="1917699"/>
                <a:ext cx="0" cy="3600000"/>
              </a:xfrm>
              <a:prstGeom prst="line">
                <a:avLst/>
              </a:prstGeom>
              <a:noFill/>
              <a:ln w="9525">
                <a:solidFill>
                  <a:schemeClr val="tx2"/>
                </a:solidFill>
                <a:round/>
                <a:headEnd/>
                <a:tailEnd/>
              </a:ln>
              <a:effectLst/>
            </p:spPr>
            <p:txBody>
              <a:bodyPr/>
              <a:lstStyle/>
              <a:p>
                <a:endParaRPr lang="ru-RU"/>
              </a:p>
            </p:txBody>
          </p:sp>
          <p:sp>
            <p:nvSpPr>
              <p:cNvPr id="54" name="Line 30"/>
              <p:cNvSpPr>
                <a:spLocks noChangeShapeType="1"/>
              </p:cNvSpPr>
              <p:nvPr/>
            </p:nvSpPr>
            <p:spPr bwMode="auto">
              <a:xfrm>
                <a:off x="3652823" y="4365624"/>
                <a:ext cx="2736850" cy="0"/>
              </a:xfrm>
              <a:prstGeom prst="line">
                <a:avLst/>
              </a:prstGeom>
              <a:noFill/>
              <a:ln w="76200">
                <a:solidFill>
                  <a:schemeClr val="tx2"/>
                </a:solidFill>
                <a:round/>
                <a:headEnd/>
                <a:tailEnd type="triangle" w="med" len="med"/>
              </a:ln>
              <a:effectLst/>
            </p:spPr>
            <p:txBody>
              <a:bodyPr/>
              <a:lstStyle/>
              <a:p>
                <a:endParaRPr lang="ru-RU"/>
              </a:p>
            </p:txBody>
          </p:sp>
          <p:sp>
            <p:nvSpPr>
              <p:cNvPr id="55" name="Line 32"/>
              <p:cNvSpPr>
                <a:spLocks noChangeShapeType="1"/>
              </p:cNvSpPr>
              <p:nvPr/>
            </p:nvSpPr>
            <p:spPr bwMode="auto">
              <a:xfrm>
                <a:off x="6850048" y="2078037"/>
                <a:ext cx="0" cy="1798637"/>
              </a:xfrm>
              <a:prstGeom prst="line">
                <a:avLst/>
              </a:prstGeom>
              <a:noFill/>
              <a:ln w="9525">
                <a:solidFill>
                  <a:schemeClr val="tx2"/>
                </a:solidFill>
                <a:round/>
                <a:headEnd/>
                <a:tailEnd/>
              </a:ln>
              <a:effectLst/>
            </p:spPr>
            <p:txBody>
              <a:bodyPr/>
              <a:lstStyle/>
              <a:p>
                <a:endParaRPr lang="ru-RU"/>
              </a:p>
            </p:txBody>
          </p:sp>
          <p:sp>
            <p:nvSpPr>
              <p:cNvPr id="56" name="Line 33"/>
              <p:cNvSpPr>
                <a:spLocks noChangeShapeType="1"/>
              </p:cNvSpPr>
              <p:nvPr/>
            </p:nvSpPr>
            <p:spPr bwMode="auto">
              <a:xfrm>
                <a:off x="5913423" y="2062162"/>
                <a:ext cx="0" cy="1798637"/>
              </a:xfrm>
              <a:prstGeom prst="line">
                <a:avLst/>
              </a:prstGeom>
              <a:noFill/>
              <a:ln w="9525">
                <a:solidFill>
                  <a:schemeClr val="tx2"/>
                </a:solidFill>
                <a:round/>
                <a:headEnd/>
                <a:tailEnd/>
              </a:ln>
              <a:effectLst/>
            </p:spPr>
            <p:txBody>
              <a:bodyPr/>
              <a:lstStyle/>
              <a:p>
                <a:endParaRPr lang="ru-RU"/>
              </a:p>
            </p:txBody>
          </p:sp>
          <p:sp>
            <p:nvSpPr>
              <p:cNvPr id="57" name="Line 34"/>
              <p:cNvSpPr>
                <a:spLocks noChangeShapeType="1"/>
              </p:cNvSpPr>
              <p:nvPr/>
            </p:nvSpPr>
            <p:spPr bwMode="auto">
              <a:xfrm>
                <a:off x="6432536" y="1989137"/>
                <a:ext cx="431800" cy="0"/>
              </a:xfrm>
              <a:prstGeom prst="line">
                <a:avLst/>
              </a:prstGeom>
              <a:noFill/>
              <a:ln w="76200">
                <a:solidFill>
                  <a:schemeClr val="tx2"/>
                </a:solidFill>
                <a:round/>
                <a:headEnd/>
                <a:tailEnd type="triangle" w="med" len="med"/>
              </a:ln>
              <a:effectLst/>
            </p:spPr>
            <p:txBody>
              <a:bodyPr/>
              <a:lstStyle/>
              <a:p>
                <a:endParaRPr lang="ru-RU"/>
              </a:p>
            </p:txBody>
          </p:sp>
          <p:sp>
            <p:nvSpPr>
              <p:cNvPr id="58" name="Line 35"/>
              <p:cNvSpPr>
                <a:spLocks noChangeShapeType="1"/>
              </p:cNvSpPr>
              <p:nvPr/>
            </p:nvSpPr>
            <p:spPr bwMode="auto">
              <a:xfrm flipH="1">
                <a:off x="5899136" y="1989137"/>
                <a:ext cx="431800" cy="0"/>
              </a:xfrm>
              <a:prstGeom prst="line">
                <a:avLst/>
              </a:prstGeom>
              <a:noFill/>
              <a:ln w="76200">
                <a:solidFill>
                  <a:schemeClr val="tx2"/>
                </a:solidFill>
                <a:round/>
                <a:headEnd/>
                <a:tailEnd type="triangle" w="med" len="med"/>
              </a:ln>
              <a:effectLst/>
            </p:spPr>
            <p:txBody>
              <a:bodyPr/>
              <a:lstStyle/>
              <a:p>
                <a:endParaRPr lang="ru-RU"/>
              </a:p>
            </p:txBody>
          </p:sp>
          <p:sp>
            <p:nvSpPr>
              <p:cNvPr id="59" name="Line 36"/>
              <p:cNvSpPr>
                <a:spLocks noChangeShapeType="1"/>
              </p:cNvSpPr>
              <p:nvPr/>
            </p:nvSpPr>
            <p:spPr bwMode="auto">
              <a:xfrm>
                <a:off x="5165711" y="2852737"/>
                <a:ext cx="2303462" cy="0"/>
              </a:xfrm>
              <a:prstGeom prst="line">
                <a:avLst/>
              </a:prstGeom>
              <a:noFill/>
              <a:ln w="9525">
                <a:solidFill>
                  <a:schemeClr val="tx1"/>
                </a:solidFill>
                <a:round/>
                <a:headEnd/>
                <a:tailEnd/>
              </a:ln>
              <a:effectLst/>
            </p:spPr>
            <p:txBody>
              <a:bodyPr/>
              <a:lstStyle/>
              <a:p>
                <a:endParaRPr lang="ru-RU"/>
              </a:p>
            </p:txBody>
          </p:sp>
          <p:sp>
            <p:nvSpPr>
              <p:cNvPr id="60" name="Text Box 37"/>
              <p:cNvSpPr txBox="1">
                <a:spLocks noChangeArrowheads="1"/>
              </p:cNvSpPr>
              <p:nvPr/>
            </p:nvSpPr>
            <p:spPr bwMode="auto">
              <a:xfrm>
                <a:off x="6717722" y="1367436"/>
                <a:ext cx="935037" cy="457200"/>
              </a:xfrm>
              <a:prstGeom prst="rect">
                <a:avLst/>
              </a:prstGeom>
              <a:noFill/>
              <a:ln w="9525">
                <a:noFill/>
                <a:miter lim="800000"/>
                <a:headEnd/>
                <a:tailEnd/>
              </a:ln>
              <a:effectLst/>
            </p:spPr>
            <p:txBody>
              <a:bodyPr>
                <a:spAutoFit/>
              </a:bodyPr>
              <a:lstStyle/>
              <a:p>
                <a:pPr>
                  <a:spcBef>
                    <a:spcPct val="50000"/>
                  </a:spcBef>
                </a:pPr>
                <a:r>
                  <a:rPr lang="en-US" sz="2400" b="1">
                    <a:solidFill>
                      <a:schemeClr val="tx2"/>
                    </a:solidFill>
                    <a:latin typeface="Arial" charset="0"/>
                  </a:rPr>
                  <a:t>S</a:t>
                </a:r>
                <a:r>
                  <a:rPr lang="en-US" sz="2400" b="1" baseline="-25000">
                    <a:solidFill>
                      <a:schemeClr val="tx2"/>
                    </a:solidFill>
                    <a:latin typeface="Arial" charset="0"/>
                  </a:rPr>
                  <a:t>r</a:t>
                </a:r>
                <a:endParaRPr lang="ru-RU" sz="2400" b="1" baseline="-25000">
                  <a:solidFill>
                    <a:schemeClr val="tx2"/>
                  </a:solidFill>
                  <a:latin typeface="Arial" charset="0"/>
                </a:endParaRPr>
              </a:p>
            </p:txBody>
          </p:sp>
          <p:sp>
            <p:nvSpPr>
              <p:cNvPr id="61" name="Oval 38"/>
              <p:cNvSpPr>
                <a:spLocks noChangeArrowheads="1"/>
              </p:cNvSpPr>
              <p:nvPr/>
            </p:nvSpPr>
            <p:spPr bwMode="auto">
              <a:xfrm>
                <a:off x="6605573" y="3141662"/>
                <a:ext cx="144463" cy="144462"/>
              </a:xfrm>
              <a:prstGeom prst="ellipse">
                <a:avLst/>
              </a:prstGeom>
              <a:solidFill>
                <a:schemeClr val="tx2"/>
              </a:solidFill>
              <a:ln w="9525">
                <a:solidFill>
                  <a:schemeClr val="bg2"/>
                </a:solidFill>
                <a:round/>
                <a:headEnd/>
                <a:tailEnd/>
              </a:ln>
              <a:effectLst/>
            </p:spPr>
            <p:txBody>
              <a:bodyPr wrap="none" anchor="ctr"/>
              <a:lstStyle/>
              <a:p>
                <a:endParaRPr lang="ru-RU"/>
              </a:p>
            </p:txBody>
          </p:sp>
        </p:grpSp>
        <p:sp>
          <p:nvSpPr>
            <p:cNvPr id="53" name="Line 29"/>
            <p:cNvSpPr>
              <a:spLocks noChangeShapeType="1"/>
            </p:cNvSpPr>
            <p:nvPr/>
          </p:nvSpPr>
          <p:spPr bwMode="auto">
            <a:xfrm>
              <a:off x="1714480" y="2029268"/>
              <a:ext cx="0" cy="3600000"/>
            </a:xfrm>
            <a:prstGeom prst="line">
              <a:avLst/>
            </a:prstGeom>
            <a:noFill/>
            <a:ln w="9525">
              <a:solidFill>
                <a:schemeClr val="tx1"/>
              </a:solidFill>
              <a:round/>
              <a:headEnd/>
              <a:tailEnd/>
            </a:ln>
            <a:effectLst/>
          </p:spPr>
          <p:txBody>
            <a:bodyPr/>
            <a:lstStyle/>
            <a:p>
              <a:endParaRPr lang="ru-RU"/>
            </a:p>
          </p:txBody>
        </p:sp>
      </p:grpSp>
      <p:grpSp>
        <p:nvGrpSpPr>
          <p:cNvPr id="63" name="Группа 84"/>
          <p:cNvGrpSpPr/>
          <p:nvPr/>
        </p:nvGrpSpPr>
        <p:grpSpPr>
          <a:xfrm>
            <a:off x="4214810" y="2285992"/>
            <a:ext cx="4522799" cy="2928958"/>
            <a:chOff x="1692275" y="3501232"/>
            <a:chExt cx="4522799" cy="2928958"/>
          </a:xfrm>
        </p:grpSpPr>
        <p:sp>
          <p:nvSpPr>
            <p:cNvPr id="64" name="Line 24"/>
            <p:cNvSpPr>
              <a:spLocks noChangeShapeType="1"/>
            </p:cNvSpPr>
            <p:nvPr/>
          </p:nvSpPr>
          <p:spPr bwMode="auto">
            <a:xfrm>
              <a:off x="1692275" y="4973288"/>
              <a:ext cx="4370562" cy="0"/>
            </a:xfrm>
            <a:prstGeom prst="line">
              <a:avLst/>
            </a:prstGeom>
            <a:noFill/>
            <a:ln w="9525">
              <a:solidFill>
                <a:schemeClr val="tx1"/>
              </a:solidFill>
              <a:round/>
              <a:headEnd/>
              <a:tailEnd/>
            </a:ln>
            <a:effectLst/>
          </p:spPr>
          <p:txBody>
            <a:bodyPr/>
            <a:lstStyle/>
            <a:p>
              <a:endParaRPr lang="ru-RU"/>
            </a:p>
          </p:txBody>
        </p:sp>
        <p:sp>
          <p:nvSpPr>
            <p:cNvPr id="65" name="Line 25"/>
            <p:cNvSpPr>
              <a:spLocks noChangeShapeType="1"/>
            </p:cNvSpPr>
            <p:nvPr/>
          </p:nvSpPr>
          <p:spPr bwMode="auto">
            <a:xfrm>
              <a:off x="3440114" y="3643314"/>
              <a:ext cx="0" cy="2738436"/>
            </a:xfrm>
            <a:prstGeom prst="line">
              <a:avLst/>
            </a:prstGeom>
            <a:noFill/>
            <a:ln w="9525">
              <a:solidFill>
                <a:schemeClr val="tx1"/>
              </a:solidFill>
              <a:round/>
              <a:headEnd/>
              <a:tailEnd/>
            </a:ln>
            <a:effectLst/>
          </p:spPr>
          <p:txBody>
            <a:bodyPr/>
            <a:lstStyle/>
            <a:p>
              <a:endParaRPr lang="ru-RU"/>
            </a:p>
          </p:txBody>
        </p:sp>
        <p:grpSp>
          <p:nvGrpSpPr>
            <p:cNvPr id="66" name="Группа 45"/>
            <p:cNvGrpSpPr/>
            <p:nvPr/>
          </p:nvGrpSpPr>
          <p:grpSpPr>
            <a:xfrm>
              <a:off x="2565231" y="3800289"/>
              <a:ext cx="3649840" cy="1955286"/>
              <a:chOff x="3130550" y="1630363"/>
              <a:chExt cx="6013450" cy="3598862"/>
            </a:xfrm>
          </p:grpSpPr>
          <p:sp>
            <p:nvSpPr>
              <p:cNvPr id="68" name="Oval 4"/>
              <p:cNvSpPr>
                <a:spLocks noChangeArrowheads="1"/>
              </p:cNvSpPr>
              <p:nvPr/>
            </p:nvSpPr>
            <p:spPr bwMode="auto">
              <a:xfrm>
                <a:off x="3130550" y="2349500"/>
                <a:ext cx="2879725" cy="2879725"/>
              </a:xfrm>
              <a:prstGeom prst="ellipse">
                <a:avLst/>
              </a:prstGeom>
              <a:solidFill>
                <a:schemeClr val="accent1"/>
              </a:solidFill>
              <a:ln w="38100">
                <a:solidFill>
                  <a:schemeClr val="tx2"/>
                </a:solidFill>
                <a:round/>
                <a:headEnd/>
                <a:tailEnd/>
              </a:ln>
              <a:effectLst/>
            </p:spPr>
            <p:txBody>
              <a:bodyPr wrap="none" anchor="ctr"/>
              <a:lstStyle/>
              <a:p>
                <a:endParaRPr lang="ru-RU"/>
              </a:p>
            </p:txBody>
          </p:sp>
          <p:sp>
            <p:nvSpPr>
              <p:cNvPr id="69" name="Oval 5"/>
              <p:cNvSpPr>
                <a:spLocks noChangeArrowheads="1"/>
              </p:cNvSpPr>
              <p:nvPr/>
            </p:nvSpPr>
            <p:spPr bwMode="auto">
              <a:xfrm>
                <a:off x="3490913" y="2709863"/>
                <a:ext cx="2159000" cy="2159000"/>
              </a:xfrm>
              <a:prstGeom prst="ellipse">
                <a:avLst/>
              </a:prstGeom>
              <a:solidFill>
                <a:schemeClr val="accent1"/>
              </a:solidFill>
              <a:ln w="9525">
                <a:solidFill>
                  <a:schemeClr val="tx1"/>
                </a:solidFill>
                <a:round/>
                <a:headEnd/>
                <a:tailEnd/>
              </a:ln>
              <a:effectLst/>
            </p:spPr>
            <p:txBody>
              <a:bodyPr wrap="none" anchor="ctr"/>
              <a:lstStyle/>
              <a:p>
                <a:endParaRPr lang="ru-RU"/>
              </a:p>
            </p:txBody>
          </p:sp>
          <p:sp>
            <p:nvSpPr>
              <p:cNvPr id="70" name="Oval 6"/>
              <p:cNvSpPr>
                <a:spLocks noChangeArrowheads="1"/>
              </p:cNvSpPr>
              <p:nvPr/>
            </p:nvSpPr>
            <p:spPr bwMode="auto">
              <a:xfrm>
                <a:off x="3851275" y="3070225"/>
                <a:ext cx="1439863" cy="1439863"/>
              </a:xfrm>
              <a:prstGeom prst="ellipse">
                <a:avLst/>
              </a:prstGeom>
              <a:solidFill>
                <a:schemeClr val="accent1"/>
              </a:solidFill>
              <a:ln w="9525">
                <a:solidFill>
                  <a:schemeClr val="tx1"/>
                </a:solidFill>
                <a:round/>
                <a:headEnd/>
                <a:tailEnd/>
              </a:ln>
              <a:effectLst/>
            </p:spPr>
            <p:txBody>
              <a:bodyPr wrap="none" anchor="ctr"/>
              <a:lstStyle/>
              <a:p>
                <a:endParaRPr lang="ru-RU"/>
              </a:p>
            </p:txBody>
          </p:sp>
          <p:sp>
            <p:nvSpPr>
              <p:cNvPr id="71" name="Oval 7"/>
              <p:cNvSpPr>
                <a:spLocks noChangeArrowheads="1"/>
              </p:cNvSpPr>
              <p:nvPr/>
            </p:nvSpPr>
            <p:spPr bwMode="auto">
              <a:xfrm>
                <a:off x="4211638" y="3430588"/>
                <a:ext cx="719137" cy="719137"/>
              </a:xfrm>
              <a:prstGeom prst="ellipse">
                <a:avLst/>
              </a:prstGeom>
              <a:solidFill>
                <a:schemeClr val="accent1"/>
              </a:solidFill>
              <a:ln w="9525">
                <a:solidFill>
                  <a:schemeClr val="tx1"/>
                </a:solidFill>
                <a:round/>
                <a:headEnd/>
                <a:tailEnd/>
              </a:ln>
              <a:effectLst/>
            </p:spPr>
            <p:txBody>
              <a:bodyPr wrap="none" anchor="ctr"/>
              <a:lstStyle/>
              <a:p>
                <a:endParaRPr lang="ru-RU"/>
              </a:p>
            </p:txBody>
          </p:sp>
          <p:sp>
            <p:nvSpPr>
              <p:cNvPr id="72" name="Oval 8"/>
              <p:cNvSpPr>
                <a:spLocks noChangeArrowheads="1"/>
              </p:cNvSpPr>
              <p:nvPr/>
            </p:nvSpPr>
            <p:spPr bwMode="auto">
              <a:xfrm>
                <a:off x="6588125" y="2276475"/>
                <a:ext cx="144463" cy="144463"/>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73" name="Oval 9"/>
              <p:cNvSpPr>
                <a:spLocks noChangeArrowheads="1"/>
              </p:cNvSpPr>
              <p:nvPr/>
            </p:nvSpPr>
            <p:spPr bwMode="auto">
              <a:xfrm>
                <a:off x="6877050" y="2276475"/>
                <a:ext cx="144463" cy="144463"/>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74" name="Oval 10"/>
              <p:cNvSpPr>
                <a:spLocks noChangeArrowheads="1"/>
              </p:cNvSpPr>
              <p:nvPr/>
            </p:nvSpPr>
            <p:spPr bwMode="auto">
              <a:xfrm>
                <a:off x="7092950" y="2636838"/>
                <a:ext cx="144463" cy="144462"/>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75" name="Oval 11"/>
              <p:cNvSpPr>
                <a:spLocks noChangeArrowheads="1"/>
              </p:cNvSpPr>
              <p:nvPr/>
            </p:nvSpPr>
            <p:spPr bwMode="auto">
              <a:xfrm>
                <a:off x="7164388" y="2276475"/>
                <a:ext cx="144462" cy="144463"/>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76" name="Oval 12"/>
              <p:cNvSpPr>
                <a:spLocks noChangeArrowheads="1"/>
              </p:cNvSpPr>
              <p:nvPr/>
            </p:nvSpPr>
            <p:spPr bwMode="auto">
              <a:xfrm>
                <a:off x="7164388" y="2060575"/>
                <a:ext cx="144462" cy="144463"/>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77" name="Oval 13"/>
              <p:cNvSpPr>
                <a:spLocks noChangeArrowheads="1"/>
              </p:cNvSpPr>
              <p:nvPr/>
            </p:nvSpPr>
            <p:spPr bwMode="auto">
              <a:xfrm>
                <a:off x="7596188" y="2205038"/>
                <a:ext cx="144462" cy="144462"/>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78" name="Oval 14"/>
              <p:cNvSpPr>
                <a:spLocks noChangeArrowheads="1"/>
              </p:cNvSpPr>
              <p:nvPr/>
            </p:nvSpPr>
            <p:spPr bwMode="auto">
              <a:xfrm>
                <a:off x="8172450" y="2565400"/>
                <a:ext cx="144463" cy="144463"/>
              </a:xfrm>
              <a:prstGeom prst="ellipse">
                <a:avLst/>
              </a:prstGeom>
              <a:solidFill>
                <a:schemeClr val="folHlink"/>
              </a:solidFill>
              <a:ln w="9525">
                <a:solidFill>
                  <a:schemeClr val="bg2"/>
                </a:solidFill>
                <a:round/>
                <a:headEnd/>
                <a:tailEnd/>
              </a:ln>
              <a:effectLst/>
            </p:spPr>
            <p:txBody>
              <a:bodyPr wrap="none" anchor="ctr"/>
              <a:lstStyle/>
              <a:p>
                <a:endParaRPr lang="ru-RU"/>
              </a:p>
            </p:txBody>
          </p:sp>
          <p:sp>
            <p:nvSpPr>
              <p:cNvPr id="79" name="Oval 15"/>
              <p:cNvSpPr>
                <a:spLocks noChangeArrowheads="1"/>
              </p:cNvSpPr>
              <p:nvPr/>
            </p:nvSpPr>
            <p:spPr bwMode="auto">
              <a:xfrm>
                <a:off x="7019925" y="1773238"/>
                <a:ext cx="144463" cy="144462"/>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80" name="Oval 16"/>
              <p:cNvSpPr>
                <a:spLocks noChangeArrowheads="1"/>
              </p:cNvSpPr>
              <p:nvPr/>
            </p:nvSpPr>
            <p:spPr bwMode="auto">
              <a:xfrm>
                <a:off x="7308850" y="1917700"/>
                <a:ext cx="144463" cy="144463"/>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81" name="Oval 17"/>
              <p:cNvSpPr>
                <a:spLocks noChangeArrowheads="1"/>
              </p:cNvSpPr>
              <p:nvPr/>
            </p:nvSpPr>
            <p:spPr bwMode="auto">
              <a:xfrm>
                <a:off x="6948488" y="1989138"/>
                <a:ext cx="144462" cy="144462"/>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82" name="Oval 18"/>
              <p:cNvSpPr>
                <a:spLocks noChangeArrowheads="1"/>
              </p:cNvSpPr>
              <p:nvPr/>
            </p:nvSpPr>
            <p:spPr bwMode="auto">
              <a:xfrm>
                <a:off x="6948488" y="2276475"/>
                <a:ext cx="144462" cy="144463"/>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83" name="Oval 19"/>
              <p:cNvSpPr>
                <a:spLocks noChangeArrowheads="1"/>
              </p:cNvSpPr>
              <p:nvPr/>
            </p:nvSpPr>
            <p:spPr bwMode="auto">
              <a:xfrm>
                <a:off x="7092950" y="2420938"/>
                <a:ext cx="144463" cy="144462"/>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84" name="Oval 20"/>
              <p:cNvSpPr>
                <a:spLocks noChangeArrowheads="1"/>
              </p:cNvSpPr>
              <p:nvPr/>
            </p:nvSpPr>
            <p:spPr bwMode="auto">
              <a:xfrm>
                <a:off x="8027988" y="2205038"/>
                <a:ext cx="144462" cy="144462"/>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85" name="Oval 21"/>
              <p:cNvSpPr>
                <a:spLocks noChangeArrowheads="1"/>
              </p:cNvSpPr>
              <p:nvPr/>
            </p:nvSpPr>
            <p:spPr bwMode="auto">
              <a:xfrm>
                <a:off x="7235825" y="2709863"/>
                <a:ext cx="144463" cy="144462"/>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86" name="Oval 22"/>
              <p:cNvSpPr>
                <a:spLocks noChangeArrowheads="1"/>
              </p:cNvSpPr>
              <p:nvPr/>
            </p:nvSpPr>
            <p:spPr bwMode="auto">
              <a:xfrm>
                <a:off x="7667625" y="2349500"/>
                <a:ext cx="144463" cy="144463"/>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87" name="Oval 23"/>
              <p:cNvSpPr>
                <a:spLocks noChangeArrowheads="1"/>
              </p:cNvSpPr>
              <p:nvPr/>
            </p:nvSpPr>
            <p:spPr bwMode="auto">
              <a:xfrm>
                <a:off x="7380288" y="2349500"/>
                <a:ext cx="144462" cy="144463"/>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88" name="Line 26"/>
              <p:cNvSpPr>
                <a:spLocks noChangeShapeType="1"/>
              </p:cNvSpPr>
              <p:nvPr/>
            </p:nvSpPr>
            <p:spPr bwMode="auto">
              <a:xfrm>
                <a:off x="6804025" y="1630363"/>
                <a:ext cx="0" cy="1798637"/>
              </a:xfrm>
              <a:prstGeom prst="line">
                <a:avLst/>
              </a:prstGeom>
              <a:noFill/>
              <a:ln w="9525">
                <a:solidFill>
                  <a:schemeClr val="tx1"/>
                </a:solidFill>
                <a:round/>
                <a:headEnd/>
                <a:tailEnd/>
              </a:ln>
              <a:effectLst/>
            </p:spPr>
            <p:txBody>
              <a:bodyPr/>
              <a:lstStyle/>
              <a:p>
                <a:endParaRPr lang="ru-RU"/>
              </a:p>
            </p:txBody>
          </p:sp>
          <p:sp>
            <p:nvSpPr>
              <p:cNvPr id="89" name="Line 27"/>
              <p:cNvSpPr>
                <a:spLocks noChangeShapeType="1"/>
              </p:cNvSpPr>
              <p:nvPr/>
            </p:nvSpPr>
            <p:spPr bwMode="auto">
              <a:xfrm>
                <a:off x="6084888" y="2493963"/>
                <a:ext cx="2303462" cy="0"/>
              </a:xfrm>
              <a:prstGeom prst="line">
                <a:avLst/>
              </a:prstGeom>
              <a:noFill/>
              <a:ln w="9525">
                <a:solidFill>
                  <a:schemeClr val="tx1"/>
                </a:solidFill>
                <a:round/>
                <a:headEnd/>
                <a:tailEnd/>
              </a:ln>
              <a:effectLst/>
            </p:spPr>
            <p:txBody>
              <a:bodyPr/>
              <a:lstStyle/>
              <a:p>
                <a:endParaRPr lang="ru-RU"/>
              </a:p>
            </p:txBody>
          </p:sp>
          <p:sp>
            <p:nvSpPr>
              <p:cNvPr id="90" name="Oval 28"/>
              <p:cNvSpPr>
                <a:spLocks noChangeArrowheads="1"/>
              </p:cNvSpPr>
              <p:nvPr/>
            </p:nvSpPr>
            <p:spPr bwMode="auto">
              <a:xfrm>
                <a:off x="7524750" y="2565400"/>
                <a:ext cx="144463" cy="144463"/>
              </a:xfrm>
              <a:prstGeom prst="ellipse">
                <a:avLst/>
              </a:prstGeom>
              <a:solidFill>
                <a:schemeClr val="tx2"/>
              </a:solidFill>
              <a:ln w="9525">
                <a:solidFill>
                  <a:schemeClr val="bg2"/>
                </a:solidFill>
                <a:round/>
                <a:headEnd/>
                <a:tailEnd/>
              </a:ln>
              <a:effectLst/>
            </p:spPr>
            <p:txBody>
              <a:bodyPr wrap="none" anchor="ctr"/>
              <a:lstStyle/>
              <a:p>
                <a:endParaRPr lang="ru-RU"/>
              </a:p>
            </p:txBody>
          </p:sp>
          <p:sp>
            <p:nvSpPr>
              <p:cNvPr id="91" name="Oval 29"/>
              <p:cNvSpPr>
                <a:spLocks noChangeArrowheads="1"/>
              </p:cNvSpPr>
              <p:nvPr/>
            </p:nvSpPr>
            <p:spPr bwMode="auto">
              <a:xfrm>
                <a:off x="7956550" y="2636838"/>
                <a:ext cx="144463" cy="144462"/>
              </a:xfrm>
              <a:prstGeom prst="ellipse">
                <a:avLst/>
              </a:prstGeom>
              <a:solidFill>
                <a:schemeClr val="folHlink"/>
              </a:solidFill>
              <a:ln w="9525">
                <a:solidFill>
                  <a:schemeClr val="bg2"/>
                </a:solidFill>
                <a:round/>
                <a:headEnd/>
                <a:tailEnd/>
              </a:ln>
              <a:effectLst/>
            </p:spPr>
            <p:txBody>
              <a:bodyPr wrap="none" anchor="ctr"/>
              <a:lstStyle/>
              <a:p>
                <a:endParaRPr lang="ru-RU"/>
              </a:p>
            </p:txBody>
          </p:sp>
          <p:sp>
            <p:nvSpPr>
              <p:cNvPr id="92" name="Oval 30"/>
              <p:cNvSpPr>
                <a:spLocks noChangeArrowheads="1"/>
              </p:cNvSpPr>
              <p:nvPr/>
            </p:nvSpPr>
            <p:spPr bwMode="auto">
              <a:xfrm>
                <a:off x="8027988" y="2852738"/>
                <a:ext cx="144462" cy="144462"/>
              </a:xfrm>
              <a:prstGeom prst="ellipse">
                <a:avLst/>
              </a:prstGeom>
              <a:solidFill>
                <a:schemeClr val="folHlink"/>
              </a:solidFill>
              <a:ln w="9525">
                <a:solidFill>
                  <a:schemeClr val="bg2"/>
                </a:solidFill>
                <a:round/>
                <a:headEnd/>
                <a:tailEnd/>
              </a:ln>
              <a:effectLst/>
            </p:spPr>
            <p:txBody>
              <a:bodyPr wrap="none" anchor="ctr"/>
              <a:lstStyle/>
              <a:p>
                <a:endParaRPr lang="ru-RU"/>
              </a:p>
            </p:txBody>
          </p:sp>
          <p:sp>
            <p:nvSpPr>
              <p:cNvPr id="93" name="Oval 31"/>
              <p:cNvSpPr>
                <a:spLocks noChangeArrowheads="1"/>
              </p:cNvSpPr>
              <p:nvPr/>
            </p:nvSpPr>
            <p:spPr bwMode="auto">
              <a:xfrm>
                <a:off x="7956550" y="2349500"/>
                <a:ext cx="144463" cy="144463"/>
              </a:xfrm>
              <a:prstGeom prst="ellipse">
                <a:avLst/>
              </a:prstGeom>
              <a:solidFill>
                <a:schemeClr val="folHlink"/>
              </a:solidFill>
              <a:ln w="9525">
                <a:solidFill>
                  <a:schemeClr val="bg2"/>
                </a:solidFill>
                <a:round/>
                <a:headEnd/>
                <a:tailEnd/>
              </a:ln>
              <a:effectLst/>
            </p:spPr>
            <p:txBody>
              <a:bodyPr wrap="none" anchor="ctr"/>
              <a:lstStyle/>
              <a:p>
                <a:endParaRPr lang="ru-RU"/>
              </a:p>
            </p:txBody>
          </p:sp>
          <p:sp>
            <p:nvSpPr>
              <p:cNvPr id="94" name="Oval 32"/>
              <p:cNvSpPr>
                <a:spLocks noChangeArrowheads="1"/>
              </p:cNvSpPr>
              <p:nvPr/>
            </p:nvSpPr>
            <p:spPr bwMode="auto">
              <a:xfrm>
                <a:off x="8027988" y="2565400"/>
                <a:ext cx="144462" cy="144463"/>
              </a:xfrm>
              <a:prstGeom prst="ellipse">
                <a:avLst/>
              </a:prstGeom>
              <a:solidFill>
                <a:schemeClr val="folHlink"/>
              </a:solidFill>
              <a:ln w="9525">
                <a:solidFill>
                  <a:schemeClr val="bg2"/>
                </a:solidFill>
                <a:round/>
                <a:headEnd/>
                <a:tailEnd/>
              </a:ln>
              <a:effectLst/>
            </p:spPr>
            <p:txBody>
              <a:bodyPr wrap="none" anchor="ctr"/>
              <a:lstStyle/>
              <a:p>
                <a:endParaRPr lang="ru-RU"/>
              </a:p>
            </p:txBody>
          </p:sp>
          <p:sp>
            <p:nvSpPr>
              <p:cNvPr id="95" name="Oval 33"/>
              <p:cNvSpPr>
                <a:spLocks noChangeArrowheads="1"/>
              </p:cNvSpPr>
              <p:nvPr/>
            </p:nvSpPr>
            <p:spPr bwMode="auto">
              <a:xfrm>
                <a:off x="7812088" y="2852738"/>
                <a:ext cx="144462" cy="144462"/>
              </a:xfrm>
              <a:prstGeom prst="ellipse">
                <a:avLst/>
              </a:prstGeom>
              <a:solidFill>
                <a:schemeClr val="folHlink"/>
              </a:solidFill>
              <a:ln w="9525">
                <a:solidFill>
                  <a:schemeClr val="bg2"/>
                </a:solidFill>
                <a:round/>
                <a:headEnd/>
                <a:tailEnd/>
              </a:ln>
              <a:effectLst/>
            </p:spPr>
            <p:txBody>
              <a:bodyPr wrap="none" anchor="ctr"/>
              <a:lstStyle/>
              <a:p>
                <a:endParaRPr lang="ru-RU"/>
              </a:p>
            </p:txBody>
          </p:sp>
          <p:sp>
            <p:nvSpPr>
              <p:cNvPr id="96" name="Oval 34"/>
              <p:cNvSpPr>
                <a:spLocks noChangeArrowheads="1"/>
              </p:cNvSpPr>
              <p:nvPr/>
            </p:nvSpPr>
            <p:spPr bwMode="auto">
              <a:xfrm>
                <a:off x="8101013" y="2709863"/>
                <a:ext cx="144462" cy="144462"/>
              </a:xfrm>
              <a:prstGeom prst="ellipse">
                <a:avLst/>
              </a:prstGeom>
              <a:solidFill>
                <a:schemeClr val="folHlink"/>
              </a:solidFill>
              <a:ln w="9525">
                <a:solidFill>
                  <a:schemeClr val="bg2"/>
                </a:solidFill>
                <a:round/>
                <a:headEnd/>
                <a:tailEnd/>
              </a:ln>
              <a:effectLst/>
            </p:spPr>
            <p:txBody>
              <a:bodyPr wrap="none" anchor="ctr"/>
              <a:lstStyle/>
              <a:p>
                <a:endParaRPr lang="ru-RU"/>
              </a:p>
            </p:txBody>
          </p:sp>
          <p:sp>
            <p:nvSpPr>
              <p:cNvPr id="97" name="Oval 35"/>
              <p:cNvSpPr>
                <a:spLocks noChangeArrowheads="1"/>
              </p:cNvSpPr>
              <p:nvPr/>
            </p:nvSpPr>
            <p:spPr bwMode="auto">
              <a:xfrm>
                <a:off x="7885113" y="2709863"/>
                <a:ext cx="144462" cy="144462"/>
              </a:xfrm>
              <a:prstGeom prst="ellipse">
                <a:avLst/>
              </a:prstGeom>
              <a:solidFill>
                <a:schemeClr val="folHlink"/>
              </a:solidFill>
              <a:ln w="9525">
                <a:solidFill>
                  <a:schemeClr val="bg2"/>
                </a:solidFill>
                <a:round/>
                <a:headEnd/>
                <a:tailEnd/>
              </a:ln>
              <a:effectLst/>
            </p:spPr>
            <p:txBody>
              <a:bodyPr wrap="none" anchor="ctr"/>
              <a:lstStyle/>
              <a:p>
                <a:endParaRPr lang="ru-RU"/>
              </a:p>
            </p:txBody>
          </p:sp>
          <p:sp>
            <p:nvSpPr>
              <p:cNvPr id="98" name="Oval 36"/>
              <p:cNvSpPr>
                <a:spLocks noChangeArrowheads="1"/>
              </p:cNvSpPr>
              <p:nvPr/>
            </p:nvSpPr>
            <p:spPr bwMode="auto">
              <a:xfrm>
                <a:off x="7812088" y="2493963"/>
                <a:ext cx="144462" cy="144462"/>
              </a:xfrm>
              <a:prstGeom prst="ellipse">
                <a:avLst/>
              </a:prstGeom>
              <a:solidFill>
                <a:schemeClr val="folHlink"/>
              </a:solidFill>
              <a:ln w="9525">
                <a:solidFill>
                  <a:schemeClr val="bg2"/>
                </a:solidFill>
                <a:round/>
                <a:headEnd/>
                <a:tailEnd/>
              </a:ln>
              <a:effectLst/>
            </p:spPr>
            <p:txBody>
              <a:bodyPr wrap="none" anchor="ctr"/>
              <a:lstStyle/>
              <a:p>
                <a:endParaRPr lang="ru-RU"/>
              </a:p>
            </p:txBody>
          </p:sp>
          <p:sp>
            <p:nvSpPr>
              <p:cNvPr id="99" name="Oval 37"/>
              <p:cNvSpPr>
                <a:spLocks noChangeArrowheads="1"/>
              </p:cNvSpPr>
              <p:nvPr/>
            </p:nvSpPr>
            <p:spPr bwMode="auto">
              <a:xfrm>
                <a:off x="7596188" y="2852738"/>
                <a:ext cx="144462" cy="144462"/>
              </a:xfrm>
              <a:prstGeom prst="ellipse">
                <a:avLst/>
              </a:prstGeom>
              <a:solidFill>
                <a:schemeClr val="folHlink"/>
              </a:solidFill>
              <a:ln w="9525">
                <a:solidFill>
                  <a:schemeClr val="bg2"/>
                </a:solidFill>
                <a:round/>
                <a:headEnd/>
                <a:tailEnd/>
              </a:ln>
              <a:effectLst/>
            </p:spPr>
            <p:txBody>
              <a:bodyPr wrap="none" anchor="ctr"/>
              <a:lstStyle/>
              <a:p>
                <a:endParaRPr lang="ru-RU"/>
              </a:p>
            </p:txBody>
          </p:sp>
          <p:sp>
            <p:nvSpPr>
              <p:cNvPr id="100" name="Line 38"/>
              <p:cNvSpPr>
                <a:spLocks noChangeShapeType="1"/>
              </p:cNvSpPr>
              <p:nvPr/>
            </p:nvSpPr>
            <p:spPr bwMode="auto">
              <a:xfrm>
                <a:off x="8101013" y="1630363"/>
                <a:ext cx="0" cy="1798637"/>
              </a:xfrm>
              <a:prstGeom prst="line">
                <a:avLst/>
              </a:prstGeom>
              <a:noFill/>
              <a:ln w="9525">
                <a:solidFill>
                  <a:schemeClr val="tx1"/>
                </a:solidFill>
                <a:round/>
                <a:headEnd/>
                <a:tailEnd/>
              </a:ln>
              <a:effectLst/>
            </p:spPr>
            <p:txBody>
              <a:bodyPr/>
              <a:lstStyle/>
              <a:p>
                <a:endParaRPr lang="ru-RU"/>
              </a:p>
            </p:txBody>
          </p:sp>
          <p:sp>
            <p:nvSpPr>
              <p:cNvPr id="101" name="Line 39"/>
              <p:cNvSpPr>
                <a:spLocks noChangeShapeType="1"/>
              </p:cNvSpPr>
              <p:nvPr/>
            </p:nvSpPr>
            <p:spPr bwMode="auto">
              <a:xfrm>
                <a:off x="7451725" y="3429000"/>
                <a:ext cx="649288" cy="0"/>
              </a:xfrm>
              <a:prstGeom prst="line">
                <a:avLst/>
              </a:prstGeom>
              <a:noFill/>
              <a:ln w="76200">
                <a:solidFill>
                  <a:schemeClr val="bg2">
                    <a:lumMod val="50000"/>
                  </a:schemeClr>
                </a:solidFill>
                <a:round/>
                <a:headEnd/>
                <a:tailEnd type="triangle" w="med" len="med"/>
              </a:ln>
              <a:effectLst/>
            </p:spPr>
            <p:txBody>
              <a:bodyPr/>
              <a:lstStyle/>
              <a:p>
                <a:endParaRPr lang="ru-RU"/>
              </a:p>
            </p:txBody>
          </p:sp>
          <p:sp>
            <p:nvSpPr>
              <p:cNvPr id="102" name="Text Box 40"/>
              <p:cNvSpPr txBox="1">
                <a:spLocks noChangeArrowheads="1"/>
              </p:cNvSpPr>
              <p:nvPr/>
            </p:nvSpPr>
            <p:spPr bwMode="auto">
              <a:xfrm>
                <a:off x="8208962" y="2781300"/>
                <a:ext cx="935038" cy="849732"/>
              </a:xfrm>
              <a:prstGeom prst="rect">
                <a:avLst/>
              </a:prstGeom>
              <a:noFill/>
              <a:ln w="9525">
                <a:noFill/>
                <a:miter lim="800000"/>
                <a:headEnd/>
                <a:tailEnd/>
              </a:ln>
              <a:effectLst/>
            </p:spPr>
            <p:txBody>
              <a:bodyPr>
                <a:spAutoFit/>
              </a:bodyPr>
              <a:lstStyle/>
              <a:p>
                <a:pPr>
                  <a:spcBef>
                    <a:spcPct val="50000"/>
                  </a:spcBef>
                </a:pPr>
                <a:r>
                  <a:rPr lang="en-US" sz="2400" b="1">
                    <a:solidFill>
                      <a:schemeClr val="bg2">
                        <a:lumMod val="50000"/>
                      </a:schemeClr>
                    </a:solidFill>
                    <a:latin typeface="Arial" charset="0"/>
                  </a:rPr>
                  <a:t>S</a:t>
                </a:r>
                <a:r>
                  <a:rPr lang="en-US" sz="2400" b="1" baseline="-25000">
                    <a:solidFill>
                      <a:schemeClr val="bg2">
                        <a:lumMod val="50000"/>
                      </a:schemeClr>
                    </a:solidFill>
                    <a:latin typeface="Arial" charset="0"/>
                  </a:rPr>
                  <a:t>R</a:t>
                </a:r>
                <a:endParaRPr lang="ru-RU" sz="2400" b="1" baseline="-25000">
                  <a:solidFill>
                    <a:schemeClr val="bg2">
                      <a:lumMod val="50000"/>
                    </a:schemeClr>
                  </a:solidFill>
                  <a:latin typeface="Arial" charset="0"/>
                </a:endParaRPr>
              </a:p>
            </p:txBody>
          </p:sp>
          <p:sp>
            <p:nvSpPr>
              <p:cNvPr id="103" name="Line 41"/>
              <p:cNvSpPr>
                <a:spLocks noChangeShapeType="1"/>
              </p:cNvSpPr>
              <p:nvPr/>
            </p:nvSpPr>
            <p:spPr bwMode="auto">
              <a:xfrm>
                <a:off x="4572000" y="3789363"/>
                <a:ext cx="2879725" cy="0"/>
              </a:xfrm>
              <a:prstGeom prst="line">
                <a:avLst/>
              </a:prstGeom>
              <a:noFill/>
              <a:ln w="76200">
                <a:solidFill>
                  <a:schemeClr val="tx2"/>
                </a:solidFill>
                <a:round/>
                <a:headEnd/>
                <a:tailEnd type="triangle" w="med" len="med"/>
              </a:ln>
              <a:effectLst/>
            </p:spPr>
            <p:txBody>
              <a:bodyPr/>
              <a:lstStyle/>
              <a:p>
                <a:endParaRPr lang="ru-RU"/>
              </a:p>
            </p:txBody>
          </p:sp>
          <p:sp>
            <p:nvSpPr>
              <p:cNvPr id="104" name="Text Box 43"/>
              <p:cNvSpPr txBox="1">
                <a:spLocks noChangeArrowheads="1"/>
              </p:cNvSpPr>
              <p:nvPr/>
            </p:nvSpPr>
            <p:spPr bwMode="auto">
              <a:xfrm>
                <a:off x="6203168" y="3063706"/>
                <a:ext cx="720726" cy="457200"/>
              </a:xfrm>
              <a:prstGeom prst="rect">
                <a:avLst/>
              </a:prstGeom>
              <a:noFill/>
              <a:ln w="9525">
                <a:noFill/>
                <a:miter lim="800000"/>
                <a:headEnd/>
                <a:tailEnd/>
              </a:ln>
              <a:effectLst/>
            </p:spPr>
            <p:txBody>
              <a:bodyPr>
                <a:spAutoFit/>
              </a:bodyPr>
              <a:lstStyle/>
              <a:p>
                <a:pPr>
                  <a:spcBef>
                    <a:spcPct val="50000"/>
                  </a:spcBef>
                </a:pPr>
                <a:r>
                  <a:rPr lang="en-US" sz="2400" b="1">
                    <a:solidFill>
                      <a:schemeClr val="tx2"/>
                    </a:solidFill>
                    <a:latin typeface="UniversalMath1 BT" pitchFamily="18" charset="2"/>
                  </a:rPr>
                  <a:t>d</a:t>
                </a:r>
                <a:endParaRPr lang="ru-RU" sz="2400" b="1">
                  <a:solidFill>
                    <a:schemeClr val="tx2"/>
                  </a:solidFill>
                  <a:latin typeface="UniversalMath1 BT" pitchFamily="18" charset="2"/>
                </a:endParaRPr>
              </a:p>
            </p:txBody>
          </p:sp>
        </p:grpSp>
        <p:cxnSp>
          <p:nvCxnSpPr>
            <p:cNvPr id="67" name="Прямая соединительная линия 66"/>
            <p:cNvCxnSpPr/>
            <p:nvPr/>
          </p:nvCxnSpPr>
          <p:spPr>
            <a:xfrm rot="5400000">
              <a:off x="3692407" y="4964917"/>
              <a:ext cx="2928958" cy="1588"/>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28596" y="357166"/>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428596" y="1500174"/>
            <a:ext cx="8429684" cy="954107"/>
          </a:xfrm>
          <a:prstGeom prst="rect">
            <a:avLst/>
          </a:prstGeom>
        </p:spPr>
        <p:txBody>
          <a:bodyPr wrap="square">
            <a:spAutoFit/>
          </a:bodyPr>
          <a:lstStyle/>
          <a:p>
            <a:pPr indent="355600" algn="just"/>
            <a:r>
              <a:rPr lang="ru-RU" sz="1400" i="1" smtClean="0"/>
              <a:t>Примечание. </a:t>
            </a:r>
            <a:r>
              <a:rPr lang="ru-RU" sz="1400" smtClean="0"/>
              <a:t>Данный критерий устойчив к умеренным отклонениям от принятых  предпосылок. Критерий Вилкоксона не следует применять к нормально распределенным  совокупностям. Лучше использовать более мощный t-критерий Стьюдента. Критические значения  можно рассчитать по аппроксимирующей формуле :</a:t>
            </a:r>
            <a:endParaRPr lang="ru-RU" sz="1400"/>
          </a:p>
        </p:txBody>
      </p:sp>
      <p:pic>
        <p:nvPicPr>
          <p:cNvPr id="479234" name="Picture 2"/>
          <p:cNvPicPr>
            <a:picLocks noChangeAspect="1" noChangeArrowheads="1"/>
          </p:cNvPicPr>
          <p:nvPr/>
        </p:nvPicPr>
        <p:blipFill>
          <a:blip r:embed="rId2">
            <a:clrChange>
              <a:clrFrom>
                <a:srgbClr val="FFFFFF"/>
              </a:clrFrom>
              <a:clrTo>
                <a:srgbClr val="FFFFFF">
                  <a:alpha val="0"/>
                </a:srgbClr>
              </a:clrTo>
            </a:clrChange>
            <a:lum bright="-40000"/>
          </a:blip>
          <a:srcRect/>
          <a:stretch>
            <a:fillRect/>
          </a:stretch>
        </p:blipFill>
        <p:spPr bwMode="auto">
          <a:xfrm>
            <a:off x="678099" y="2571744"/>
            <a:ext cx="5541715" cy="1000132"/>
          </a:xfrm>
          <a:prstGeom prst="rect">
            <a:avLst/>
          </a:prstGeom>
          <a:noFill/>
          <a:ln w="9525">
            <a:noFill/>
            <a:miter lim="800000"/>
            <a:headEnd/>
            <a:tailEnd/>
          </a:ln>
          <a:effectLst/>
        </p:spPr>
      </p:pic>
      <p:pic>
        <p:nvPicPr>
          <p:cNvPr id="479235" name="Picture 3"/>
          <p:cNvPicPr>
            <a:picLocks noChangeAspect="1" noChangeArrowheads="1"/>
          </p:cNvPicPr>
          <p:nvPr/>
        </p:nvPicPr>
        <p:blipFill>
          <a:blip r:embed="rId3">
            <a:clrChange>
              <a:clrFrom>
                <a:srgbClr val="FFFFFF"/>
              </a:clrFrom>
              <a:clrTo>
                <a:srgbClr val="FFFFFF">
                  <a:alpha val="0"/>
                </a:srgbClr>
              </a:clrTo>
            </a:clrChange>
            <a:lum bright="-40000"/>
          </a:blip>
          <a:srcRect/>
          <a:stretch>
            <a:fillRect/>
          </a:stretch>
        </p:blipFill>
        <p:spPr bwMode="auto">
          <a:xfrm>
            <a:off x="6572264" y="2857496"/>
            <a:ext cx="1845481" cy="357190"/>
          </a:xfrm>
          <a:prstGeom prst="rect">
            <a:avLst/>
          </a:prstGeom>
          <a:noFill/>
          <a:ln w="9525">
            <a:noFill/>
            <a:miter lim="800000"/>
            <a:headEnd/>
            <a:tailEnd/>
          </a:ln>
          <a:effec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28596" y="357166"/>
            <a:ext cx="8229600" cy="939784"/>
          </a:xfrm>
        </p:spPr>
        <p:txBody>
          <a:bodyPr>
            <a:normAutofit/>
          </a:bodyPr>
          <a:lstStyle/>
          <a:p>
            <a:r>
              <a:rPr lang="ru-RU" sz="3200" i="1" smtClean="0"/>
              <a:t>Статистика в аналитической химии</a:t>
            </a:r>
            <a:endParaRPr lang="ru-RU" sz="3200"/>
          </a:p>
        </p:txBody>
      </p:sp>
      <p:grpSp>
        <p:nvGrpSpPr>
          <p:cNvPr id="16" name="Группа 15"/>
          <p:cNvGrpSpPr/>
          <p:nvPr/>
        </p:nvGrpSpPr>
        <p:grpSpPr>
          <a:xfrm>
            <a:off x="285720" y="1428736"/>
            <a:ext cx="8358246" cy="5091118"/>
            <a:chOff x="285720" y="1428736"/>
            <a:chExt cx="8358246" cy="5091118"/>
          </a:xfrm>
        </p:grpSpPr>
        <p:grpSp>
          <p:nvGrpSpPr>
            <p:cNvPr id="12" name="Группа 11"/>
            <p:cNvGrpSpPr/>
            <p:nvPr/>
          </p:nvGrpSpPr>
          <p:grpSpPr>
            <a:xfrm>
              <a:off x="285720" y="2214554"/>
              <a:ext cx="8358246" cy="4305300"/>
              <a:chOff x="642910" y="1928802"/>
              <a:chExt cx="8358246" cy="4305300"/>
            </a:xfrm>
          </p:grpSpPr>
          <p:pic>
            <p:nvPicPr>
              <p:cNvPr id="3" name="Picture 4"/>
              <p:cNvPicPr>
                <a:picLocks noChangeAspect="1" noChangeArrowheads="1"/>
              </p:cNvPicPr>
              <p:nvPr/>
            </p:nvPicPr>
            <p:blipFill>
              <a:blip r:embed="rId2"/>
              <a:srcRect/>
              <a:stretch>
                <a:fillRect/>
              </a:stretch>
            </p:blipFill>
            <p:spPr bwMode="auto">
              <a:xfrm>
                <a:off x="642910" y="1928802"/>
                <a:ext cx="4381500" cy="4305300"/>
              </a:xfrm>
              <a:prstGeom prst="rect">
                <a:avLst/>
              </a:prstGeom>
              <a:noFill/>
              <a:ln w="9525">
                <a:noFill/>
                <a:miter lim="800000"/>
                <a:headEnd/>
                <a:tailEnd/>
              </a:ln>
              <a:effectLst/>
            </p:spPr>
          </p:pic>
          <p:sp>
            <p:nvSpPr>
              <p:cNvPr id="5" name="Выноска 1 4"/>
              <p:cNvSpPr/>
              <p:nvPr/>
            </p:nvSpPr>
            <p:spPr>
              <a:xfrm>
                <a:off x="5558484" y="4429132"/>
                <a:ext cx="3429024" cy="285752"/>
              </a:xfrm>
              <a:prstGeom prst="borderCallout1">
                <a:avLst>
                  <a:gd name="adj1" fmla="val 49317"/>
                  <a:gd name="adj2" fmla="val -373"/>
                  <a:gd name="adj3" fmla="val 166948"/>
                  <a:gd name="adj4" fmla="val -27189"/>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100" smtClean="0"/>
                  <a:t>=ЧСТРОК(</a:t>
                </a:r>
                <a:r>
                  <a:rPr lang="en-US" sz="1100" smtClean="0"/>
                  <a:t>L4:L13)</a:t>
                </a:r>
                <a:endParaRPr lang="ru-RU" sz="1100"/>
              </a:p>
            </p:txBody>
          </p:sp>
          <p:sp>
            <p:nvSpPr>
              <p:cNvPr id="6" name="Выноска 1 5"/>
              <p:cNvSpPr/>
              <p:nvPr/>
            </p:nvSpPr>
            <p:spPr>
              <a:xfrm>
                <a:off x="5568934" y="4714884"/>
                <a:ext cx="3429024" cy="285752"/>
              </a:xfrm>
              <a:prstGeom prst="borderCallout1">
                <a:avLst>
                  <a:gd name="adj1" fmla="val 49317"/>
                  <a:gd name="adj2" fmla="val -373"/>
                  <a:gd name="adj3" fmla="val 123963"/>
                  <a:gd name="adj4" fmla="val -24801"/>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100" smtClean="0"/>
                  <a:t>=СУММ(</a:t>
                </a:r>
                <a:r>
                  <a:rPr lang="en-US" sz="1100" smtClean="0"/>
                  <a:t>S4:S13)</a:t>
                </a:r>
                <a:endParaRPr lang="ru-RU" sz="1100"/>
              </a:p>
            </p:txBody>
          </p:sp>
          <p:sp>
            <p:nvSpPr>
              <p:cNvPr id="8" name="Выноска 1 7"/>
              <p:cNvSpPr/>
              <p:nvPr/>
            </p:nvSpPr>
            <p:spPr>
              <a:xfrm>
                <a:off x="5568934" y="5017482"/>
                <a:ext cx="3429024" cy="285752"/>
              </a:xfrm>
              <a:prstGeom prst="borderCallout1">
                <a:avLst>
                  <a:gd name="adj1" fmla="val 49317"/>
                  <a:gd name="adj2" fmla="val -373"/>
                  <a:gd name="adj3" fmla="val 123963"/>
                  <a:gd name="adj4" fmla="val -24801"/>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smtClean="0"/>
                  <a:t>=(</a:t>
                </a:r>
                <a:r>
                  <a:rPr lang="en-US" sz="800" smtClean="0"/>
                  <a:t>S16-S15*(S15+1)/4)/(</a:t>
                </a:r>
                <a:r>
                  <a:rPr lang="ru-RU" sz="800" smtClean="0"/>
                  <a:t>КОРЕНЬ(</a:t>
                </a:r>
                <a:r>
                  <a:rPr lang="en-US" sz="800" smtClean="0"/>
                  <a:t>S15*(S15+1)*(2*S15+1)/24))</a:t>
                </a:r>
                <a:endParaRPr lang="ru-RU" sz="800"/>
              </a:p>
            </p:txBody>
          </p:sp>
          <p:sp>
            <p:nvSpPr>
              <p:cNvPr id="9" name="Выноска 1 8"/>
              <p:cNvSpPr/>
              <p:nvPr/>
            </p:nvSpPr>
            <p:spPr>
              <a:xfrm>
                <a:off x="5571206" y="5372260"/>
                <a:ext cx="3429024" cy="285752"/>
              </a:xfrm>
              <a:prstGeom prst="borderCallout1">
                <a:avLst>
                  <a:gd name="adj1" fmla="val 49317"/>
                  <a:gd name="adj2" fmla="val -373"/>
                  <a:gd name="adj3" fmla="val 123963"/>
                  <a:gd name="adj4" fmla="val -24801"/>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100" smtClean="0"/>
                  <a:t>=1-НОРМСТРАСП(</a:t>
                </a:r>
                <a:r>
                  <a:rPr lang="en-US" sz="1100" smtClean="0"/>
                  <a:t>S17)</a:t>
                </a:r>
                <a:endParaRPr lang="ru-RU" sz="1100"/>
              </a:p>
            </p:txBody>
          </p:sp>
          <p:sp>
            <p:nvSpPr>
              <p:cNvPr id="10" name="Выноска 1 9"/>
              <p:cNvSpPr/>
              <p:nvPr/>
            </p:nvSpPr>
            <p:spPr>
              <a:xfrm>
                <a:off x="5568934" y="5715016"/>
                <a:ext cx="3429024" cy="357190"/>
              </a:xfrm>
              <a:prstGeom prst="borderCallout1">
                <a:avLst>
                  <a:gd name="adj1" fmla="val 49317"/>
                  <a:gd name="adj2" fmla="val -373"/>
                  <a:gd name="adj3" fmla="val 93396"/>
                  <a:gd name="adj4" fmla="val -24801"/>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000" smtClean="0"/>
                  <a:t>=ОКРУГЛ((</a:t>
                </a:r>
                <a:r>
                  <a:rPr lang="en-US" sz="1000" smtClean="0"/>
                  <a:t>S15*(S15+1)/4) + </a:t>
                </a:r>
                <a:r>
                  <a:rPr lang="ru-RU" sz="1000" smtClean="0"/>
                  <a:t>КОРЕНЬ((</a:t>
                </a:r>
                <a:r>
                  <a:rPr lang="en-US" sz="1000" smtClean="0"/>
                  <a:t>S15*(S15+1)*(2*S15+1))/24)*1,645;0)</a:t>
                </a:r>
                <a:endParaRPr lang="ru-RU" sz="1000"/>
              </a:p>
            </p:txBody>
          </p:sp>
          <p:sp>
            <p:nvSpPr>
              <p:cNvPr id="11" name="Выноска 1 10"/>
              <p:cNvSpPr/>
              <p:nvPr/>
            </p:nvSpPr>
            <p:spPr>
              <a:xfrm>
                <a:off x="5572132" y="3500438"/>
                <a:ext cx="3429024" cy="357190"/>
              </a:xfrm>
              <a:prstGeom prst="borderCallout1">
                <a:avLst>
                  <a:gd name="adj1" fmla="val 49317"/>
                  <a:gd name="adj2" fmla="val -373"/>
                  <a:gd name="adj3" fmla="val 93396"/>
                  <a:gd name="adj4" fmla="val -24801"/>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000" smtClean="0"/>
                  <a:t>=ЕСЛИ(ЗНАК(</a:t>
                </a:r>
                <a:r>
                  <a:rPr lang="en-US" sz="1000" smtClean="0"/>
                  <a:t>O9)=1;R9;0)</a:t>
                </a:r>
                <a:endParaRPr lang="ru-RU" sz="1000"/>
              </a:p>
            </p:txBody>
          </p:sp>
        </p:grpSp>
        <p:sp>
          <p:nvSpPr>
            <p:cNvPr id="13" name="Выноска 1 12"/>
            <p:cNvSpPr/>
            <p:nvPr/>
          </p:nvSpPr>
          <p:spPr>
            <a:xfrm>
              <a:off x="4714876" y="2500306"/>
              <a:ext cx="3429024" cy="357190"/>
            </a:xfrm>
            <a:prstGeom prst="borderCallout1">
              <a:avLst>
                <a:gd name="adj1" fmla="val 49317"/>
                <a:gd name="adj2" fmla="val -373"/>
                <a:gd name="adj3" fmla="val 211843"/>
                <a:gd name="adj4" fmla="val -38731"/>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000" smtClean="0"/>
                <a:t>=Rank1(Q4;$Q$4:$Q$13;1)</a:t>
              </a:r>
              <a:endParaRPr lang="ru-RU" sz="1000"/>
            </a:p>
          </p:txBody>
        </p:sp>
        <p:sp>
          <p:nvSpPr>
            <p:cNvPr id="14" name="Выноска 1 13"/>
            <p:cNvSpPr/>
            <p:nvPr/>
          </p:nvSpPr>
          <p:spPr>
            <a:xfrm>
              <a:off x="4071934" y="1785926"/>
              <a:ext cx="1857388" cy="357190"/>
            </a:xfrm>
            <a:prstGeom prst="borderCallout1">
              <a:avLst>
                <a:gd name="adj1" fmla="val 49317"/>
                <a:gd name="adj2" fmla="val -373"/>
                <a:gd name="adj3" fmla="val 414349"/>
                <a:gd name="adj4" fmla="val -63071"/>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000" smtClean="0"/>
                <a:t>=ABS(O4)</a:t>
              </a:r>
              <a:endParaRPr lang="ru-RU" sz="1000"/>
            </a:p>
          </p:txBody>
        </p:sp>
        <p:sp>
          <p:nvSpPr>
            <p:cNvPr id="15" name="Выноска 1 14"/>
            <p:cNvSpPr/>
            <p:nvPr/>
          </p:nvSpPr>
          <p:spPr>
            <a:xfrm>
              <a:off x="1714480" y="1428736"/>
              <a:ext cx="1857388" cy="357190"/>
            </a:xfrm>
            <a:prstGeom prst="borderCallout1">
              <a:avLst>
                <a:gd name="adj1" fmla="val 102809"/>
                <a:gd name="adj2" fmla="val 56205"/>
                <a:gd name="adj3" fmla="val 517513"/>
                <a:gd name="adj4" fmla="val 20694"/>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000" smtClean="0"/>
                <a:t>=L4-M4</a:t>
              </a:r>
              <a:endParaRPr lang="ru-RU" sz="1000"/>
            </a:p>
          </p:txBody>
        </p:sp>
      </p:gr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5" name="Picture 4" descr="C:\Program Files\Microsoft Office\MEDIA\CAGCAT10\j0292020.wmf"/>
          <p:cNvPicPr>
            <a:picLocks noChangeAspect="1" noChangeArrowheads="1"/>
          </p:cNvPicPr>
          <p:nvPr/>
        </p:nvPicPr>
        <p:blipFill>
          <a:blip r:embed="rId2"/>
          <a:srcRect/>
          <a:stretch>
            <a:fillRect/>
          </a:stretch>
        </p:blipFill>
        <p:spPr bwMode="auto">
          <a:xfrm>
            <a:off x="142844" y="1000108"/>
            <a:ext cx="1869034" cy="1773936"/>
          </a:xfrm>
          <a:prstGeom prst="rect">
            <a:avLst/>
          </a:prstGeom>
          <a:noFill/>
        </p:spPr>
      </p:pic>
      <p:sp>
        <p:nvSpPr>
          <p:cNvPr id="6" name="Прямоугольник 5"/>
          <p:cNvSpPr/>
          <p:nvPr/>
        </p:nvSpPr>
        <p:spPr>
          <a:xfrm>
            <a:off x="2071670" y="1500174"/>
            <a:ext cx="6643734" cy="1600438"/>
          </a:xfrm>
          <a:prstGeom prst="rect">
            <a:avLst/>
          </a:prstGeom>
        </p:spPr>
        <p:txBody>
          <a:bodyPr wrap="square">
            <a:spAutoFit/>
          </a:bodyPr>
          <a:lstStyle/>
          <a:p>
            <a:pPr indent="358775" algn="just"/>
            <a:r>
              <a:rPr lang="ru-RU" sz="1400" smtClean="0"/>
              <a:t>Калибровка является сердцем химического анализа и процесса посредством которого отклик прибора (в метрологии называется «показание измерительного прибора») связано с значением измеряемой величины, в химии этой величиной чаще всего является концентрация </a:t>
            </a:r>
            <a:r>
              <a:rPr lang="ru-RU" sz="1400" err="1" smtClean="0"/>
              <a:t>аналита</a:t>
            </a:r>
            <a:r>
              <a:rPr lang="ru-RU" sz="1400" smtClean="0"/>
              <a:t> в испытуемом или стандартном (стандартных) растворах. Без надлежащей калибровки измерения прибора не являются прослеживаемыми </a:t>
            </a:r>
            <a:r>
              <a:rPr lang="en-US" sz="1400" smtClean="0"/>
              <a:t>(traceable) </a:t>
            </a:r>
            <a:r>
              <a:rPr lang="ru-RU" sz="1400" smtClean="0"/>
              <a:t>и даже просто корректными. </a:t>
            </a:r>
          </a:p>
        </p:txBody>
      </p:sp>
      <p:sp>
        <p:nvSpPr>
          <p:cNvPr id="7" name="Прямоугольник 6"/>
          <p:cNvSpPr/>
          <p:nvPr/>
        </p:nvSpPr>
        <p:spPr>
          <a:xfrm>
            <a:off x="2357422" y="1071546"/>
            <a:ext cx="6357982" cy="584775"/>
          </a:xfrm>
          <a:prstGeom prst="rect">
            <a:avLst/>
          </a:prstGeom>
        </p:spPr>
        <p:txBody>
          <a:bodyPr wrap="square">
            <a:spAutoFit/>
          </a:bodyPr>
          <a:lstStyle/>
          <a:p>
            <a:pPr algn="ctr"/>
            <a:r>
              <a:rPr lang="ru-RU" sz="1600" b="1" smtClean="0"/>
              <a:t> Калибровка и ее параметры</a:t>
            </a:r>
            <a:r>
              <a:rPr lang="en-US" sz="1600" b="1" smtClean="0"/>
              <a:t> </a:t>
            </a:r>
            <a:r>
              <a:rPr lang="ru-RU" sz="1600" b="1" smtClean="0"/>
              <a:t>с помощью </a:t>
            </a:r>
            <a:r>
              <a:rPr lang="en-US" sz="1600" b="1" smtClean="0"/>
              <a:t>Excel</a:t>
            </a:r>
          </a:p>
          <a:p>
            <a:pPr algn="ctr"/>
            <a:endParaRPr lang="en-US" sz="1600" b="1" smtClean="0"/>
          </a:p>
        </p:txBody>
      </p:sp>
      <p:sp>
        <p:nvSpPr>
          <p:cNvPr id="8" name="Прямоугольник 7"/>
          <p:cNvSpPr/>
          <p:nvPr/>
        </p:nvSpPr>
        <p:spPr>
          <a:xfrm>
            <a:off x="285720" y="2977540"/>
            <a:ext cx="8429684" cy="3323987"/>
          </a:xfrm>
          <a:prstGeom prst="rect">
            <a:avLst/>
          </a:prstGeom>
        </p:spPr>
        <p:txBody>
          <a:bodyPr wrap="square">
            <a:spAutoFit/>
          </a:bodyPr>
          <a:lstStyle/>
          <a:p>
            <a:pPr indent="358775" algn="just"/>
            <a:r>
              <a:rPr lang="ru-RU" sz="1400" smtClean="0"/>
              <a:t>Проведя лучшую прямую линию через точки можно нанести на линии значение измеренного сигнала для испытуемого раствора и опустив перпендикуляр на ось концентраций найти его концентрацию. В настоящее время по калибровочным данным рассчитывается т.н. регрессионное уравнение, которое затем используется для получения концентрации испытуемого раствора. Хотя и нет более абсолютной необходимости построения графика для определения параметров калибровочной прямой , но хорошей практикой является построение графика в качестве быстрой визуальной проверки на наличие выпавших значений или на возможное наличие кривизны. Поскольку, что мы можем выбирать значения калибровочных концентраций, то концентрация является независимой переменной, а вот отклик прибора является зависимой переменной (потому, что отклик прибора зависит от концентрации </a:t>
            </a:r>
            <a:r>
              <a:rPr lang="ru-RU" sz="1400" err="1" smtClean="0"/>
              <a:t>аналита</a:t>
            </a:r>
            <a:r>
              <a:rPr lang="ru-RU" sz="1400" smtClean="0"/>
              <a:t>).</a:t>
            </a:r>
          </a:p>
          <a:p>
            <a:pPr algn="just"/>
            <a:r>
              <a:rPr lang="ru-RU" sz="1400" smtClean="0"/>
              <a:t>Самая используемая модель калибровки  - линейная  </a:t>
            </a:r>
            <a:r>
              <a:rPr lang="en-US" sz="1400" b="1" i="1" smtClean="0"/>
              <a:t>Y=</a:t>
            </a:r>
            <a:r>
              <a:rPr lang="ru-RU" sz="1400" b="1" i="1" smtClean="0"/>
              <a:t> </a:t>
            </a:r>
            <a:r>
              <a:rPr lang="en-US" sz="1400" b="1" i="1" smtClean="0"/>
              <a:t>a + </a:t>
            </a:r>
            <a:r>
              <a:rPr lang="en-US" sz="1400" b="1" i="1" err="1" smtClean="0"/>
              <a:t>bx</a:t>
            </a:r>
            <a:r>
              <a:rPr lang="ru-RU" sz="1400" smtClean="0"/>
              <a:t>, где </a:t>
            </a:r>
            <a:r>
              <a:rPr lang="en-US" sz="1400" b="1" i="1" smtClean="0"/>
              <a:t>Y</a:t>
            </a:r>
            <a:r>
              <a:rPr lang="en-US" sz="1400" smtClean="0"/>
              <a:t> </a:t>
            </a:r>
            <a:r>
              <a:rPr lang="ru-RU" sz="1400" smtClean="0"/>
              <a:t>показание прибора, </a:t>
            </a:r>
            <a:r>
              <a:rPr lang="ru-RU" sz="1400" b="1" i="1" err="1" smtClean="0"/>
              <a:t>х</a:t>
            </a:r>
            <a:r>
              <a:rPr lang="ru-RU" sz="1400" smtClean="0"/>
              <a:t> независимая переменная, которая в большинстве случаев представляет собой концентрацию </a:t>
            </a:r>
            <a:r>
              <a:rPr lang="ru-RU" sz="1400" err="1" smtClean="0"/>
              <a:t>аналита</a:t>
            </a:r>
            <a:r>
              <a:rPr lang="ru-RU" sz="1400" smtClean="0"/>
              <a:t> в растворе, </a:t>
            </a:r>
            <a:r>
              <a:rPr lang="ru-RU" sz="1400" b="1" i="1" smtClean="0"/>
              <a:t>а</a:t>
            </a:r>
            <a:r>
              <a:rPr lang="ru-RU" sz="1400" smtClean="0"/>
              <a:t> и </a:t>
            </a:r>
            <a:r>
              <a:rPr lang="en-US" sz="1400" b="1" i="1" smtClean="0"/>
              <a:t>b</a:t>
            </a:r>
            <a:r>
              <a:rPr lang="ru-RU" sz="1400" smtClean="0"/>
              <a:t> коэффициенты модели известные как «пересечение </a:t>
            </a:r>
            <a:r>
              <a:rPr lang="en-US" sz="1400" smtClean="0"/>
              <a:t>(intercept)</a:t>
            </a:r>
            <a:r>
              <a:rPr lang="ru-RU" sz="1400" smtClean="0"/>
              <a:t>»</a:t>
            </a:r>
            <a:r>
              <a:rPr lang="en-US" sz="1400" smtClean="0"/>
              <a:t> </a:t>
            </a:r>
            <a:r>
              <a:rPr lang="ru-RU" sz="1400" smtClean="0"/>
              <a:t>и «наклон </a:t>
            </a:r>
            <a:r>
              <a:rPr lang="en-US" sz="1400" smtClean="0"/>
              <a:t>(slope)» </a:t>
            </a:r>
            <a:r>
              <a:rPr lang="ru-RU" sz="1400" smtClean="0"/>
              <a:t>и которые определяются из ряда измерений для при различных значениях. </a:t>
            </a:r>
          </a:p>
          <a:p>
            <a:pPr indent="358775" algn="just"/>
            <a:endParaRPr lang="ru-RU" sz="1400" smtClean="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214282" y="1380130"/>
            <a:ext cx="8572560" cy="4975721"/>
          </a:xfrm>
          <a:prstGeom prst="rect">
            <a:avLst/>
          </a:prstGeom>
        </p:spPr>
        <p:txBody>
          <a:bodyPr wrap="square">
            <a:spAutoFit/>
          </a:bodyPr>
          <a:lstStyle/>
          <a:p>
            <a:r>
              <a:rPr lang="ru-RU" sz="1400" smtClean="0"/>
              <a:t>Любое конкретное измерение </a:t>
            </a:r>
            <a:r>
              <a:rPr lang="en-US" sz="1400" smtClean="0"/>
              <a:t> </a:t>
            </a:r>
            <a:r>
              <a:rPr lang="ru-RU" sz="1400" smtClean="0"/>
              <a:t>(у</a:t>
            </a:r>
            <a:r>
              <a:rPr lang="en-US" sz="1400" baseline="-25000" err="1" smtClean="0"/>
              <a:t>i</a:t>
            </a:r>
            <a:r>
              <a:rPr lang="ru-RU" sz="1400" smtClean="0"/>
              <a:t>) будет подвержено погрешностям измерения, таким образом:</a:t>
            </a:r>
          </a:p>
          <a:p>
            <a:pPr algn="ctr"/>
            <a:r>
              <a:rPr lang="uk-UA" sz="1400" err="1" smtClean="0"/>
              <a:t>У</a:t>
            </a:r>
            <a:r>
              <a:rPr lang="uk-UA" sz="1400" baseline="-25000" err="1" smtClean="0"/>
              <a:t>і</a:t>
            </a:r>
            <a:r>
              <a:rPr lang="uk-UA" sz="1400" smtClean="0"/>
              <a:t> </a:t>
            </a:r>
            <a:r>
              <a:rPr lang="en-US" sz="1400" smtClean="0"/>
              <a:t>= a + </a:t>
            </a:r>
            <a:r>
              <a:rPr lang="en-US" sz="1400" err="1" smtClean="0"/>
              <a:t>bx</a:t>
            </a:r>
            <a:r>
              <a:rPr lang="en-US" sz="1400" baseline="-25000" err="1" smtClean="0"/>
              <a:t>j</a:t>
            </a:r>
            <a:r>
              <a:rPr lang="en-US" sz="1400" baseline="-25000" smtClean="0"/>
              <a:t> </a:t>
            </a:r>
            <a:r>
              <a:rPr lang="en-US" sz="1400" smtClean="0"/>
              <a:t>+ </a:t>
            </a:r>
            <a:r>
              <a:rPr lang="el-GR" sz="1400" smtClean="0"/>
              <a:t>ε</a:t>
            </a:r>
            <a:r>
              <a:rPr lang="en-US" sz="1400" baseline="-25000" err="1" smtClean="0"/>
              <a:t>i</a:t>
            </a:r>
            <a:endParaRPr lang="ru-RU" sz="1400" baseline="-25000" smtClean="0"/>
          </a:p>
          <a:p>
            <a:pPr algn="just"/>
            <a:r>
              <a:rPr lang="ru-RU" sz="1400" smtClean="0"/>
              <a:t>Аналитические методы, для которых может быть проведено вычитание соответствующего измерения для холостой пробы принуждают калибровочную прямую проходить через нуль.</a:t>
            </a:r>
          </a:p>
          <a:p>
            <a:pPr algn="ctr"/>
            <a:r>
              <a:rPr lang="en-US" sz="1400" smtClean="0"/>
              <a:t>Y=</a:t>
            </a:r>
            <a:r>
              <a:rPr lang="en-US" sz="1400" err="1" smtClean="0"/>
              <a:t>bx</a:t>
            </a:r>
            <a:endParaRPr lang="en-US" sz="1400" smtClean="0"/>
          </a:p>
          <a:p>
            <a:pPr indent="363538" algn="just"/>
            <a:r>
              <a:rPr lang="ru-RU" sz="1400" smtClean="0"/>
              <a:t>Даже для </a:t>
            </a:r>
            <a:r>
              <a:rPr lang="uk-UA" sz="1400" smtClean="0"/>
              <a:t>просто</a:t>
            </a:r>
            <a:r>
              <a:rPr lang="ru-RU" sz="1400" smtClean="0"/>
              <a:t>го линейного уравнения при принятии различных допущений о данных мы придем к различным значениям </a:t>
            </a:r>
            <a:r>
              <a:rPr lang="ru-RU" sz="1400" b="1" i="1" smtClean="0"/>
              <a:t>а</a:t>
            </a:r>
            <a:r>
              <a:rPr lang="ru-RU" sz="1400" smtClean="0"/>
              <a:t> и </a:t>
            </a:r>
            <a:r>
              <a:rPr lang="en-US" sz="1400" b="1" i="1" smtClean="0"/>
              <a:t>b</a:t>
            </a:r>
            <a:r>
              <a:rPr lang="ru-RU" sz="1400" smtClean="0"/>
              <a:t>. Большинство электронных таблиц и калькуляторов выполняют «классическую» линейную </a:t>
            </a:r>
            <a:r>
              <a:rPr lang="uk-UA" sz="1400" err="1" smtClean="0"/>
              <a:t>регрессию</a:t>
            </a:r>
            <a:r>
              <a:rPr lang="uk-UA" sz="1400" smtClean="0"/>
              <a:t>. </a:t>
            </a:r>
            <a:r>
              <a:rPr lang="ru-RU" sz="1400" smtClean="0"/>
              <a:t>Допущения следующие :</a:t>
            </a:r>
          </a:p>
          <a:p>
            <a:pPr algn="just"/>
            <a:r>
              <a:rPr lang="ru-RU" sz="1400" smtClean="0"/>
              <a:t>1. Линейная модель корректна (т.е., отклик измерительного прибора на самом деле линейно связан с концентрацией).</a:t>
            </a:r>
          </a:p>
          <a:p>
            <a:pPr algn="just"/>
            <a:r>
              <a:rPr lang="ru-RU" sz="1400" smtClean="0"/>
              <a:t>2. Все неопределенности заключаются в зависимой переменной </a:t>
            </a:r>
            <a:r>
              <a:rPr lang="en-US" sz="1400" smtClean="0"/>
              <a:t>(</a:t>
            </a:r>
            <a:r>
              <a:rPr lang="en-US" sz="1400" b="1" i="1" smtClean="0"/>
              <a:t>Y</a:t>
            </a:r>
            <a:r>
              <a:rPr lang="en-US" sz="1400" smtClean="0"/>
              <a:t>) </a:t>
            </a:r>
            <a:r>
              <a:rPr lang="ru-RU" sz="1400" smtClean="0"/>
              <a:t>и распределены нормально.</a:t>
            </a:r>
          </a:p>
          <a:p>
            <a:pPr algn="just"/>
            <a:r>
              <a:rPr lang="ru-RU" sz="1400" smtClean="0"/>
              <a:t>3. Данные имеют </a:t>
            </a:r>
            <a:r>
              <a:rPr lang="ru-RU" sz="1400" err="1" smtClean="0"/>
              <a:t>гомоскедастический</a:t>
            </a:r>
            <a:r>
              <a:rPr lang="ru-RU" sz="1400" smtClean="0"/>
              <a:t> характер, это означает, что погрешности в </a:t>
            </a:r>
            <a:r>
              <a:rPr lang="ru-RU" sz="1400" b="1" i="1" smtClean="0"/>
              <a:t>у</a:t>
            </a:r>
            <a:r>
              <a:rPr lang="ru-RU" sz="1400" smtClean="0"/>
              <a:t> не зависят от концентрации. Данные для которых неопределенность, например, растет с концентрацией называются </a:t>
            </a:r>
            <a:r>
              <a:rPr lang="ru-RU" sz="1400" err="1" smtClean="0"/>
              <a:t>гетероскедастическими</a:t>
            </a:r>
            <a:r>
              <a:rPr lang="ru-RU" sz="1400" smtClean="0"/>
              <a:t>.</a:t>
            </a:r>
          </a:p>
          <a:p>
            <a:pPr indent="363538" algn="just"/>
            <a:r>
              <a:rPr lang="ru-RU" sz="1400" smtClean="0"/>
              <a:t>Большинство аналитических систем нарушают то или иное из этих допущений, но о разумной линейности обычно можно не беспокоиться. </a:t>
            </a:r>
          </a:p>
          <a:p>
            <a:pPr indent="363538" algn="just"/>
            <a:r>
              <a:rPr lang="ru-RU" sz="1400" smtClean="0"/>
              <a:t>Регрессия будет избегать очень больших отклонений за счет малых и таким образом, единственная «порочная» точка может исказить всю калибровку. Склонность точки тянуть линию на себя на сленге известна как «принцип рычага».</a:t>
            </a:r>
          </a:p>
          <a:p>
            <a:pPr indent="363538" algn="just"/>
            <a:endParaRPr lang="ru-RU" sz="1400" smtClean="0"/>
          </a:p>
          <a:p>
            <a:pPr algn="just"/>
            <a:r>
              <a:rPr lang="ru-RU" sz="1400" smtClean="0"/>
              <a:t>Коэффициенты уравнений вычисляются из данных посредством следующих формул:</a:t>
            </a:r>
          </a:p>
          <a:p>
            <a:pPr indent="363538" algn="just"/>
            <a:endParaRPr lang="en-US" sz="1400" smtClean="0"/>
          </a:p>
          <a:p>
            <a:pPr algn="ctr"/>
            <a:endParaRPr lang="ru-RU" sz="1400" baseline="-25000" smtClean="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aphicFrame>
        <p:nvGraphicFramePr>
          <p:cNvPr id="83970" name="Object 2"/>
          <p:cNvGraphicFramePr>
            <a:graphicFrameLocks noChangeAspect="1"/>
          </p:cNvGraphicFramePr>
          <p:nvPr/>
        </p:nvGraphicFramePr>
        <p:xfrm>
          <a:off x="1928794" y="1500174"/>
          <a:ext cx="2286016" cy="1643074"/>
        </p:xfrm>
        <a:graphic>
          <a:graphicData uri="http://schemas.openxmlformats.org/presentationml/2006/ole">
            <p:oleObj spid="_x0000_s83970" name="Формула" r:id="rId3" imgW="1447560" imgH="838080" progId="Equation.3">
              <p:embed/>
            </p:oleObj>
          </a:graphicData>
        </a:graphic>
      </p:graphicFrame>
      <p:sp>
        <p:nvSpPr>
          <p:cNvPr id="839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83971" name="Object 3"/>
          <p:cNvGraphicFramePr>
            <a:graphicFrameLocks noChangeAspect="1"/>
          </p:cNvGraphicFramePr>
          <p:nvPr/>
        </p:nvGraphicFramePr>
        <p:xfrm>
          <a:off x="4929190" y="2071678"/>
          <a:ext cx="1900238" cy="557212"/>
        </p:xfrm>
        <a:graphic>
          <a:graphicData uri="http://schemas.openxmlformats.org/presentationml/2006/ole">
            <p:oleObj spid="_x0000_s83971" name="Формула" r:id="rId4" imgW="723600" imgH="215640" progId="Equation.3">
              <p:embed/>
            </p:oleObj>
          </a:graphicData>
        </a:graphic>
      </p:graphicFrame>
      <p:sp>
        <p:nvSpPr>
          <p:cNvPr id="6" name="Прямоугольник 5"/>
          <p:cNvSpPr/>
          <p:nvPr/>
        </p:nvSpPr>
        <p:spPr>
          <a:xfrm>
            <a:off x="428596" y="3143248"/>
            <a:ext cx="8286808" cy="954107"/>
          </a:xfrm>
          <a:prstGeom prst="rect">
            <a:avLst/>
          </a:prstGeom>
        </p:spPr>
        <p:txBody>
          <a:bodyPr wrap="square">
            <a:spAutoFit/>
          </a:bodyPr>
          <a:lstStyle/>
          <a:p>
            <a:pPr indent="363538" algn="just"/>
            <a:r>
              <a:rPr lang="ru-RU" sz="1400" smtClean="0"/>
              <a:t>Эти коэффициенты оценивают действительную функцию, ограниченную неминуемым разбросом, который возникает во время измерения. Точность </a:t>
            </a:r>
            <a:r>
              <a:rPr lang="uk-UA" sz="1400" err="1" smtClean="0"/>
              <a:t>расчета</a:t>
            </a:r>
            <a:r>
              <a:rPr lang="ru-RU" sz="1400" smtClean="0"/>
              <a:t> количественно выражают остаточным средним квадратичным отклонением, </a:t>
            </a:r>
            <a:r>
              <a:rPr lang="uk-UA" sz="1400" i="1" err="1" smtClean="0"/>
              <a:t>S</a:t>
            </a:r>
            <a:r>
              <a:rPr lang="uk-UA" sz="1400" i="1" baseline="-25000" err="1" smtClean="0"/>
              <a:t>y</a:t>
            </a:r>
            <a:r>
              <a:rPr lang="ru-RU" sz="1400" i="1" smtClean="0"/>
              <a:t>, </a:t>
            </a:r>
            <a:r>
              <a:rPr lang="ru-RU" sz="1400" smtClean="0"/>
              <a:t>которое  является мерой разброса значений измеряемых величин, вокруг </a:t>
            </a:r>
            <a:r>
              <a:rPr lang="ru-RU" sz="1400" err="1" smtClean="0"/>
              <a:t>градуировочной</a:t>
            </a:r>
            <a:r>
              <a:rPr lang="ru-RU" sz="1400" smtClean="0"/>
              <a:t> линии,  в соответствии с уравнением : </a:t>
            </a:r>
            <a:endParaRPr lang="ru-RU" sz="1400"/>
          </a:p>
        </p:txBody>
      </p:sp>
      <p:sp>
        <p:nvSpPr>
          <p:cNvPr id="8397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83973" name="Object 5"/>
          <p:cNvGraphicFramePr>
            <a:graphicFrameLocks noChangeAspect="1"/>
          </p:cNvGraphicFramePr>
          <p:nvPr/>
        </p:nvGraphicFramePr>
        <p:xfrm>
          <a:off x="2393950" y="4500563"/>
          <a:ext cx="4638675" cy="1169987"/>
        </p:xfrm>
        <a:graphic>
          <a:graphicData uri="http://schemas.openxmlformats.org/presentationml/2006/ole">
            <p:oleObj spid="_x0000_s83973" name="Equation" r:id="rId5" imgW="2717640" imgH="685800" progId="">
              <p:embed/>
            </p:oleObj>
          </a:graphicData>
        </a:graphic>
      </p:graphicFrame>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428596" y="1500174"/>
            <a:ext cx="8286808" cy="307777"/>
          </a:xfrm>
          <a:prstGeom prst="rect">
            <a:avLst/>
          </a:prstGeom>
        </p:spPr>
        <p:txBody>
          <a:bodyPr wrap="square">
            <a:spAutoFit/>
          </a:bodyPr>
          <a:lstStyle/>
          <a:p>
            <a:r>
              <a:rPr lang="ru-RU" sz="1400" smtClean="0"/>
              <a:t>Стандартные отклонения могут быть вычислены и для коэффициентов :</a:t>
            </a:r>
          </a:p>
        </p:txBody>
      </p:sp>
      <p:graphicFrame>
        <p:nvGraphicFramePr>
          <p:cNvPr id="84993" name="Object 1"/>
          <p:cNvGraphicFramePr>
            <a:graphicFrameLocks noChangeAspect="1"/>
          </p:cNvGraphicFramePr>
          <p:nvPr/>
        </p:nvGraphicFramePr>
        <p:xfrm>
          <a:off x="1285852" y="2143116"/>
          <a:ext cx="1995487" cy="1169988"/>
        </p:xfrm>
        <a:graphic>
          <a:graphicData uri="http://schemas.openxmlformats.org/presentationml/2006/ole">
            <p:oleObj spid="_x0000_s84993" name="Формула" r:id="rId3" imgW="1168200" imgH="685800" progId="Equation.3">
              <p:embed/>
            </p:oleObj>
          </a:graphicData>
        </a:graphic>
      </p:graphicFrame>
      <p:graphicFrame>
        <p:nvGraphicFramePr>
          <p:cNvPr id="84994" name="Object 2"/>
          <p:cNvGraphicFramePr>
            <a:graphicFrameLocks noChangeAspect="1"/>
          </p:cNvGraphicFramePr>
          <p:nvPr/>
        </p:nvGraphicFramePr>
        <p:xfrm>
          <a:off x="4000496" y="1857364"/>
          <a:ext cx="2624138" cy="1495425"/>
        </p:xfrm>
        <a:graphic>
          <a:graphicData uri="http://schemas.openxmlformats.org/presentationml/2006/ole">
            <p:oleObj spid="_x0000_s84994" name="Формула" r:id="rId4" imgW="1536480" imgH="876240" progId="Equation.3">
              <p:embed/>
            </p:oleObj>
          </a:graphicData>
        </a:graphic>
      </p:graphicFrame>
      <p:sp>
        <p:nvSpPr>
          <p:cNvPr id="6" name="Прямоугольник 5"/>
          <p:cNvSpPr/>
          <p:nvPr/>
        </p:nvSpPr>
        <p:spPr>
          <a:xfrm>
            <a:off x="428596" y="3500438"/>
            <a:ext cx="8215370" cy="523220"/>
          </a:xfrm>
          <a:prstGeom prst="rect">
            <a:avLst/>
          </a:prstGeom>
        </p:spPr>
        <p:txBody>
          <a:bodyPr wrap="square">
            <a:spAutoFit/>
          </a:bodyPr>
          <a:lstStyle/>
          <a:p>
            <a:pPr indent="363538"/>
            <a:r>
              <a:rPr lang="ru-RU" sz="1400" smtClean="0"/>
              <a:t>Стандартное отклонение определяемой концентрации </a:t>
            </a:r>
            <a:r>
              <a:rPr lang="uk-UA" sz="1400" smtClean="0"/>
              <a:t>из  </a:t>
            </a:r>
            <a:r>
              <a:rPr lang="en-US" sz="1400" b="1" i="1" smtClean="0"/>
              <a:t>m </a:t>
            </a:r>
            <a:r>
              <a:rPr lang="ru-RU" sz="1400" smtClean="0"/>
              <a:t> измерений испытуемого раствора, давшего средний отклик</a:t>
            </a:r>
            <a:r>
              <a:rPr lang="en-US" sz="1400" smtClean="0"/>
              <a:t> </a:t>
            </a:r>
            <a:r>
              <a:rPr lang="ru-RU" sz="1400" smtClean="0"/>
              <a:t>у</a:t>
            </a:r>
            <a:r>
              <a:rPr lang="en-US" sz="1400" baseline="-25000" smtClean="0"/>
              <a:t>0</a:t>
            </a:r>
            <a:r>
              <a:rPr lang="ru-RU" sz="1400" smtClean="0"/>
              <a:t> равно</a:t>
            </a:r>
            <a:r>
              <a:rPr lang="en-US" sz="1400" smtClean="0"/>
              <a:t> </a:t>
            </a:r>
            <a:r>
              <a:rPr lang="ru-RU" sz="1400" smtClean="0"/>
              <a:t>:</a:t>
            </a:r>
          </a:p>
        </p:txBody>
      </p:sp>
      <p:graphicFrame>
        <p:nvGraphicFramePr>
          <p:cNvPr id="84995" name="Object 3"/>
          <p:cNvGraphicFramePr>
            <a:graphicFrameLocks noChangeAspect="1"/>
          </p:cNvGraphicFramePr>
          <p:nvPr/>
        </p:nvGraphicFramePr>
        <p:xfrm>
          <a:off x="1955800" y="4344988"/>
          <a:ext cx="4911725" cy="1476375"/>
        </p:xfrm>
        <a:graphic>
          <a:graphicData uri="http://schemas.openxmlformats.org/presentationml/2006/ole">
            <p:oleObj spid="_x0000_s84995" name="Equation" r:id="rId5" imgW="2222280" imgH="698400" progId="">
              <p:embed/>
            </p:oleObj>
          </a:graphicData>
        </a:graphic>
      </p:graphicFrame>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428596" y="1500174"/>
            <a:ext cx="8286808" cy="523220"/>
          </a:xfrm>
          <a:prstGeom prst="rect">
            <a:avLst/>
          </a:prstGeom>
        </p:spPr>
        <p:txBody>
          <a:bodyPr wrap="square">
            <a:spAutoFit/>
          </a:bodyPr>
          <a:lstStyle/>
          <a:p>
            <a:pPr algn="ctr"/>
            <a:r>
              <a:rPr lang="ru-RU" sz="1400" smtClean="0"/>
              <a:t>Рассмотрим возможность реализации  вышеприведенных расчетов в </a:t>
            </a:r>
            <a:r>
              <a:rPr lang="en-US" sz="1400" smtClean="0"/>
              <a:t>Excell</a:t>
            </a:r>
            <a:r>
              <a:rPr lang="ru-RU" sz="1400" smtClean="0"/>
              <a:t>  на примере определения содержания нитрит-иона в воде.</a:t>
            </a:r>
          </a:p>
        </p:txBody>
      </p:sp>
      <p:sp>
        <p:nvSpPr>
          <p:cNvPr id="5" name="TextBox 4"/>
          <p:cNvSpPr txBox="1"/>
          <p:nvPr/>
        </p:nvSpPr>
        <p:spPr>
          <a:xfrm>
            <a:off x="500034" y="2428868"/>
            <a:ext cx="3857652" cy="307777"/>
          </a:xfrm>
          <a:prstGeom prst="rect">
            <a:avLst/>
          </a:prstGeom>
          <a:noFill/>
        </p:spPr>
        <p:txBody>
          <a:bodyPr wrap="square" rtlCol="0">
            <a:spAutoFit/>
          </a:bodyPr>
          <a:lstStyle/>
          <a:p>
            <a:r>
              <a:rPr lang="ru-RU" sz="1400" b="1" i="1" smtClean="0"/>
              <a:t>Данные для построения калибровки</a:t>
            </a:r>
            <a:endParaRPr lang="ru-RU" sz="1400" b="1" i="1"/>
          </a:p>
        </p:txBody>
      </p:sp>
      <p:grpSp>
        <p:nvGrpSpPr>
          <p:cNvPr id="9" name="Группа 8"/>
          <p:cNvGrpSpPr/>
          <p:nvPr/>
        </p:nvGrpSpPr>
        <p:grpSpPr>
          <a:xfrm>
            <a:off x="655018" y="2899906"/>
            <a:ext cx="2473708" cy="3315176"/>
            <a:chOff x="655018" y="2899906"/>
            <a:chExt cx="2473708" cy="3315176"/>
          </a:xfrm>
        </p:grpSpPr>
        <p:pic>
          <p:nvPicPr>
            <p:cNvPr id="97283" name="Picture 3"/>
            <p:cNvPicPr>
              <a:picLocks noChangeAspect="1" noChangeArrowheads="1"/>
            </p:cNvPicPr>
            <p:nvPr/>
          </p:nvPicPr>
          <p:blipFill>
            <a:blip r:embed="rId2"/>
            <a:srcRect r="6061" b="2273"/>
            <a:stretch>
              <a:fillRect/>
            </a:stretch>
          </p:blipFill>
          <p:spPr bwMode="auto">
            <a:xfrm>
              <a:off x="857224" y="3143248"/>
              <a:ext cx="2214578" cy="3071834"/>
            </a:xfrm>
            <a:prstGeom prst="rect">
              <a:avLst/>
            </a:prstGeom>
            <a:noFill/>
            <a:ln w="9525">
              <a:noFill/>
              <a:miter lim="800000"/>
              <a:headEnd/>
              <a:tailEnd/>
            </a:ln>
            <a:effectLst/>
          </p:spPr>
        </p:pic>
        <p:pic>
          <p:nvPicPr>
            <p:cNvPr id="97284" name="Picture 4"/>
            <p:cNvPicPr>
              <a:picLocks noChangeAspect="1" noChangeArrowheads="1"/>
            </p:cNvPicPr>
            <p:nvPr/>
          </p:nvPicPr>
          <p:blipFill>
            <a:blip r:embed="rId3"/>
            <a:srcRect/>
            <a:stretch>
              <a:fillRect/>
            </a:stretch>
          </p:blipFill>
          <p:spPr bwMode="auto">
            <a:xfrm>
              <a:off x="914148" y="2899906"/>
              <a:ext cx="2214578" cy="290966"/>
            </a:xfrm>
            <a:prstGeom prst="rect">
              <a:avLst/>
            </a:prstGeom>
            <a:noFill/>
            <a:ln w="9525">
              <a:noFill/>
              <a:miter lim="800000"/>
              <a:headEnd/>
              <a:tailEnd/>
            </a:ln>
            <a:effectLst/>
          </p:spPr>
        </p:pic>
        <p:pic>
          <p:nvPicPr>
            <p:cNvPr id="97285" name="Picture 5"/>
            <p:cNvPicPr>
              <a:picLocks noChangeAspect="1" noChangeArrowheads="1"/>
            </p:cNvPicPr>
            <p:nvPr/>
          </p:nvPicPr>
          <p:blipFill>
            <a:blip r:embed="rId4"/>
            <a:srcRect/>
            <a:stretch>
              <a:fillRect/>
            </a:stretch>
          </p:blipFill>
          <p:spPr bwMode="auto">
            <a:xfrm>
              <a:off x="655018" y="3215818"/>
              <a:ext cx="287929" cy="2999264"/>
            </a:xfrm>
            <a:prstGeom prst="rect">
              <a:avLst/>
            </a:prstGeom>
            <a:noFill/>
            <a:ln w="9525">
              <a:noFill/>
              <a:miter lim="800000"/>
              <a:headEnd/>
              <a:tailEnd/>
            </a:ln>
            <a:effectLst/>
          </p:spPr>
        </p:pic>
      </p:grpSp>
      <p:sp>
        <p:nvSpPr>
          <p:cNvPr id="10" name="TextBox 9"/>
          <p:cNvSpPr txBox="1"/>
          <p:nvPr/>
        </p:nvSpPr>
        <p:spPr>
          <a:xfrm>
            <a:off x="4357686" y="2428868"/>
            <a:ext cx="3857652" cy="738664"/>
          </a:xfrm>
          <a:prstGeom prst="rect">
            <a:avLst/>
          </a:prstGeom>
          <a:noFill/>
        </p:spPr>
        <p:txBody>
          <a:bodyPr wrap="square" rtlCol="0">
            <a:spAutoFit/>
          </a:bodyPr>
          <a:lstStyle/>
          <a:p>
            <a:pPr algn="ctr"/>
            <a:r>
              <a:rPr lang="ru-RU" sz="1400" b="1" i="1" smtClean="0"/>
              <a:t>С помощью мастера диаграмм легко вывести графическое изображение и линию тренда</a:t>
            </a:r>
            <a:endParaRPr lang="ru-RU" sz="1400" b="1" i="1"/>
          </a:p>
        </p:txBody>
      </p:sp>
      <p:pic>
        <p:nvPicPr>
          <p:cNvPr id="97286" name="Picture 6"/>
          <p:cNvPicPr>
            <a:picLocks noChangeAspect="1" noChangeArrowheads="1"/>
          </p:cNvPicPr>
          <p:nvPr/>
        </p:nvPicPr>
        <p:blipFill>
          <a:blip r:embed="rId5"/>
          <a:srcRect/>
          <a:stretch>
            <a:fillRect/>
          </a:stretch>
        </p:blipFill>
        <p:spPr bwMode="auto">
          <a:xfrm>
            <a:off x="3929058" y="3143248"/>
            <a:ext cx="4643470" cy="3071834"/>
          </a:xfrm>
          <a:prstGeom prst="rect">
            <a:avLst/>
          </a:prstGeom>
          <a:noFill/>
          <a:ln w="9525">
            <a:noFill/>
            <a:miter lim="800000"/>
            <a:headEnd/>
            <a:tailEnd/>
          </a:ln>
          <a:effectLst/>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428596" y="1500174"/>
            <a:ext cx="8286808" cy="1169551"/>
          </a:xfrm>
          <a:prstGeom prst="rect">
            <a:avLst/>
          </a:prstGeom>
        </p:spPr>
        <p:txBody>
          <a:bodyPr wrap="square">
            <a:spAutoFit/>
          </a:bodyPr>
          <a:lstStyle/>
          <a:p>
            <a:pPr algn="just"/>
            <a:r>
              <a:rPr lang="ru-RU" sz="1400" smtClean="0"/>
              <a:t>Для реализации  вышеприведенных расчетов в </a:t>
            </a:r>
            <a:r>
              <a:rPr lang="en-US" sz="1400" smtClean="0"/>
              <a:t>Excell</a:t>
            </a:r>
            <a:r>
              <a:rPr lang="ru-RU" sz="1400" smtClean="0"/>
              <a:t> необходимо воспользоваться функцией-массивом – «ЛИНЕЙН» из набора статистических функций данного табличного процессора. Для корректного вывода необходимой информации необходимо  в свободной от данных  зоне выделить локальный  диапазон  из двух колонок и пяти  строк и выполнить  в коммандной строке  вызов функции «ЛИНЕЙН».</a:t>
            </a:r>
          </a:p>
        </p:txBody>
      </p:sp>
      <p:grpSp>
        <p:nvGrpSpPr>
          <p:cNvPr id="9" name="Группа 8"/>
          <p:cNvGrpSpPr/>
          <p:nvPr/>
        </p:nvGrpSpPr>
        <p:grpSpPr>
          <a:xfrm>
            <a:off x="571472" y="2428868"/>
            <a:ext cx="7358114" cy="3929090"/>
            <a:chOff x="571472" y="2428868"/>
            <a:chExt cx="7358114" cy="3929090"/>
          </a:xfrm>
        </p:grpSpPr>
        <p:pic>
          <p:nvPicPr>
            <p:cNvPr id="98307" name="Picture 3"/>
            <p:cNvPicPr>
              <a:picLocks noChangeAspect="1" noChangeArrowheads="1"/>
            </p:cNvPicPr>
            <p:nvPr/>
          </p:nvPicPr>
          <p:blipFill>
            <a:blip r:embed="rId2"/>
            <a:srcRect/>
            <a:stretch>
              <a:fillRect/>
            </a:stretch>
          </p:blipFill>
          <p:spPr bwMode="auto">
            <a:xfrm>
              <a:off x="571472" y="3643314"/>
              <a:ext cx="3357586" cy="2357454"/>
            </a:xfrm>
            <a:prstGeom prst="rect">
              <a:avLst/>
            </a:prstGeom>
            <a:noFill/>
            <a:ln w="9525">
              <a:noFill/>
              <a:miter lim="800000"/>
              <a:headEnd/>
              <a:tailEnd/>
            </a:ln>
            <a:effectLst/>
          </p:spPr>
        </p:pic>
        <p:pic>
          <p:nvPicPr>
            <p:cNvPr id="98308" name="Picture 4"/>
            <p:cNvPicPr>
              <a:picLocks noChangeAspect="1" noChangeArrowheads="1"/>
            </p:cNvPicPr>
            <p:nvPr/>
          </p:nvPicPr>
          <p:blipFill>
            <a:blip r:embed="rId3"/>
            <a:srcRect/>
            <a:stretch>
              <a:fillRect/>
            </a:stretch>
          </p:blipFill>
          <p:spPr bwMode="auto">
            <a:xfrm>
              <a:off x="4643438" y="2500306"/>
              <a:ext cx="3071834" cy="3857652"/>
            </a:xfrm>
            <a:prstGeom prst="rect">
              <a:avLst/>
            </a:prstGeom>
            <a:noFill/>
            <a:ln w="9525">
              <a:noFill/>
              <a:miter lim="800000"/>
              <a:headEnd/>
              <a:tailEnd/>
            </a:ln>
            <a:effectLst/>
          </p:spPr>
        </p:pic>
        <p:sp>
          <p:nvSpPr>
            <p:cNvPr id="7" name="Овал 6"/>
            <p:cNvSpPr/>
            <p:nvPr/>
          </p:nvSpPr>
          <p:spPr>
            <a:xfrm>
              <a:off x="1643042" y="3929066"/>
              <a:ext cx="2214578" cy="185738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6786578" y="2428868"/>
              <a:ext cx="1143008" cy="5715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428596" y="1500174"/>
            <a:ext cx="8286808" cy="523220"/>
          </a:xfrm>
          <a:prstGeom prst="rect">
            <a:avLst/>
          </a:prstGeom>
        </p:spPr>
        <p:txBody>
          <a:bodyPr wrap="square">
            <a:spAutoFit/>
          </a:bodyPr>
          <a:lstStyle/>
          <a:p>
            <a:pPr algn="just"/>
            <a:r>
              <a:rPr lang="ru-RU" sz="1400" smtClean="0"/>
              <a:t>После  вызова функции «ЛИНЕЙН» появится окно задания необходимых  входных диапазонов данных</a:t>
            </a:r>
          </a:p>
        </p:txBody>
      </p:sp>
      <p:grpSp>
        <p:nvGrpSpPr>
          <p:cNvPr id="9" name="Группа 8"/>
          <p:cNvGrpSpPr/>
          <p:nvPr/>
        </p:nvGrpSpPr>
        <p:grpSpPr>
          <a:xfrm>
            <a:off x="428596" y="2214554"/>
            <a:ext cx="8429684" cy="3786214"/>
            <a:chOff x="428596" y="2214554"/>
            <a:chExt cx="8429684" cy="3786214"/>
          </a:xfrm>
        </p:grpSpPr>
        <p:pic>
          <p:nvPicPr>
            <p:cNvPr id="99330" name="Picture 2"/>
            <p:cNvPicPr>
              <a:picLocks noChangeAspect="1" noChangeArrowheads="1"/>
            </p:cNvPicPr>
            <p:nvPr/>
          </p:nvPicPr>
          <p:blipFill>
            <a:blip r:embed="rId2"/>
            <a:srcRect/>
            <a:stretch>
              <a:fillRect/>
            </a:stretch>
          </p:blipFill>
          <p:spPr bwMode="auto">
            <a:xfrm>
              <a:off x="428596" y="2214554"/>
              <a:ext cx="8429684" cy="3786214"/>
            </a:xfrm>
            <a:prstGeom prst="rect">
              <a:avLst/>
            </a:prstGeom>
            <a:noFill/>
            <a:ln w="9525">
              <a:noFill/>
              <a:miter lim="800000"/>
              <a:headEnd/>
              <a:tailEnd/>
            </a:ln>
            <a:effectLst/>
          </p:spPr>
        </p:pic>
        <p:cxnSp>
          <p:nvCxnSpPr>
            <p:cNvPr id="6" name="Прямая со стрелкой 5"/>
            <p:cNvCxnSpPr/>
            <p:nvPr/>
          </p:nvCxnSpPr>
          <p:spPr>
            <a:xfrm rot="10800000" flipV="1">
              <a:off x="1857356" y="3000372"/>
              <a:ext cx="3286148" cy="100013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Прямая со стрелкой 7"/>
            <p:cNvCxnSpPr/>
            <p:nvPr/>
          </p:nvCxnSpPr>
          <p:spPr>
            <a:xfrm rot="10800000" flipV="1">
              <a:off x="1214414" y="3214686"/>
              <a:ext cx="4000528" cy="150019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428596" y="1500174"/>
            <a:ext cx="8286808" cy="954107"/>
          </a:xfrm>
          <a:prstGeom prst="rect">
            <a:avLst/>
          </a:prstGeom>
        </p:spPr>
        <p:txBody>
          <a:bodyPr wrap="square">
            <a:spAutoFit/>
          </a:bodyPr>
          <a:lstStyle/>
          <a:p>
            <a:pPr algn="just"/>
            <a:r>
              <a:rPr lang="ru-RU" sz="1400" smtClean="0"/>
              <a:t>После  вызова функции «ЛИНЕЙН» и задания необходимых  данных, для корректного вывода расчетных параметров  линейной регрессии необходимо  удерживая нажатыми кнопки клавиатуры (</a:t>
            </a:r>
            <a:r>
              <a:rPr lang="en-US" sz="1400" smtClean="0"/>
              <a:t>Shift+ Ctrl) </a:t>
            </a:r>
            <a:r>
              <a:rPr lang="ru-RU" sz="1400" smtClean="0"/>
              <a:t>нажать  кнопку </a:t>
            </a:r>
            <a:r>
              <a:rPr lang="en-US" sz="1400" smtClean="0"/>
              <a:t> Enter</a:t>
            </a:r>
            <a:r>
              <a:rPr lang="ru-RU" sz="1400" smtClean="0"/>
              <a:t>. При соблюдении этих правил вывода, результат работы функции «ЛИНЕЙН»  будет визуализирован в заданном диапазоне ячеек.</a:t>
            </a:r>
          </a:p>
        </p:txBody>
      </p:sp>
      <p:pic>
        <p:nvPicPr>
          <p:cNvPr id="100354" name="Picture 2"/>
          <p:cNvPicPr>
            <a:picLocks noChangeAspect="1" noChangeArrowheads="1"/>
          </p:cNvPicPr>
          <p:nvPr/>
        </p:nvPicPr>
        <p:blipFill>
          <a:blip r:embed="rId2"/>
          <a:srcRect/>
          <a:stretch>
            <a:fillRect/>
          </a:stretch>
        </p:blipFill>
        <p:spPr bwMode="auto">
          <a:xfrm>
            <a:off x="857224" y="2928934"/>
            <a:ext cx="7358114" cy="2071702"/>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214282" y="1000108"/>
            <a:ext cx="8643998" cy="923330"/>
          </a:xfrm>
          <a:prstGeom prst="rect">
            <a:avLst/>
          </a:prstGeom>
        </p:spPr>
        <p:txBody>
          <a:bodyPr wrap="square">
            <a:spAutoFit/>
          </a:bodyPr>
          <a:lstStyle/>
          <a:p>
            <a:pPr algn="ctr"/>
            <a:r>
              <a:rPr lang="ru-RU" b="1" smtClean="0"/>
              <a:t>Основные статистические понятия в аналитическом  измерении (генеральная совокупность и выборка, среднее, дисперсия ,  SD и </a:t>
            </a:r>
            <a:r>
              <a:rPr lang="en-US" b="1" smtClean="0"/>
              <a:t>RSD</a:t>
            </a:r>
            <a:r>
              <a:rPr lang="ru-RU" b="1" smtClean="0"/>
              <a:t>, степени свободы, доверительный интервал).</a:t>
            </a:r>
            <a:endParaRPr lang="ru-RU" b="1"/>
          </a:p>
        </p:txBody>
      </p:sp>
      <p:pic>
        <p:nvPicPr>
          <p:cNvPr id="5" name="Рисунок 4" descr="J0299125.WMF"/>
          <p:cNvPicPr>
            <a:picLocks noChangeAspect="1"/>
          </p:cNvPicPr>
          <p:nvPr/>
        </p:nvPicPr>
        <p:blipFill>
          <a:blip r:embed="rId2"/>
          <a:stretch>
            <a:fillRect/>
          </a:stretch>
        </p:blipFill>
        <p:spPr>
          <a:xfrm>
            <a:off x="214282" y="1928802"/>
            <a:ext cx="1357322" cy="2000264"/>
          </a:xfrm>
          <a:prstGeom prst="rect">
            <a:avLst/>
          </a:prstGeom>
        </p:spPr>
      </p:pic>
      <p:sp>
        <p:nvSpPr>
          <p:cNvPr id="6" name="Прямоугольник 5"/>
          <p:cNvSpPr/>
          <p:nvPr/>
        </p:nvSpPr>
        <p:spPr>
          <a:xfrm>
            <a:off x="1714480" y="2143116"/>
            <a:ext cx="7000924" cy="4616648"/>
          </a:xfrm>
          <a:prstGeom prst="rect">
            <a:avLst/>
          </a:prstGeom>
        </p:spPr>
        <p:txBody>
          <a:bodyPr wrap="square">
            <a:spAutoFit/>
          </a:bodyPr>
          <a:lstStyle/>
          <a:p>
            <a:pPr algn="ctr"/>
            <a:r>
              <a:rPr lang="ru-RU" sz="1400" b="1" i="1" smtClean="0">
                <a:latin typeface="Arial" pitchFamily="34" charset="0"/>
              </a:rPr>
              <a:t>Генеральная совокупность и Выборка</a:t>
            </a:r>
          </a:p>
          <a:p>
            <a:pPr algn="ctr"/>
            <a:endParaRPr lang="ru-RU" sz="1400" b="1" i="1" smtClean="0">
              <a:latin typeface="Arial" pitchFamily="34" charset="0"/>
            </a:endParaRPr>
          </a:p>
          <a:p>
            <a:pPr indent="363538" algn="just"/>
            <a:r>
              <a:rPr lang="ru-RU" sz="1400" smtClean="0">
                <a:latin typeface="Arial" pitchFamily="34" charset="0"/>
              </a:rPr>
              <a:t>Статистики называют бесконечное число результатов, которые могли бы быть получены , в  отношении  которых формулируется исследовательская гипотеза, и которые описываются функцией распределения вероятности</a:t>
            </a:r>
            <a:r>
              <a:rPr lang="ru-RU" sz="1400" baseline="-25000" smtClean="0"/>
              <a:t> </a:t>
            </a:r>
            <a:r>
              <a:rPr lang="ru-RU" sz="1400" smtClean="0"/>
              <a:t>-</a:t>
            </a:r>
            <a:r>
              <a:rPr lang="ru-RU" sz="1400" smtClean="0">
                <a:latin typeface="Arial" pitchFamily="34" charset="0"/>
              </a:rPr>
              <a:t>генеральной совокупностью. </a:t>
            </a:r>
          </a:p>
          <a:p>
            <a:pPr indent="363538" algn="just"/>
            <a:r>
              <a:rPr lang="ru-RU" sz="1400" smtClean="0">
                <a:latin typeface="Arial" pitchFamily="34" charset="0"/>
              </a:rPr>
              <a:t>Выборка  -  это  ограниченная  по  численности  группа  объектов,  специально  отбираемая  из  генеральной  совокупности  для  изучения  ее  свойств.</a:t>
            </a:r>
          </a:p>
          <a:p>
            <a:pPr indent="363538" algn="just"/>
            <a:r>
              <a:rPr lang="ru-RU" sz="1400" smtClean="0">
                <a:latin typeface="Arial" pitchFamily="34" charset="0"/>
              </a:rPr>
              <a:t>Целью многих методов анализа данных является оценка </a:t>
            </a:r>
            <a:r>
              <a:rPr lang="el-GR" sz="1400" b="1" i="1" smtClean="0">
                <a:latin typeface="Arial"/>
                <a:cs typeface="Arial"/>
              </a:rPr>
              <a:t>μ</a:t>
            </a:r>
            <a:r>
              <a:rPr lang="ru-RU" sz="1400" smtClean="0">
                <a:latin typeface="Arial" pitchFamily="34" charset="0"/>
              </a:rPr>
              <a:t> и </a:t>
            </a:r>
            <a:r>
              <a:rPr lang="el-GR" sz="1400" b="1" smtClean="0">
                <a:latin typeface="Arial" pitchFamily="34" charset="0"/>
              </a:rPr>
              <a:t>σ</a:t>
            </a:r>
            <a:r>
              <a:rPr lang="uk-UA" sz="1400" smtClean="0">
                <a:latin typeface="Arial" pitchFamily="34" charset="0"/>
              </a:rPr>
              <a:t> </a:t>
            </a:r>
            <a:r>
              <a:rPr lang="ru-RU" sz="1400" smtClean="0">
                <a:latin typeface="Arial" pitchFamily="34" charset="0"/>
              </a:rPr>
              <a:t>из всего нескольких повторных  измерений, которые и называются выборкой (</a:t>
            </a:r>
            <a:r>
              <a:rPr lang="en-US" sz="1400" smtClean="0">
                <a:latin typeface="Arial" pitchFamily="34" charset="0"/>
              </a:rPr>
              <a:t>sample)</a:t>
            </a:r>
            <a:r>
              <a:rPr lang="ru-RU" sz="1400" smtClean="0">
                <a:latin typeface="Arial" pitchFamily="34" charset="0"/>
              </a:rPr>
              <a:t>. </a:t>
            </a:r>
          </a:p>
          <a:p>
            <a:pPr indent="363538" algn="just"/>
            <a:endParaRPr lang="ru-RU" sz="1400" smtClean="0">
              <a:latin typeface="Arial" pitchFamily="34" charset="0"/>
            </a:endParaRPr>
          </a:p>
          <a:p>
            <a:pPr indent="363538" algn="just"/>
            <a:r>
              <a:rPr lang="ru-RU" sz="1400" smtClean="0">
                <a:latin typeface="Arial" pitchFamily="34" charset="0"/>
              </a:rPr>
              <a:t>Здесь имеется небольшая проблема в обозначениях, которая ощущается только англоязычными химиками. Они привыкли называть то что анализируют </a:t>
            </a:r>
            <a:r>
              <a:rPr lang="en-US" sz="1400" smtClean="0">
                <a:latin typeface="Arial" pitchFamily="34" charset="0"/>
              </a:rPr>
              <a:t>«sample», </a:t>
            </a:r>
            <a:r>
              <a:rPr lang="ru-RU" sz="1400" smtClean="0">
                <a:latin typeface="Arial" pitchFamily="34" charset="0"/>
              </a:rPr>
              <a:t>но и статистика называет выборку тоже </a:t>
            </a:r>
            <a:r>
              <a:rPr lang="en-US" sz="1400" smtClean="0">
                <a:latin typeface="Arial" pitchFamily="34" charset="0"/>
              </a:rPr>
              <a:t>«sample», </a:t>
            </a:r>
            <a:r>
              <a:rPr lang="ru-RU" sz="1400" smtClean="0">
                <a:latin typeface="Arial" pitchFamily="34" charset="0"/>
              </a:rPr>
              <a:t>поэтому возникает путаница. </a:t>
            </a:r>
            <a:r>
              <a:rPr lang="en-US" sz="1400" smtClean="0">
                <a:latin typeface="Arial" pitchFamily="34" charset="0"/>
              </a:rPr>
              <a:t>International Union of Pure and Applied Chemistry (IUPAC) </a:t>
            </a:r>
            <a:r>
              <a:rPr lang="ru-RU" sz="1400" smtClean="0">
                <a:latin typeface="Arial" pitchFamily="34" charset="0"/>
              </a:rPr>
              <a:t>рекомендует называть «то что анализируют» так, сначала слово </a:t>
            </a:r>
            <a:r>
              <a:rPr lang="en-US" sz="1400" smtClean="0">
                <a:latin typeface="Arial" pitchFamily="34" charset="0"/>
              </a:rPr>
              <a:t>«test» </a:t>
            </a:r>
            <a:r>
              <a:rPr lang="ru-RU" sz="1400" smtClean="0">
                <a:latin typeface="Arial" pitchFamily="34" charset="0"/>
              </a:rPr>
              <a:t>затем слово-характеристика материала, например, </a:t>
            </a:r>
            <a:r>
              <a:rPr lang="en-US" sz="1400" smtClean="0">
                <a:latin typeface="Arial" pitchFamily="34" charset="0"/>
              </a:rPr>
              <a:t>«test solutions</a:t>
            </a:r>
            <a:r>
              <a:rPr lang="ru-RU" sz="1400" smtClean="0">
                <a:latin typeface="Arial" pitchFamily="34" charset="0"/>
              </a:rPr>
              <a:t>»</a:t>
            </a:r>
            <a:r>
              <a:rPr lang="en-US" sz="1400" smtClean="0">
                <a:latin typeface="Arial" pitchFamily="34" charset="0"/>
              </a:rPr>
              <a:t> </a:t>
            </a:r>
            <a:r>
              <a:rPr lang="ru-RU" sz="1400" smtClean="0">
                <a:latin typeface="Arial" pitchFamily="34" charset="0"/>
              </a:rPr>
              <a:t>или </a:t>
            </a:r>
            <a:r>
              <a:rPr lang="en-US" sz="1400" smtClean="0">
                <a:latin typeface="Arial" pitchFamily="34" charset="0"/>
              </a:rPr>
              <a:t>«test extract</a:t>
            </a:r>
            <a:r>
              <a:rPr lang="ru-RU" sz="1400" smtClean="0">
                <a:latin typeface="Arial" pitchFamily="34" charset="0"/>
              </a:rPr>
              <a:t>»</a:t>
            </a:r>
            <a:r>
              <a:rPr lang="en-US" sz="1400" smtClean="0">
                <a:latin typeface="Arial" pitchFamily="34" charset="0"/>
              </a:rPr>
              <a:t>, </a:t>
            </a:r>
            <a:r>
              <a:rPr lang="ru-RU" sz="1400" smtClean="0">
                <a:latin typeface="Arial" pitchFamily="34" charset="0"/>
              </a:rPr>
              <a:t>или </a:t>
            </a:r>
            <a:r>
              <a:rPr lang="en-US" sz="1400" smtClean="0">
                <a:latin typeface="Arial" pitchFamily="34" charset="0"/>
              </a:rPr>
              <a:t>«test tablets», </a:t>
            </a:r>
            <a:r>
              <a:rPr lang="ru-RU" sz="1400" smtClean="0">
                <a:latin typeface="Arial" pitchFamily="34" charset="0"/>
              </a:rPr>
              <a:t>слово «</a:t>
            </a:r>
            <a:r>
              <a:rPr lang="en-US" sz="1400" smtClean="0">
                <a:latin typeface="Arial" pitchFamily="34" charset="0"/>
              </a:rPr>
              <a:t>sample</a:t>
            </a:r>
            <a:r>
              <a:rPr lang="ru-RU" sz="1400" smtClean="0">
                <a:latin typeface="Arial" pitchFamily="34" charset="0"/>
              </a:rPr>
              <a:t>»</a:t>
            </a:r>
            <a:r>
              <a:rPr lang="en-US" sz="1400" smtClean="0">
                <a:latin typeface="Arial" pitchFamily="34" charset="0"/>
              </a:rPr>
              <a:t> </a:t>
            </a:r>
            <a:r>
              <a:rPr lang="ru-RU" sz="1400" smtClean="0">
                <a:latin typeface="Arial" pitchFamily="34" charset="0"/>
              </a:rPr>
              <a:t>зарезервировано за статистикой.</a:t>
            </a:r>
          </a:p>
          <a:p>
            <a:pPr algn="just"/>
            <a:endParaRPr lang="ru-RU" sz="1400" smtClean="0">
              <a:latin typeface="Arial" pitchFamily="34" charset="0"/>
            </a:endParaRPr>
          </a:p>
          <a:p>
            <a:pPr algn="just"/>
            <a:endParaRPr lang="ru-RU" sz="1400" smtClean="0">
              <a:latin typeface="Arial" pitchFamily="34" charset="0"/>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aphicFrame>
        <p:nvGraphicFramePr>
          <p:cNvPr id="3" name="Таблица 2"/>
          <p:cNvGraphicFramePr>
            <a:graphicFrameLocks noGrp="1"/>
          </p:cNvGraphicFramePr>
          <p:nvPr/>
        </p:nvGraphicFramePr>
        <p:xfrm>
          <a:off x="1500166" y="1928802"/>
          <a:ext cx="6096000" cy="1854200"/>
        </p:xfrm>
        <a:graphic>
          <a:graphicData uri="http://schemas.openxmlformats.org/drawingml/2006/table">
            <a:tbl>
              <a:tblPr firstRow="1" bandRow="1">
                <a:tableStyleId>{BC89EF96-8CEA-46FF-86C4-4CE0E7609802}</a:tableStyleId>
              </a:tblPr>
              <a:tblGrid>
                <a:gridCol w="3048000"/>
                <a:gridCol w="3048000"/>
              </a:tblGrid>
              <a:tr h="370840">
                <a:tc>
                  <a:txBody>
                    <a:bodyPr/>
                    <a:lstStyle/>
                    <a:p>
                      <a:pPr algn="ctr"/>
                      <a:r>
                        <a:rPr lang="ru-RU" smtClean="0"/>
                        <a:t> </a:t>
                      </a:r>
                      <a:r>
                        <a:rPr lang="en-US" i="1" smtClean="0"/>
                        <a:t>b</a:t>
                      </a:r>
                      <a:endParaRPr lang="ru-RU"/>
                    </a:p>
                  </a:txBody>
                  <a:tcPr/>
                </a:tc>
                <a:tc>
                  <a:txBody>
                    <a:bodyPr/>
                    <a:lstStyle/>
                    <a:p>
                      <a:pPr algn="ctr"/>
                      <a:r>
                        <a:rPr lang="ru-RU" baseline="0" smtClean="0"/>
                        <a:t> </a:t>
                      </a:r>
                      <a:r>
                        <a:rPr lang="ru-RU" i="1" baseline="0" smtClean="0"/>
                        <a:t>а</a:t>
                      </a:r>
                      <a:endParaRPr lang="ru-RU"/>
                    </a:p>
                  </a:txBody>
                  <a:tcPr/>
                </a:tc>
              </a:tr>
              <a:tr h="370840">
                <a:tc>
                  <a:txBody>
                    <a:bodyPr/>
                    <a:lstStyle/>
                    <a:p>
                      <a:pPr algn="ctr"/>
                      <a:r>
                        <a:rPr lang="en-US" b="1" i="1" smtClean="0"/>
                        <a:t>S</a:t>
                      </a:r>
                      <a:r>
                        <a:rPr lang="en-US" b="1" i="1" baseline="-25000" smtClean="0"/>
                        <a:t>b</a:t>
                      </a:r>
                      <a:endParaRPr lang="ru-RU" b="1" i="1" baseline="-2500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i="1" smtClean="0"/>
                        <a:t>S</a:t>
                      </a:r>
                      <a:r>
                        <a:rPr lang="en-US" b="1" i="1" baseline="-25000" smtClean="0"/>
                        <a:t>a</a:t>
                      </a:r>
                      <a:endParaRPr lang="ru-RU"/>
                    </a:p>
                  </a:txBody>
                  <a:tcPr/>
                </a:tc>
              </a:tr>
              <a:tr h="370840">
                <a:tc>
                  <a:txBody>
                    <a:bodyPr/>
                    <a:lstStyle/>
                    <a:p>
                      <a:pPr algn="ctr"/>
                      <a:r>
                        <a:rPr lang="en-US" b="1" i="1" smtClean="0"/>
                        <a:t>r</a:t>
                      </a:r>
                      <a:r>
                        <a:rPr lang="en-US" b="1" i="1" baseline="30000" smtClean="0"/>
                        <a:t>2</a:t>
                      </a:r>
                      <a:endParaRPr lang="ru-RU" b="1" i="1" baseline="30000"/>
                    </a:p>
                  </a:txBody>
                  <a:tcPr/>
                </a:tc>
                <a:tc>
                  <a:txBody>
                    <a:bodyPr/>
                    <a:lstStyle/>
                    <a:p>
                      <a:pPr algn="ctr"/>
                      <a:r>
                        <a:rPr lang="en-US" b="1" i="1" smtClean="0"/>
                        <a:t>S</a:t>
                      </a:r>
                      <a:r>
                        <a:rPr lang="en-US" b="1" i="1" baseline="-25000" smtClean="0"/>
                        <a:t>y</a:t>
                      </a:r>
                      <a:endParaRPr lang="ru-RU" b="1" i="1" baseline="-25000"/>
                    </a:p>
                  </a:txBody>
                  <a:tcPr/>
                </a:tc>
              </a:tr>
              <a:tr h="370840">
                <a:tc>
                  <a:txBody>
                    <a:bodyPr/>
                    <a:lstStyle/>
                    <a:p>
                      <a:pPr algn="ctr"/>
                      <a:r>
                        <a:rPr lang="ru-RU" smtClean="0"/>
                        <a:t>Критерий Фишера </a:t>
                      </a:r>
                      <a:r>
                        <a:rPr lang="en-US" b="1" i="1" smtClean="0"/>
                        <a:t>F</a:t>
                      </a:r>
                      <a:endParaRPr lang="ru-RU" b="1" i="1"/>
                    </a:p>
                  </a:txBody>
                  <a:tcPr/>
                </a:tc>
                <a:tc>
                  <a:txBody>
                    <a:bodyPr/>
                    <a:lstStyle/>
                    <a:p>
                      <a:pPr algn="ctr"/>
                      <a:r>
                        <a:rPr lang="en-US" b="1" i="1" smtClean="0"/>
                        <a:t>df</a:t>
                      </a:r>
                      <a:endParaRPr lang="ru-RU" b="1" i="1"/>
                    </a:p>
                  </a:txBody>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smtClean="0"/>
                        <a:t>SS</a:t>
                      </a:r>
                      <a:r>
                        <a:rPr lang="en-US" b="1" baseline="-25000" smtClean="0"/>
                        <a:t>residual </a:t>
                      </a:r>
                      <a:r>
                        <a:rPr lang="en-US" b="1" baseline="0" smtClean="0"/>
                        <a:t>= </a:t>
                      </a:r>
                      <a:r>
                        <a:rPr lang="en-US" b="1" i="1" smtClean="0"/>
                        <a:t>df  · S</a:t>
                      </a:r>
                      <a:r>
                        <a:rPr lang="en-US" b="1" i="1" baseline="-25000" smtClean="0"/>
                        <a:t>y</a:t>
                      </a:r>
                      <a:r>
                        <a:rPr lang="en-US" b="1" i="1" baseline="30000" smtClean="0"/>
                        <a:t>2</a:t>
                      </a:r>
                      <a:endParaRPr lang="ru-RU" b="1" baseline="3000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1" i="1" smtClean="0"/>
                        <a:t>S</a:t>
                      </a:r>
                      <a:r>
                        <a:rPr lang="en-US" b="1" i="1" baseline="-25000" smtClean="0"/>
                        <a:t>y</a:t>
                      </a:r>
                      <a:r>
                        <a:rPr lang="en-US" b="1" i="1" baseline="30000" smtClean="0"/>
                        <a:t>2</a:t>
                      </a:r>
                      <a:endParaRPr lang="ru-RU"/>
                    </a:p>
                  </a:txBody>
                  <a:tcPr/>
                </a:tc>
              </a:tr>
            </a:tbl>
          </a:graphicData>
        </a:graphic>
      </p:graphicFrame>
      <p:sp>
        <p:nvSpPr>
          <p:cNvPr id="5" name="Прямоугольник 4"/>
          <p:cNvSpPr/>
          <p:nvPr/>
        </p:nvSpPr>
        <p:spPr>
          <a:xfrm>
            <a:off x="428596" y="1500174"/>
            <a:ext cx="8286808" cy="307777"/>
          </a:xfrm>
          <a:prstGeom prst="rect">
            <a:avLst/>
          </a:prstGeom>
        </p:spPr>
        <p:txBody>
          <a:bodyPr wrap="square">
            <a:spAutoFit/>
          </a:bodyPr>
          <a:lstStyle/>
          <a:p>
            <a:pPr algn="ctr"/>
            <a:r>
              <a:rPr lang="ru-RU" sz="1400" smtClean="0"/>
              <a:t>Соответствие полученных  данных  функции «ЛИНЕЙН»  параметрам  линейной регрессии</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480259" name="Picture 3"/>
          <p:cNvPicPr>
            <a:picLocks noChangeAspect="1" noChangeArrowheads="1"/>
          </p:cNvPicPr>
          <p:nvPr/>
        </p:nvPicPr>
        <p:blipFill>
          <a:blip r:embed="rId2"/>
          <a:srcRect/>
          <a:stretch>
            <a:fillRect/>
          </a:stretch>
        </p:blipFill>
        <p:spPr bwMode="auto">
          <a:xfrm>
            <a:off x="1714480" y="2357430"/>
            <a:ext cx="5610233" cy="3361355"/>
          </a:xfrm>
          <a:prstGeom prst="rect">
            <a:avLst/>
          </a:prstGeom>
          <a:noFill/>
          <a:ln w="9525">
            <a:noFill/>
            <a:miter lim="800000"/>
            <a:headEnd/>
            <a:tailEnd/>
          </a:ln>
          <a:effectLst/>
        </p:spPr>
      </p:pic>
      <p:sp>
        <p:nvSpPr>
          <p:cNvPr id="7" name="Прямоугольник 6"/>
          <p:cNvSpPr/>
          <p:nvPr/>
        </p:nvSpPr>
        <p:spPr>
          <a:xfrm>
            <a:off x="428596" y="1500174"/>
            <a:ext cx="8286808" cy="523220"/>
          </a:xfrm>
          <a:prstGeom prst="rect">
            <a:avLst/>
          </a:prstGeom>
        </p:spPr>
        <p:txBody>
          <a:bodyPr wrap="square">
            <a:spAutoFit/>
          </a:bodyPr>
          <a:lstStyle/>
          <a:p>
            <a:pPr algn="ctr"/>
            <a:r>
              <a:rPr lang="ru-RU" sz="1400" b="1" smtClean="0"/>
              <a:t>Получение расширенных параметров  линейной регрессии, согласно </a:t>
            </a:r>
            <a:r>
              <a:rPr lang="en-US" sz="1400" b="1" smtClean="0"/>
              <a:t>ISO </a:t>
            </a:r>
            <a:r>
              <a:rPr lang="ru-RU" sz="1400" b="1" smtClean="0"/>
              <a:t>11095:1996 «</a:t>
            </a:r>
            <a:r>
              <a:rPr lang="en-US" sz="1400" b="1" smtClean="0"/>
              <a:t>Linear calibration using reference materials</a:t>
            </a:r>
            <a:r>
              <a:rPr lang="ru-RU" sz="1400" b="1" smtClean="0"/>
              <a:t>»  с помощью пакета анализа</a:t>
            </a:r>
          </a:p>
        </p:txBody>
      </p:sp>
      <p:sp>
        <p:nvSpPr>
          <p:cNvPr id="8" name="Овал 7"/>
          <p:cNvSpPr/>
          <p:nvPr/>
        </p:nvSpPr>
        <p:spPr>
          <a:xfrm>
            <a:off x="1785918" y="2367880"/>
            <a:ext cx="928694" cy="357190"/>
          </a:xfrm>
          <a:prstGeom prst="ellipse">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sp>
        <p:nvSpPr>
          <p:cNvPr id="9" name="Овал 8"/>
          <p:cNvSpPr/>
          <p:nvPr/>
        </p:nvSpPr>
        <p:spPr>
          <a:xfrm>
            <a:off x="5786446" y="2571744"/>
            <a:ext cx="1571636" cy="500066"/>
          </a:xfrm>
          <a:prstGeom prst="ellipse">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cxnSp>
        <p:nvCxnSpPr>
          <p:cNvPr id="11" name="Прямая со стрелкой 10"/>
          <p:cNvCxnSpPr>
            <a:stCxn id="8" idx="5"/>
          </p:cNvCxnSpPr>
          <p:nvPr/>
        </p:nvCxnSpPr>
        <p:spPr>
          <a:xfrm rot="16200000" flipH="1">
            <a:off x="4090160" y="1161209"/>
            <a:ext cx="113297" cy="3136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 name="Овал 11"/>
          <p:cNvSpPr/>
          <p:nvPr/>
        </p:nvSpPr>
        <p:spPr>
          <a:xfrm>
            <a:off x="6000760" y="3786190"/>
            <a:ext cx="928694" cy="357190"/>
          </a:xfrm>
          <a:prstGeom prst="ellipse">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a:p>
        </p:txBody>
      </p:sp>
      <p:cxnSp>
        <p:nvCxnSpPr>
          <p:cNvPr id="14" name="Прямая со стрелкой 13"/>
          <p:cNvCxnSpPr>
            <a:stCxn id="9" idx="3"/>
          </p:cNvCxnSpPr>
          <p:nvPr/>
        </p:nvCxnSpPr>
        <p:spPr>
          <a:xfrm rot="5400000">
            <a:off x="3185986" y="2670080"/>
            <a:ext cx="2502125" cy="315911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p:nvPr/>
        </p:nvCxnSpPr>
        <p:spPr>
          <a:xfrm flipV="1">
            <a:off x="3286116" y="4071942"/>
            <a:ext cx="2786082" cy="135732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480258" name="Picture 2"/>
          <p:cNvPicPr>
            <a:picLocks noChangeAspect="1" noChangeArrowheads="1"/>
          </p:cNvPicPr>
          <p:nvPr/>
        </p:nvPicPr>
        <p:blipFill>
          <a:blip r:embed="rId2"/>
          <a:srcRect/>
          <a:stretch>
            <a:fillRect/>
          </a:stretch>
        </p:blipFill>
        <p:spPr bwMode="auto">
          <a:xfrm>
            <a:off x="1428728" y="1928802"/>
            <a:ext cx="6667500" cy="3695700"/>
          </a:xfrm>
          <a:prstGeom prst="rect">
            <a:avLst/>
          </a:prstGeom>
          <a:noFill/>
          <a:ln w="9525">
            <a:noFill/>
            <a:miter lim="800000"/>
            <a:headEnd/>
            <a:tailEnd/>
          </a:ln>
          <a:effectLst/>
        </p:spPr>
      </p:pic>
      <p:cxnSp>
        <p:nvCxnSpPr>
          <p:cNvPr id="7" name="Прямая со стрелкой 6"/>
          <p:cNvCxnSpPr/>
          <p:nvPr/>
        </p:nvCxnSpPr>
        <p:spPr>
          <a:xfrm rot="10800000" flipV="1">
            <a:off x="3500430" y="2643182"/>
            <a:ext cx="2286016" cy="3571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rot="10800000" flipV="1">
            <a:off x="2643174" y="3000372"/>
            <a:ext cx="3286148" cy="78581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481282" name="Picture 2"/>
          <p:cNvPicPr>
            <a:picLocks noChangeAspect="1" noChangeArrowheads="1"/>
          </p:cNvPicPr>
          <p:nvPr/>
        </p:nvPicPr>
        <p:blipFill>
          <a:blip r:embed="rId2"/>
          <a:srcRect/>
          <a:stretch>
            <a:fillRect/>
          </a:stretch>
        </p:blipFill>
        <p:spPr bwMode="auto">
          <a:xfrm>
            <a:off x="285720" y="1214422"/>
            <a:ext cx="8496300" cy="5114925"/>
          </a:xfrm>
          <a:prstGeom prst="rect">
            <a:avLst/>
          </a:prstGeom>
          <a:noFill/>
          <a:ln w="9525">
            <a:noFill/>
            <a:miter lim="800000"/>
            <a:headEnd/>
            <a:tailEnd/>
          </a:ln>
          <a:effectLst/>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4" name="Прямоугольник 3"/>
          <p:cNvSpPr/>
          <p:nvPr/>
        </p:nvSpPr>
        <p:spPr>
          <a:xfrm>
            <a:off x="357158" y="1357298"/>
            <a:ext cx="8358246" cy="4616648"/>
          </a:xfrm>
          <a:prstGeom prst="rect">
            <a:avLst/>
          </a:prstGeom>
        </p:spPr>
        <p:txBody>
          <a:bodyPr wrap="square">
            <a:spAutoFit/>
          </a:bodyPr>
          <a:lstStyle/>
          <a:p>
            <a:pPr algn="ctr"/>
            <a:r>
              <a:rPr lang="ru-RU" sz="1400" smtClean="0"/>
              <a:t> </a:t>
            </a:r>
            <a:r>
              <a:rPr lang="ru-RU" sz="1400" b="1" smtClean="0"/>
              <a:t>Метод контроля стабильности калибровки, согласно ГОСТ Р ИСО 11095-2007</a:t>
            </a:r>
          </a:p>
          <a:p>
            <a:pPr algn="ctr"/>
            <a:endParaRPr lang="ru-RU" sz="1400" b="1" smtClean="0"/>
          </a:p>
          <a:p>
            <a:pPr indent="355600" algn="just"/>
            <a:r>
              <a:rPr lang="ru-RU" sz="1400" smtClean="0"/>
              <a:t>Если функция калибровки должна быть использована в течение большого периода времени, желательно применять метод контроля для проверки справедливости функции калибровки, а также для идентификации, а затем устранения источников нежелательных отклонений. Метод позволяет контролировать на регулярной основе измерительную систему и быстро обнаружить беспорядочное поведение или изменения измерительной системы, в результате которых применение имеющейся функции калибровки становится бесполезным или даже вредным.</a:t>
            </a:r>
          </a:p>
          <a:p>
            <a:pPr indent="355600" algn="just"/>
            <a:r>
              <a:rPr lang="ru-RU" sz="1400" smtClean="0"/>
              <a:t>Это достигается на основе мониторинга результатов измерений (после преобразований в соответствии с функцией калибровки) на  </a:t>
            </a:r>
            <a:r>
              <a:rPr lang="en-US" sz="1400" smtClean="0"/>
              <a:t>m</a:t>
            </a:r>
            <a:r>
              <a:rPr lang="ru-RU" sz="1400" smtClean="0"/>
              <a:t> </a:t>
            </a:r>
            <a:r>
              <a:rPr lang="en-US" sz="1400" smtClean="0"/>
              <a:t>RM</a:t>
            </a:r>
            <a:r>
              <a:rPr lang="ru-RU" sz="1400" smtClean="0"/>
              <a:t> (</a:t>
            </a:r>
            <a:r>
              <a:rPr lang="en-US" sz="1400" smtClean="0"/>
              <a:t>reference material </a:t>
            </a:r>
            <a:r>
              <a:rPr lang="ru-RU" sz="1400" smtClean="0"/>
              <a:t>- образец сравнения</a:t>
            </a:r>
            <a:r>
              <a:rPr lang="en-US" sz="1400" smtClean="0"/>
              <a:t>) </a:t>
            </a:r>
            <a:r>
              <a:rPr lang="ru-RU" sz="1400" smtClean="0"/>
              <a:t>с помощью контрольной карты.</a:t>
            </a:r>
          </a:p>
          <a:p>
            <a:pPr indent="355600" algn="just"/>
            <a:r>
              <a:rPr lang="ru-RU" sz="1400" smtClean="0"/>
              <a:t>Контрольную карту сначала строят на основе данных, собранных в процессе эксперимента по калибровке. Затем контрольную карту используют для решения о необходимости повторного построения функции калибровки. Ту же самую контрольную карту используют для оценки неопределенности результатов измерений после их преобразования в соответствии с функцией калибровки.</a:t>
            </a:r>
          </a:p>
          <a:p>
            <a:pPr indent="355600" algn="just"/>
            <a:r>
              <a:rPr lang="ru-RU" sz="1400" smtClean="0"/>
              <a:t>Рассчитывают контрольные границы :</a:t>
            </a:r>
          </a:p>
          <a:p>
            <a:pPr indent="355600" algn="just"/>
            <a:endParaRPr lang="ru-RU" sz="1400" smtClean="0"/>
          </a:p>
          <a:p>
            <a:pPr indent="355600" algn="just"/>
            <a:endParaRPr lang="ru-RU" sz="1400" smtClean="0"/>
          </a:p>
          <a:p>
            <a:pPr algn="just"/>
            <a:endParaRPr lang="ru-RU" sz="1400" smtClean="0"/>
          </a:p>
        </p:txBody>
      </p:sp>
      <p:grpSp>
        <p:nvGrpSpPr>
          <p:cNvPr id="6" name="Группа 5"/>
          <p:cNvGrpSpPr/>
          <p:nvPr/>
        </p:nvGrpSpPr>
        <p:grpSpPr>
          <a:xfrm>
            <a:off x="4162425" y="4929198"/>
            <a:ext cx="1906588" cy="1071552"/>
            <a:chOff x="4162425" y="4929198"/>
            <a:chExt cx="1906588" cy="1071552"/>
          </a:xfrm>
        </p:grpSpPr>
        <p:graphicFrame>
          <p:nvGraphicFramePr>
            <p:cNvPr id="5" name="Объект 4"/>
            <p:cNvGraphicFramePr>
              <a:graphicFrameLocks noChangeAspect="1"/>
            </p:cNvGraphicFramePr>
            <p:nvPr/>
          </p:nvGraphicFramePr>
          <p:xfrm>
            <a:off x="4214810" y="4929198"/>
            <a:ext cx="1801104" cy="571504"/>
          </p:xfrm>
          <a:graphic>
            <a:graphicData uri="http://schemas.openxmlformats.org/presentationml/2006/ole">
              <p:oleObj spid="_x0000_s482306" name="Формула" r:id="rId3" imgW="1320480" imgH="419040" progId="Equation.3">
                <p:embed/>
              </p:oleObj>
            </a:graphicData>
          </a:graphic>
        </p:graphicFrame>
        <p:graphicFrame>
          <p:nvGraphicFramePr>
            <p:cNvPr id="482307" name="Object 3"/>
            <p:cNvGraphicFramePr>
              <a:graphicFrameLocks noChangeAspect="1"/>
            </p:cNvGraphicFramePr>
            <p:nvPr/>
          </p:nvGraphicFramePr>
          <p:xfrm>
            <a:off x="4162425" y="5429250"/>
            <a:ext cx="1906588" cy="571500"/>
          </p:xfrm>
          <a:graphic>
            <a:graphicData uri="http://schemas.openxmlformats.org/presentationml/2006/ole">
              <p:oleObj spid="_x0000_s482307" name="Формула" r:id="rId4" imgW="1396800" imgH="419040" progId="Equation.3">
                <p:embed/>
              </p:oleObj>
            </a:graphicData>
          </a:graphic>
        </p:graphicFrame>
      </p:gr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28596" y="1357298"/>
            <a:ext cx="8286808" cy="4616648"/>
          </a:xfrm>
          <a:prstGeom prst="rect">
            <a:avLst/>
          </a:prstGeom>
        </p:spPr>
        <p:txBody>
          <a:bodyPr wrap="square">
            <a:spAutoFit/>
          </a:bodyPr>
          <a:lstStyle/>
          <a:p>
            <a:pPr indent="355600" algn="just"/>
            <a:r>
              <a:rPr lang="ru-RU" sz="1400" smtClean="0"/>
              <a:t>Отбирают </a:t>
            </a:r>
            <a:r>
              <a:rPr lang="en-US" sz="1400" smtClean="0"/>
              <a:t>m RM </a:t>
            </a:r>
            <a:r>
              <a:rPr lang="ru-RU" sz="1400" smtClean="0"/>
              <a:t>так, чтобы соответствующие им принятые значения заполняли диапазон значений, характерных для нормальных режимов работы измерительной системы. Необходимо не менее двух </a:t>
            </a:r>
            <a:r>
              <a:rPr lang="en-US" sz="1400" smtClean="0"/>
              <a:t>RM. </a:t>
            </a:r>
            <a:r>
              <a:rPr lang="ru-RU" sz="1400" smtClean="0"/>
              <a:t>Рекомендуется три </a:t>
            </a:r>
            <a:r>
              <a:rPr lang="en-US" sz="1400" smtClean="0"/>
              <a:t>RM. </a:t>
            </a:r>
            <a:r>
              <a:rPr lang="ru-RU" sz="1400" smtClean="0"/>
              <a:t>Предпочтительно (но необязательно) использовать </a:t>
            </a:r>
            <a:r>
              <a:rPr lang="en-US" sz="1400" smtClean="0"/>
              <a:t>RM, </a:t>
            </a:r>
            <a:r>
              <a:rPr lang="ru-RU" sz="1400" smtClean="0"/>
              <a:t>которые отличаются от используемых в процессе эксперимента по калибровке.</a:t>
            </a:r>
          </a:p>
          <a:p>
            <a:pPr algn="just"/>
            <a:r>
              <a:rPr lang="ru-RU" sz="1400" smtClean="0"/>
              <a:t>Регулярно (например, один раз в день ипи один раз при каждом изменении) выполняют одно измерение каждого из этих  </a:t>
            </a:r>
            <a:r>
              <a:rPr lang="en-US" sz="1400" smtClean="0"/>
              <a:t>RM.</a:t>
            </a:r>
          </a:p>
          <a:p>
            <a:pPr indent="273050" algn="just"/>
            <a:r>
              <a:rPr lang="ru-RU" sz="1400" smtClean="0"/>
              <a:t>Находят преобразованные значения  х </a:t>
            </a:r>
            <a:r>
              <a:rPr lang="uk-UA" sz="1400" smtClean="0"/>
              <a:t>(і </a:t>
            </a:r>
            <a:r>
              <a:rPr lang="ru-RU" sz="1400" smtClean="0"/>
              <a:t>= 1.....т) для каждого из </a:t>
            </a:r>
            <a:r>
              <a:rPr lang="en-US" sz="1400" smtClean="0"/>
              <a:t>m</a:t>
            </a:r>
            <a:r>
              <a:rPr lang="ru-RU" sz="1400" smtClean="0"/>
              <a:t> </a:t>
            </a:r>
            <a:r>
              <a:rPr lang="en-US" sz="1400" smtClean="0"/>
              <a:t>RM </a:t>
            </a:r>
            <a:r>
              <a:rPr lang="ru-RU" sz="1400" smtClean="0"/>
              <a:t>.Вычисляют разности между преобразованными значениями х,* и принятыми значениями х, передаваемыми </a:t>
            </a:r>
            <a:r>
              <a:rPr lang="en-US" sz="1400" smtClean="0"/>
              <a:t>RM</a:t>
            </a:r>
            <a:r>
              <a:rPr lang="ru-RU" sz="1400" smtClean="0"/>
              <a:t>.</a:t>
            </a:r>
          </a:p>
          <a:p>
            <a:pPr indent="273050" algn="just"/>
            <a:r>
              <a:rPr lang="ru-RU" sz="1400" smtClean="0"/>
              <a:t>Откладывают на контрольной карте полученные контрольные значения в соответствии с моментами времени, в которые были проведены измерения </a:t>
            </a:r>
            <a:r>
              <a:rPr lang="en-US" sz="1400" smtClean="0"/>
              <a:t>m</a:t>
            </a:r>
            <a:r>
              <a:rPr lang="ru-RU" sz="1400" smtClean="0"/>
              <a:t> </a:t>
            </a:r>
            <a:r>
              <a:rPr lang="en-US" sz="1400" smtClean="0"/>
              <a:t>RM.</a:t>
            </a:r>
            <a:endParaRPr lang="ru-RU" sz="1400" smtClean="0"/>
          </a:p>
          <a:p>
            <a:pPr indent="273050" algn="just"/>
            <a:r>
              <a:rPr lang="en-US" sz="1400" smtClean="0"/>
              <a:t> </a:t>
            </a:r>
            <a:endParaRPr lang="ru-RU" sz="1400" smtClean="0"/>
          </a:p>
          <a:p>
            <a:pPr algn="ctr"/>
            <a:r>
              <a:rPr lang="ru-RU" sz="1400" b="1" smtClean="0"/>
              <a:t>Решение о состоянии системы</a:t>
            </a:r>
          </a:p>
          <a:p>
            <a:pPr algn="ctr"/>
            <a:endParaRPr lang="ru-RU" sz="1400" b="1" smtClean="0"/>
          </a:p>
          <a:p>
            <a:pPr indent="355600" algn="just"/>
            <a:r>
              <a:rPr lang="ru-RU" sz="1400" smtClean="0"/>
              <a:t>Если одно или несколько значений </a:t>
            </a:r>
            <a:r>
              <a:rPr lang="en-US" sz="1400" smtClean="0"/>
              <a:t>, </a:t>
            </a:r>
            <a:r>
              <a:rPr lang="ru-RU" sz="1400" smtClean="0"/>
              <a:t>попадают вне контрольных границ это означает, что система находится в неуправляемом состоянии. Необходимо повторить измерения на </a:t>
            </a:r>
            <a:r>
              <a:rPr lang="en-US" sz="1400" smtClean="0"/>
              <a:t>RM </a:t>
            </a:r>
            <a:r>
              <a:rPr lang="ru-RU" sz="1400" smtClean="0"/>
              <a:t>Если хотя бы один из новых результатов измерений </a:t>
            </a:r>
            <a:r>
              <a:rPr lang="en-US" sz="1400" smtClean="0"/>
              <a:t>m RM </a:t>
            </a:r>
            <a:r>
              <a:rPr lang="ru-RU" sz="1400" smtClean="0"/>
              <a:t>попадает в область вне контрольных границ, в этой точке необходимо провести исследование причин такой ситуации. В зависимости от особенностей задачи может быть принято решение о необходимости повторного определения функции калибровки с новым экспериментом по калибровке.</a:t>
            </a:r>
          </a:p>
          <a:p>
            <a:pPr indent="273050" algn="just"/>
            <a:endParaRPr lang="ru-RU" sz="1400" smtClean="0"/>
          </a:p>
          <a:p>
            <a:pPr algn="just"/>
            <a:endParaRPr lang="en-US" sz="1400" smtClean="0"/>
          </a:p>
        </p:txBody>
      </p:sp>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359898"/>
            <a:ext cx="6854216" cy="640210"/>
          </a:xfrm>
        </p:spPr>
        <p:txBody>
          <a:bodyPr>
            <a:normAutofit fontScale="90000"/>
          </a:bodyPr>
          <a:lstStyle/>
          <a:p>
            <a:pPr algn="ctr"/>
            <a:r>
              <a:rPr lang="ru-RU" smtClean="0"/>
              <a:t>Карты </a:t>
            </a:r>
            <a:r>
              <a:rPr lang="ru-RU" err="1" smtClean="0"/>
              <a:t>Шухарта</a:t>
            </a:r>
            <a:endParaRPr lang="ru-RU"/>
          </a:p>
        </p:txBody>
      </p:sp>
      <p:sp>
        <p:nvSpPr>
          <p:cNvPr id="4" name="Прямоугольник 3"/>
          <p:cNvSpPr/>
          <p:nvPr/>
        </p:nvSpPr>
        <p:spPr>
          <a:xfrm>
            <a:off x="428596" y="1071546"/>
            <a:ext cx="8429684" cy="5355312"/>
          </a:xfrm>
          <a:prstGeom prst="rect">
            <a:avLst/>
          </a:prstGeom>
        </p:spPr>
        <p:txBody>
          <a:bodyPr wrap="square">
            <a:spAutoFit/>
          </a:bodyPr>
          <a:lstStyle/>
          <a:p>
            <a:pPr indent="358775" algn="just"/>
            <a:r>
              <a:rPr lang="ru-RU" b="1"/>
              <a:t>Контрольные карты</a:t>
            </a:r>
            <a:r>
              <a:rPr lang="ru-RU"/>
              <a:t> — график изменения </a:t>
            </a:r>
            <a:r>
              <a:rPr lang="ru-RU" smtClean="0"/>
              <a:t>параметров выборки, </a:t>
            </a:r>
            <a:r>
              <a:rPr lang="ru-RU"/>
              <a:t>обычно средних и среднеквадратичного отклонения. Различают контрольные карты для количественного и качественного признаков. Цель построения контрольной карты — выявление точек выхода процесса из устойчивого состояния для последующего установления причин отклонения и его устранения</a:t>
            </a:r>
            <a:r>
              <a:rPr lang="ru-RU" smtClean="0"/>
              <a:t>.</a:t>
            </a:r>
          </a:p>
          <a:p>
            <a:pPr indent="358775" algn="just"/>
            <a:endParaRPr lang="ru-RU"/>
          </a:p>
          <a:p>
            <a:r>
              <a:rPr lang="ru-RU"/>
              <a:t>Задачи построения КК</a:t>
            </a:r>
            <a:r>
              <a:rPr lang="ru-RU" smtClean="0"/>
              <a:t>:</a:t>
            </a:r>
          </a:p>
          <a:p>
            <a:endParaRPr lang="ru-RU"/>
          </a:p>
          <a:p>
            <a:pPr>
              <a:buFont typeface="Wingdings" pitchFamily="2" charset="2"/>
              <a:buChar char="Ø"/>
            </a:pPr>
            <a:r>
              <a:rPr lang="ru-RU"/>
              <a:t>определить возможности процесса,</a:t>
            </a:r>
          </a:p>
          <a:p>
            <a:pPr>
              <a:buFont typeface="Wingdings" pitchFamily="2" charset="2"/>
              <a:buChar char="Ø"/>
            </a:pPr>
            <a:r>
              <a:rPr lang="ru-RU"/>
              <a:t>определить точки флуктуации,</a:t>
            </a:r>
          </a:p>
          <a:p>
            <a:pPr>
              <a:buFont typeface="Wingdings" pitchFamily="2" charset="2"/>
              <a:buChar char="Ø"/>
            </a:pPr>
            <a:r>
              <a:rPr lang="ru-RU"/>
              <a:t>спрогнозировать качество процесса</a:t>
            </a:r>
            <a:r>
              <a:rPr lang="ru-RU" smtClean="0"/>
              <a:t>.</a:t>
            </a:r>
          </a:p>
          <a:p>
            <a:pPr>
              <a:buFont typeface="Wingdings" pitchFamily="2" charset="2"/>
              <a:buChar char="Ø"/>
            </a:pPr>
            <a:endParaRPr lang="ru-RU" smtClean="0"/>
          </a:p>
          <a:p>
            <a:pPr indent="358775" algn="just"/>
            <a:r>
              <a:rPr lang="ru-RU" smtClean="0"/>
              <a:t>Контрольные </a:t>
            </a:r>
            <a:r>
              <a:rPr lang="ru-RU"/>
              <a:t>карты были предложены </a:t>
            </a:r>
            <a:r>
              <a:rPr lang="ru-RU" err="1"/>
              <a:t>Шухартом</a:t>
            </a:r>
            <a:r>
              <a:rPr lang="ru-RU"/>
              <a:t> (</a:t>
            </a:r>
            <a:r>
              <a:rPr lang="ru-RU" err="1"/>
              <a:t>Shewhart</a:t>
            </a:r>
            <a:r>
              <a:rPr lang="ru-RU"/>
              <a:t>) еще в 20-е годы, в период его работы в телефонной компании </a:t>
            </a:r>
            <a:r>
              <a:rPr lang="ru-RU" err="1"/>
              <a:t>Bell</a:t>
            </a:r>
            <a:r>
              <a:rPr lang="ru-RU"/>
              <a:t> </a:t>
            </a:r>
            <a:r>
              <a:rPr lang="ru-RU" err="1"/>
              <a:t>Laboratories</a:t>
            </a:r>
            <a:r>
              <a:rPr lang="ru-RU"/>
              <a:t> (США), поэтому их иногда называют карты </a:t>
            </a:r>
            <a:r>
              <a:rPr lang="ru-RU" err="1"/>
              <a:t>Шухарта</a:t>
            </a:r>
            <a:r>
              <a:rPr lang="ru-RU"/>
              <a:t>. С помощью этих карт выявляется различие между изменчивостью технологического процесса, вызванной простыми причинами, и изменчивостью, появившейся под действием неслучайных причин. </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359898"/>
            <a:ext cx="6854216" cy="640210"/>
          </a:xfrm>
        </p:spPr>
        <p:txBody>
          <a:bodyPr>
            <a:normAutofit fontScale="90000"/>
          </a:bodyPr>
          <a:lstStyle/>
          <a:p>
            <a:pPr algn="ctr"/>
            <a:r>
              <a:rPr lang="ru-RU" smtClean="0"/>
              <a:t>Карты </a:t>
            </a:r>
            <a:r>
              <a:rPr lang="ru-RU" err="1" smtClean="0"/>
              <a:t>Шухарта</a:t>
            </a:r>
            <a:endParaRPr lang="ru-RU"/>
          </a:p>
        </p:txBody>
      </p:sp>
      <p:sp>
        <p:nvSpPr>
          <p:cNvPr id="4" name="Прямоугольник 3"/>
          <p:cNvSpPr/>
          <p:nvPr/>
        </p:nvSpPr>
        <p:spPr>
          <a:xfrm>
            <a:off x="357158" y="1714488"/>
            <a:ext cx="8501122" cy="4247317"/>
          </a:xfrm>
          <a:prstGeom prst="rect">
            <a:avLst/>
          </a:prstGeom>
        </p:spPr>
        <p:txBody>
          <a:bodyPr wrap="square">
            <a:spAutoFit/>
          </a:bodyPr>
          <a:lstStyle/>
          <a:p>
            <a:pPr indent="358775" algn="just"/>
            <a:r>
              <a:rPr lang="ru-RU">
                <a:latin typeface="Arial" pitchFamily="34" charset="0"/>
                <a:cs typeface="Arial" pitchFamily="34" charset="0"/>
              </a:rPr>
              <a:t>Контрольные карты используются для оценки "контролируемости" или "неконтролируемости" процесса. Эту оценку можно получить</a:t>
            </a:r>
            <a:r>
              <a:rPr lang="ru-RU" smtClean="0">
                <a:latin typeface="Arial" pitchFamily="34" charset="0"/>
                <a:cs typeface="Arial" pitchFamily="34" charset="0"/>
              </a:rPr>
              <a:t>:</a:t>
            </a:r>
          </a:p>
          <a:p>
            <a:pPr algn="just"/>
            <a:endParaRPr lang="ru-RU">
              <a:latin typeface="Arial" pitchFamily="34" charset="0"/>
              <a:cs typeface="Arial" pitchFamily="34" charset="0"/>
            </a:endParaRPr>
          </a:p>
          <a:p>
            <a:pPr algn="just"/>
            <a:r>
              <a:rPr lang="ru-RU">
                <a:latin typeface="Arial" pitchFamily="34" charset="0"/>
                <a:cs typeface="Arial" pitchFamily="34" charset="0"/>
              </a:rPr>
              <a:t>•    осуществляя проверку замеров важнейших </a:t>
            </a:r>
            <a:r>
              <a:rPr lang="ru-RU" smtClean="0">
                <a:latin typeface="Arial" pitchFamily="34" charset="0"/>
                <a:cs typeface="Arial" pitchFamily="34" charset="0"/>
              </a:rPr>
              <a:t>параметров, </a:t>
            </a:r>
            <a:r>
              <a:rPr lang="ru-RU">
                <a:latin typeface="Arial" pitchFamily="34" charset="0"/>
                <a:cs typeface="Arial" pitchFamily="34" charset="0"/>
              </a:rPr>
              <a:t>например, веса сахара в одной упаковке, диаметра отверстия, просверленного в листе металла</a:t>
            </a:r>
            <a:r>
              <a:rPr lang="ru-RU" smtClean="0">
                <a:latin typeface="Arial" pitchFamily="34" charset="0"/>
                <a:cs typeface="Arial" pitchFamily="34" charset="0"/>
              </a:rPr>
              <a:t>, коэффициента возврата </a:t>
            </a:r>
            <a:r>
              <a:rPr lang="en-US" smtClean="0">
                <a:latin typeface="Arial" pitchFamily="34" charset="0"/>
                <a:cs typeface="Arial" pitchFamily="34" charset="0"/>
              </a:rPr>
              <a:t>Recovery</a:t>
            </a:r>
            <a:r>
              <a:rPr lang="ru-RU" smtClean="0">
                <a:latin typeface="Arial" pitchFamily="34" charset="0"/>
                <a:cs typeface="Arial" pitchFamily="34" charset="0"/>
              </a:rPr>
              <a:t>;</a:t>
            </a:r>
            <a:endParaRPr lang="ru-RU">
              <a:latin typeface="Arial" pitchFamily="34" charset="0"/>
              <a:cs typeface="Arial" pitchFamily="34" charset="0"/>
            </a:endParaRPr>
          </a:p>
          <a:p>
            <a:pPr algn="just"/>
            <a:r>
              <a:rPr lang="ru-RU">
                <a:latin typeface="Arial" pitchFamily="34" charset="0"/>
                <a:cs typeface="Arial" pitchFamily="34" charset="0"/>
              </a:rPr>
              <a:t>•    осуществляя проверку отдельных качественных характеристик изделия, например, прочно ли упакован пакет, правильно ли закрыта крышкой бутылка, не повреждено ли фарфоровое изделие и т.д</a:t>
            </a:r>
            <a:r>
              <a:rPr lang="ru-RU" smtClean="0">
                <a:latin typeface="Arial" pitchFamily="34" charset="0"/>
                <a:cs typeface="Arial" pitchFamily="34" charset="0"/>
              </a:rPr>
              <a:t>.</a:t>
            </a:r>
          </a:p>
          <a:p>
            <a:pPr algn="just"/>
            <a:endParaRPr lang="ru-RU">
              <a:latin typeface="Arial" pitchFamily="34" charset="0"/>
              <a:cs typeface="Arial" pitchFamily="34" charset="0"/>
            </a:endParaRPr>
          </a:p>
          <a:p>
            <a:pPr indent="358775" algn="just"/>
            <a:r>
              <a:rPr lang="ru-RU">
                <a:latin typeface="Arial" pitchFamily="34" charset="0"/>
                <a:cs typeface="Arial" pitchFamily="34" charset="0"/>
              </a:rPr>
              <a:t>В первом случае используются контрольные карты количественного признака, а во втором — контрольные карты качественного признака. </a:t>
            </a:r>
            <a:r>
              <a:rPr lang="ru-RU" smtClean="0">
                <a:latin typeface="Arial" pitchFamily="34" charset="0"/>
                <a:cs typeface="Arial" pitchFamily="34" charset="0"/>
              </a:rPr>
              <a:t>Существует несколько видов карт </a:t>
            </a:r>
            <a:r>
              <a:rPr lang="ru-RU" err="1" smtClean="0">
                <a:latin typeface="Arial" pitchFamily="34" charset="0"/>
                <a:cs typeface="Arial" pitchFamily="34" charset="0"/>
              </a:rPr>
              <a:t>Шухарта</a:t>
            </a:r>
            <a:r>
              <a:rPr lang="ru-RU" smtClean="0">
                <a:latin typeface="Arial" pitchFamily="34" charset="0"/>
                <a:cs typeface="Arial" pitchFamily="34" charset="0"/>
              </a:rPr>
              <a:t>. Мы остановимся более подробно на двух типах: контрольной карте средних арифметических и контрольной карте индивидуальных значений.</a:t>
            </a:r>
            <a:endParaRPr lang="ru-RU">
              <a:latin typeface="Arial" pitchFamily="34" charset="0"/>
              <a:cs typeface="Arial" pitchFamily="34" charset="0"/>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71604" y="142852"/>
            <a:ext cx="6854216" cy="640210"/>
          </a:xfrm>
        </p:spPr>
        <p:txBody>
          <a:bodyPr>
            <a:normAutofit fontScale="90000"/>
          </a:bodyPr>
          <a:lstStyle/>
          <a:p>
            <a:pPr algn="ctr"/>
            <a:r>
              <a:rPr lang="ru-RU" smtClean="0"/>
              <a:t>Карты </a:t>
            </a:r>
            <a:r>
              <a:rPr lang="ru-RU" err="1" smtClean="0"/>
              <a:t>Шухарта</a:t>
            </a:r>
            <a:endParaRPr lang="ru-RU"/>
          </a:p>
        </p:txBody>
      </p:sp>
      <p:sp>
        <p:nvSpPr>
          <p:cNvPr id="5121" name="Rectangle 1"/>
          <p:cNvSpPr>
            <a:spLocks noChangeArrowheads="1"/>
          </p:cNvSpPr>
          <p:nvPr/>
        </p:nvSpPr>
        <p:spPr bwMode="auto">
          <a:xfrm>
            <a:off x="357158" y="935647"/>
            <a:ext cx="8501122" cy="53553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smtClean="0">
                <a:ln>
                  <a:noFill/>
                </a:ln>
                <a:solidFill>
                  <a:srgbClr val="000000"/>
                </a:solidFill>
                <a:effectLst/>
                <a:latin typeface="Arial" pitchFamily="34" charset="0"/>
                <a:cs typeface="Arial" pitchFamily="34" charset="0"/>
              </a:rPr>
              <a:t>КОНТРОЛЬНАЯ КАРТА СРЕДНИХ АРИФМЕТИЧЕСКИХ </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b="0" i="0" u="none" strike="noStrike" cap="none" normalizeH="0" baseline="0" smtClean="0">
              <a:ln>
                <a:noFill/>
              </a:ln>
              <a:solidFill>
                <a:srgbClr val="000000"/>
              </a:solidFill>
              <a:effectLst/>
              <a:latin typeface="Arial" pitchFamily="34" charset="0"/>
              <a:cs typeface="Arial" pitchFamily="34" charset="0"/>
            </a:endParaRPr>
          </a:p>
          <a:p>
            <a:pPr lvl="0" indent="358775" algn="just" eaLnBrk="0" fontAlgn="base" hangingPunct="0">
              <a:spcBef>
                <a:spcPct val="0"/>
              </a:spcBef>
              <a:spcAft>
                <a:spcPct val="0"/>
              </a:spcAft>
            </a:pPr>
            <a:r>
              <a:rPr kumimoji="0" lang="ru-RU" b="0" i="0" u="none" strike="noStrike" cap="none" normalizeH="0" baseline="0" smtClean="0">
                <a:ln>
                  <a:noFill/>
                </a:ln>
                <a:solidFill>
                  <a:srgbClr val="000000"/>
                </a:solidFill>
                <a:effectLst/>
                <a:latin typeface="Arial" pitchFamily="34" charset="0"/>
                <a:cs typeface="Arial" pitchFamily="34" charset="0"/>
              </a:rPr>
              <a:t>Если генеральная совокупность имеет нормальное (или близкое к нормальному) распределение со средним значением </a:t>
            </a:r>
            <a:r>
              <a:rPr kumimoji="0" lang="el-GR" b="0" i="0" u="none" strike="noStrike" cap="none" normalizeH="0" baseline="0" smtClean="0">
                <a:ln>
                  <a:noFill/>
                </a:ln>
                <a:solidFill>
                  <a:srgbClr val="000000"/>
                </a:solidFill>
                <a:effectLst/>
                <a:latin typeface="Arial" pitchFamily="34" charset="0"/>
                <a:cs typeface="Arial" pitchFamily="34" charset="0"/>
              </a:rPr>
              <a:t> μ </a:t>
            </a:r>
            <a:r>
              <a:rPr kumimoji="0" lang="ru-RU" b="0" i="0" u="none" strike="noStrike" cap="none" normalizeH="0" baseline="0" smtClean="0">
                <a:ln>
                  <a:noFill/>
                </a:ln>
                <a:solidFill>
                  <a:srgbClr val="000000"/>
                </a:solidFill>
                <a:effectLst/>
                <a:latin typeface="Arial" pitchFamily="34" charset="0"/>
                <a:cs typeface="Arial" pitchFamily="34" charset="0"/>
              </a:rPr>
              <a:t> и стандартным отклонением </a:t>
            </a:r>
            <a:r>
              <a:rPr kumimoji="0" lang="ru-RU" b="0" i="0" u="none" strike="noStrike" cap="none" normalizeH="0" baseline="0" err="1" smtClean="0">
                <a:ln>
                  <a:noFill/>
                </a:ln>
                <a:solidFill>
                  <a:srgbClr val="000000"/>
                </a:solidFill>
                <a:effectLst/>
                <a:latin typeface="Arial" pitchFamily="34" charset="0"/>
                <a:cs typeface="Arial" pitchFamily="34" charset="0"/>
              </a:rPr>
              <a:t>s</a:t>
            </a:r>
            <a:r>
              <a:rPr kumimoji="0" lang="ru-RU" b="0" i="0" u="none" strike="noStrike" cap="none" normalizeH="0" baseline="0" smtClean="0">
                <a:ln>
                  <a:noFill/>
                </a:ln>
                <a:solidFill>
                  <a:srgbClr val="000000"/>
                </a:solidFill>
                <a:effectLst/>
                <a:latin typeface="Arial" pitchFamily="34" charset="0"/>
                <a:cs typeface="Arial" pitchFamily="34" charset="0"/>
              </a:rPr>
              <a:t>, выборочное распределение выборочного среднего также является нормальным и имеет такое же среднее значение и стандартную ошибку, равную       , где </a:t>
            </a:r>
            <a:r>
              <a:rPr kumimoji="0" lang="ru-RU" b="0" i="0" u="none" strike="noStrike" cap="none" normalizeH="0" baseline="0" err="1" smtClean="0">
                <a:ln>
                  <a:noFill/>
                </a:ln>
                <a:solidFill>
                  <a:srgbClr val="000000"/>
                </a:solidFill>
                <a:effectLst/>
                <a:latin typeface="Arial" pitchFamily="34" charset="0"/>
                <a:cs typeface="Arial" pitchFamily="34" charset="0"/>
              </a:rPr>
              <a:t>n</a:t>
            </a:r>
            <a:r>
              <a:rPr kumimoji="0" lang="ru-RU" b="0" i="0" u="none" strike="noStrike" cap="none" normalizeH="0" baseline="0" smtClean="0">
                <a:ln>
                  <a:noFill/>
                </a:ln>
                <a:solidFill>
                  <a:srgbClr val="000000"/>
                </a:solidFill>
                <a:effectLst/>
                <a:latin typeface="Arial" pitchFamily="34" charset="0"/>
                <a:cs typeface="Arial" pitchFamily="34" charset="0"/>
              </a:rPr>
              <a:t> — объем выборки. Для любого нормального распределения между граничными значениями, равными </a:t>
            </a:r>
            <a:r>
              <a:rPr kumimoji="0" lang="el-GR" b="0" i="0" u="none" strike="noStrike" cap="none" normalizeH="0" baseline="0" smtClean="0">
                <a:ln>
                  <a:noFill/>
                </a:ln>
                <a:solidFill>
                  <a:srgbClr val="000000"/>
                </a:solidFill>
                <a:effectLst/>
                <a:latin typeface="Arial" pitchFamily="34" charset="0"/>
                <a:cs typeface="Arial" pitchFamily="34" charset="0"/>
              </a:rPr>
              <a:t>μ</a:t>
            </a:r>
            <a:r>
              <a:rPr kumimoji="0" lang="ru-RU" b="0" i="0" u="none" strike="noStrike" cap="none" normalizeH="0" baseline="0" smtClean="0">
                <a:ln>
                  <a:noFill/>
                </a:ln>
                <a:solidFill>
                  <a:srgbClr val="000000"/>
                </a:solidFill>
                <a:effectLst/>
                <a:latin typeface="Arial" pitchFamily="34" charset="0"/>
                <a:cs typeface="Arial" pitchFamily="34" charset="0"/>
              </a:rPr>
              <a:t> ± 2*</a:t>
            </a:r>
            <a:r>
              <a:rPr kumimoji="0" lang="en-US" b="0" i="0" u="none" strike="noStrike" cap="none" normalizeH="0" baseline="0" smtClean="0">
                <a:ln>
                  <a:noFill/>
                </a:ln>
                <a:solidFill>
                  <a:srgbClr val="000000"/>
                </a:solidFill>
                <a:effectLst/>
                <a:latin typeface="Arial" pitchFamily="34" charset="0"/>
                <a:cs typeface="Arial" pitchFamily="34" charset="0"/>
              </a:rPr>
              <a:t>S</a:t>
            </a:r>
            <a:r>
              <a:rPr kumimoji="0" lang="ru-RU" b="0" i="0" u="none" strike="noStrike" cap="none" normalizeH="0" baseline="0" smtClean="0">
                <a:ln>
                  <a:noFill/>
                </a:ln>
                <a:solidFill>
                  <a:srgbClr val="000000"/>
                </a:solidFill>
                <a:effectLst/>
                <a:latin typeface="Arial" pitchFamily="34" charset="0"/>
                <a:cs typeface="Arial" pitchFamily="34" charset="0"/>
              </a:rPr>
              <a:t>, заключено примерно 95% распределения. Вероятность того, что полученное значение окажется больше, чем  </a:t>
            </a:r>
            <a:r>
              <a:rPr kumimoji="0" lang="el-GR" b="0" i="0" u="none" strike="noStrike" cap="none" normalizeH="0" baseline="0" smtClean="0">
                <a:ln>
                  <a:noFill/>
                </a:ln>
                <a:solidFill>
                  <a:srgbClr val="000000"/>
                </a:solidFill>
                <a:effectLst/>
                <a:latin typeface="Arial" pitchFamily="34" charset="0"/>
                <a:cs typeface="Arial" pitchFamily="34" charset="0"/>
              </a:rPr>
              <a:t>μ </a:t>
            </a:r>
            <a:r>
              <a:rPr kumimoji="0" lang="ru-RU" b="0" i="0" u="none" strike="noStrike" cap="none" normalizeH="0" baseline="0" smtClean="0">
                <a:ln>
                  <a:noFill/>
                </a:ln>
                <a:solidFill>
                  <a:srgbClr val="000000"/>
                </a:solidFill>
                <a:effectLst/>
                <a:latin typeface="Arial" pitchFamily="34" charset="0"/>
                <a:cs typeface="Arial" pitchFamily="34" charset="0"/>
              </a:rPr>
              <a:t>± 2*</a:t>
            </a:r>
            <a:r>
              <a:rPr kumimoji="0" lang="en-US" b="0" i="0" u="none" strike="noStrike" cap="none" normalizeH="0" baseline="0" smtClean="0">
                <a:ln>
                  <a:noFill/>
                </a:ln>
                <a:solidFill>
                  <a:srgbClr val="000000"/>
                </a:solidFill>
                <a:effectLst/>
                <a:latin typeface="Arial" pitchFamily="34" charset="0"/>
                <a:cs typeface="Arial" pitchFamily="34" charset="0"/>
              </a:rPr>
              <a:t>S</a:t>
            </a:r>
            <a:r>
              <a:rPr kumimoji="0" lang="ru-RU" b="0" i="0" u="none" strike="noStrike" cap="none" normalizeH="0" baseline="0" smtClean="0">
                <a:ln>
                  <a:noFill/>
                </a:ln>
                <a:solidFill>
                  <a:srgbClr val="000000"/>
                </a:solidFill>
                <a:effectLst/>
                <a:latin typeface="Arial" pitchFamily="34" charset="0"/>
                <a:cs typeface="Arial" pitchFamily="34" charset="0"/>
              </a:rPr>
              <a:t>, составляет 2,5%, или один случай из 40, вероятность получения значения, меньшего  </a:t>
            </a:r>
            <a:r>
              <a:rPr kumimoji="0" lang="el-GR" b="0" i="0" u="none" strike="noStrike" cap="none" normalizeH="0" baseline="0" smtClean="0">
                <a:ln>
                  <a:noFill/>
                </a:ln>
                <a:solidFill>
                  <a:srgbClr val="000000"/>
                </a:solidFill>
                <a:effectLst/>
                <a:latin typeface="Arial" pitchFamily="34" charset="0"/>
                <a:cs typeface="Arial" pitchFamily="34" charset="0"/>
              </a:rPr>
              <a:t>μ </a:t>
            </a:r>
            <a:r>
              <a:rPr kumimoji="0" lang="ru-RU" b="0" i="0" u="none" strike="noStrike" cap="none" normalizeH="0" baseline="0" smtClean="0">
                <a:ln>
                  <a:noFill/>
                </a:ln>
                <a:solidFill>
                  <a:srgbClr val="000000"/>
                </a:solidFill>
                <a:effectLst/>
                <a:latin typeface="Arial" pitchFamily="34" charset="0"/>
                <a:cs typeface="Arial" pitchFamily="34" charset="0"/>
              </a:rPr>
              <a:t> ± 2*</a:t>
            </a:r>
            <a:r>
              <a:rPr kumimoji="0" lang="en-US" b="0" i="0" u="none" strike="noStrike" cap="none" normalizeH="0" baseline="0" smtClean="0">
                <a:ln>
                  <a:noFill/>
                </a:ln>
                <a:solidFill>
                  <a:srgbClr val="000000"/>
                </a:solidFill>
                <a:effectLst/>
                <a:latin typeface="Arial" pitchFamily="34" charset="0"/>
                <a:cs typeface="Arial" pitchFamily="34" charset="0"/>
              </a:rPr>
              <a:t>S</a:t>
            </a:r>
            <a:r>
              <a:rPr kumimoji="0" lang="ru-RU" b="0" i="0" u="none" strike="noStrike" cap="none" normalizeH="0" baseline="0" smtClean="0">
                <a:ln>
                  <a:noFill/>
                </a:ln>
                <a:solidFill>
                  <a:srgbClr val="000000"/>
                </a:solidFill>
                <a:effectLst/>
                <a:latin typeface="Arial" pitchFamily="34" charset="0"/>
                <a:cs typeface="Arial" pitchFamily="34" charset="0"/>
              </a:rPr>
              <a:t>, также составляет 2,5%. Аналогично интервал </a:t>
            </a:r>
            <a:r>
              <a:rPr kumimoji="0" lang="el-GR" b="0" i="0" u="none" strike="noStrike" cap="none" normalizeH="0" baseline="0" smtClean="0">
                <a:ln>
                  <a:noFill/>
                </a:ln>
                <a:solidFill>
                  <a:srgbClr val="000000"/>
                </a:solidFill>
                <a:effectLst/>
                <a:latin typeface="Arial" pitchFamily="34" charset="0"/>
                <a:cs typeface="Arial" pitchFamily="34" charset="0"/>
              </a:rPr>
              <a:t>μ </a:t>
            </a:r>
            <a:r>
              <a:rPr kumimoji="0" lang="ru-RU" b="0" i="0" u="none" strike="noStrike" cap="none" normalizeH="0" baseline="0" smtClean="0">
                <a:ln>
                  <a:noFill/>
                </a:ln>
                <a:solidFill>
                  <a:srgbClr val="000000"/>
                </a:solidFill>
                <a:effectLst/>
                <a:latin typeface="Arial" pitchFamily="34" charset="0"/>
                <a:cs typeface="Arial" pitchFamily="34" charset="0"/>
              </a:rPr>
              <a:t> ± 3*</a:t>
            </a:r>
            <a:r>
              <a:rPr kumimoji="0" lang="en-US" b="0" i="0" u="none" strike="noStrike" cap="none" normalizeH="0" baseline="0" smtClean="0">
                <a:ln>
                  <a:noFill/>
                </a:ln>
                <a:solidFill>
                  <a:srgbClr val="000000"/>
                </a:solidFill>
                <a:effectLst/>
                <a:latin typeface="Arial" pitchFamily="34" charset="0"/>
                <a:cs typeface="Arial" pitchFamily="34" charset="0"/>
              </a:rPr>
              <a:t>S</a:t>
            </a:r>
            <a:r>
              <a:rPr kumimoji="0" lang="ru-RU" b="0" i="0" u="none" strike="noStrike" cap="none" normalizeH="0" baseline="0" smtClean="0">
                <a:ln>
                  <a:noFill/>
                </a:ln>
                <a:solidFill>
                  <a:srgbClr val="000000"/>
                </a:solidFill>
                <a:effectLst/>
                <a:latin typeface="Arial" pitchFamily="34" charset="0"/>
                <a:cs typeface="Arial" pitchFamily="34" charset="0"/>
              </a:rPr>
              <a:t> охватывает около 99,8% распределения. Вероятность того, что полученное значение превысит  </a:t>
            </a:r>
            <a:r>
              <a:rPr kumimoji="0" lang="el-GR" b="0" i="0" u="none" strike="noStrike" cap="none" normalizeH="0" baseline="0" smtClean="0">
                <a:ln>
                  <a:noFill/>
                </a:ln>
                <a:solidFill>
                  <a:srgbClr val="000000"/>
                </a:solidFill>
                <a:effectLst/>
                <a:latin typeface="Arial" pitchFamily="34" charset="0"/>
                <a:cs typeface="Arial" pitchFamily="34" charset="0"/>
              </a:rPr>
              <a:t>μ </a:t>
            </a:r>
            <a:r>
              <a:rPr kumimoji="0" lang="ru-RU" b="0" i="0" u="none" strike="noStrike" cap="none" normalizeH="0" baseline="0" smtClean="0">
                <a:ln>
                  <a:noFill/>
                </a:ln>
                <a:solidFill>
                  <a:srgbClr val="000000"/>
                </a:solidFill>
                <a:effectLst/>
                <a:latin typeface="Arial" pitchFamily="34" charset="0"/>
                <a:cs typeface="Arial" pitchFamily="34" charset="0"/>
              </a:rPr>
              <a:t> ± 3*</a:t>
            </a:r>
            <a:r>
              <a:rPr kumimoji="0" lang="en-US" b="0" i="0" u="none" strike="noStrike" cap="none" normalizeH="0" baseline="0" smtClean="0">
                <a:ln>
                  <a:noFill/>
                </a:ln>
                <a:solidFill>
                  <a:srgbClr val="000000"/>
                </a:solidFill>
                <a:effectLst/>
                <a:latin typeface="Arial" pitchFamily="34" charset="0"/>
                <a:cs typeface="Arial" pitchFamily="34" charset="0"/>
              </a:rPr>
              <a:t>S</a:t>
            </a:r>
            <a:r>
              <a:rPr kumimoji="0" lang="ru-RU" b="0" i="0" u="none" strike="noStrike" cap="none" normalizeH="0" baseline="0" smtClean="0">
                <a:ln>
                  <a:noFill/>
                </a:ln>
                <a:solidFill>
                  <a:srgbClr val="000000"/>
                </a:solidFill>
                <a:effectLst/>
                <a:latin typeface="Arial" pitchFamily="34" charset="0"/>
                <a:cs typeface="Arial" pitchFamily="34" charset="0"/>
              </a:rPr>
              <a:t> или окажется меньше, чем  </a:t>
            </a:r>
            <a:r>
              <a:rPr kumimoji="0" lang="el-GR" b="0" i="0" u="none" strike="noStrike" cap="none" normalizeH="0" baseline="0" smtClean="0">
                <a:ln>
                  <a:noFill/>
                </a:ln>
                <a:solidFill>
                  <a:srgbClr val="000000"/>
                </a:solidFill>
                <a:effectLst/>
                <a:latin typeface="Arial" pitchFamily="34" charset="0"/>
                <a:cs typeface="Arial" pitchFamily="34" charset="0"/>
              </a:rPr>
              <a:t>μ </a:t>
            </a:r>
            <a:r>
              <a:rPr kumimoji="0" lang="ru-RU" b="0" i="0" u="none" strike="noStrike" cap="none" normalizeH="0" baseline="0" smtClean="0">
                <a:ln>
                  <a:noFill/>
                </a:ln>
                <a:solidFill>
                  <a:srgbClr val="000000"/>
                </a:solidFill>
                <a:effectLst/>
                <a:latin typeface="Arial" pitchFamily="34" charset="0"/>
                <a:cs typeface="Arial" pitchFamily="34" charset="0"/>
              </a:rPr>
              <a:t> ± 3*</a:t>
            </a:r>
            <a:r>
              <a:rPr kumimoji="0" lang="en-US" b="0" i="0" u="none" strike="noStrike" cap="none" normalizeH="0" baseline="0" smtClean="0">
                <a:ln>
                  <a:noFill/>
                </a:ln>
                <a:solidFill>
                  <a:srgbClr val="000000"/>
                </a:solidFill>
                <a:effectLst/>
                <a:latin typeface="Arial" pitchFamily="34" charset="0"/>
                <a:cs typeface="Arial" pitchFamily="34" charset="0"/>
              </a:rPr>
              <a:t>S</a:t>
            </a:r>
            <a:r>
              <a:rPr kumimoji="0" lang="ru-RU" b="0" i="0" u="none" strike="noStrike" cap="none" normalizeH="0" baseline="0" smtClean="0">
                <a:ln>
                  <a:noFill/>
                </a:ln>
                <a:solidFill>
                  <a:srgbClr val="000000"/>
                </a:solidFill>
                <a:effectLst/>
                <a:latin typeface="Arial" pitchFamily="34" charset="0"/>
                <a:cs typeface="Arial" pitchFamily="34" charset="0"/>
              </a:rPr>
              <a:t> , составляет 0,1%, т.е. это событие будет иметь место в одном случае из 1000.</a:t>
            </a:r>
          </a:p>
          <a:p>
            <a:pPr marR="0" lvl="0" indent="358775" algn="just"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smtClean="0">
                <a:ln>
                  <a:noFill/>
                </a:ln>
                <a:solidFill>
                  <a:srgbClr val="000000"/>
                </a:solidFill>
                <a:effectLst/>
                <a:latin typeface="Arial" pitchFamily="34" charset="0"/>
                <a:cs typeface="Arial" pitchFamily="34" charset="0"/>
              </a:rPr>
              <a:t>Графическая иллюстрация этих крайних значений приведена на рис. для выборочного распределения выборочного среднего. Эта диаграмма является основой для составления контрольной карты среднего арифметического процесса.</a:t>
            </a:r>
          </a:p>
        </p:txBody>
      </p:sp>
      <p:pic>
        <p:nvPicPr>
          <p:cNvPr id="5122" name="Picture 2" descr="http://sider.home.nov.ru/book/side2/ch7_4/image002.gif"/>
          <p:cNvPicPr>
            <a:picLocks noChangeAspect="1" noChangeArrowheads="1"/>
          </p:cNvPicPr>
          <p:nvPr/>
        </p:nvPicPr>
        <p:blipFill>
          <a:blip r:embed="rId2"/>
          <a:srcRect/>
          <a:stretch>
            <a:fillRect/>
          </a:stretch>
        </p:blipFill>
        <p:spPr bwMode="auto">
          <a:xfrm>
            <a:off x="6643702" y="2643182"/>
            <a:ext cx="473277" cy="252414"/>
          </a:xfrm>
          <a:prstGeom prst="rect">
            <a:avLst/>
          </a:prstGeom>
          <a:noFill/>
        </p:spPr>
      </p:pic>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359898"/>
            <a:ext cx="6854216" cy="640210"/>
          </a:xfrm>
        </p:spPr>
        <p:txBody>
          <a:bodyPr>
            <a:normAutofit fontScale="90000"/>
          </a:bodyPr>
          <a:lstStyle/>
          <a:p>
            <a:pPr algn="ctr"/>
            <a:r>
              <a:rPr lang="ru-RU" smtClean="0"/>
              <a:t>Карты </a:t>
            </a:r>
            <a:r>
              <a:rPr lang="ru-RU" err="1" smtClean="0"/>
              <a:t>Шухарта</a:t>
            </a:r>
            <a:endParaRPr lang="ru-RU"/>
          </a:p>
        </p:txBody>
      </p:sp>
      <p:pic>
        <p:nvPicPr>
          <p:cNvPr id="4098" name="Picture 2" descr="http://sider.home.nov.ru/book/side2/ch7_4/image004.gif"/>
          <p:cNvPicPr>
            <a:picLocks noChangeAspect="1" noChangeArrowheads="1"/>
          </p:cNvPicPr>
          <p:nvPr/>
        </p:nvPicPr>
        <p:blipFill>
          <a:blip r:embed="rId2"/>
          <a:srcRect/>
          <a:stretch>
            <a:fillRect/>
          </a:stretch>
        </p:blipFill>
        <p:spPr bwMode="auto">
          <a:xfrm>
            <a:off x="3428992" y="1285860"/>
            <a:ext cx="3290893" cy="1928826"/>
          </a:xfrm>
          <a:prstGeom prst="rect">
            <a:avLst/>
          </a:prstGeom>
          <a:noFill/>
        </p:spPr>
      </p:pic>
      <p:sp>
        <p:nvSpPr>
          <p:cNvPr id="4" name="Прямоугольник 3"/>
          <p:cNvSpPr/>
          <p:nvPr/>
        </p:nvSpPr>
        <p:spPr>
          <a:xfrm>
            <a:off x="428596" y="3143248"/>
            <a:ext cx="8358246" cy="3416320"/>
          </a:xfrm>
          <a:prstGeom prst="rect">
            <a:avLst/>
          </a:prstGeom>
        </p:spPr>
        <p:txBody>
          <a:bodyPr wrap="square">
            <a:spAutoFit/>
          </a:bodyPr>
          <a:lstStyle/>
          <a:p>
            <a:pPr algn="just"/>
            <a:r>
              <a:rPr lang="ru-RU">
                <a:latin typeface="Arial" pitchFamily="34" charset="0"/>
                <a:cs typeface="Arial" pitchFamily="34" charset="0"/>
              </a:rPr>
              <a:t>Для построения графика, приведенного на </a:t>
            </a:r>
            <a:r>
              <a:rPr lang="ru-RU" smtClean="0">
                <a:latin typeface="Arial" pitchFamily="34" charset="0"/>
                <a:cs typeface="Arial" pitchFamily="34" charset="0"/>
              </a:rPr>
              <a:t>рис., </a:t>
            </a:r>
            <a:r>
              <a:rPr lang="ru-RU">
                <a:latin typeface="Arial" pitchFamily="34" charset="0"/>
                <a:cs typeface="Arial" pitchFamily="34" charset="0"/>
              </a:rPr>
              <a:t>необходимо, чтобы значения </a:t>
            </a:r>
            <a:r>
              <a:rPr lang="el-GR" smtClean="0">
                <a:latin typeface="Arial" pitchFamily="34" charset="0"/>
                <a:cs typeface="Arial" pitchFamily="34" charset="0"/>
              </a:rPr>
              <a:t>μ</a:t>
            </a:r>
            <a:r>
              <a:rPr lang="ru-RU">
                <a:latin typeface="Arial" pitchFamily="34" charset="0"/>
                <a:cs typeface="Arial" pitchFamily="34" charset="0"/>
              </a:rPr>
              <a:t> и </a:t>
            </a:r>
            <a:r>
              <a:rPr lang="el-GR" smtClean="0">
                <a:latin typeface="Arial" pitchFamily="34" charset="0"/>
                <a:cs typeface="Arial" pitchFamily="34" charset="0"/>
              </a:rPr>
              <a:t>σ</a:t>
            </a:r>
            <a:r>
              <a:rPr lang="ru-RU">
                <a:latin typeface="Arial" pitchFamily="34" charset="0"/>
                <a:cs typeface="Arial" pitchFamily="34" charset="0"/>
              </a:rPr>
              <a:t> были известны. Их оценки получают по результатам расчетов среднего значения и стандартного отклонения соответствующих параметров </a:t>
            </a:r>
            <a:r>
              <a:rPr lang="ru-RU" smtClean="0">
                <a:latin typeface="Arial" pitchFamily="34" charset="0"/>
                <a:cs typeface="Arial" pitchFamily="34" charset="0"/>
              </a:rPr>
              <a:t>процесса </a:t>
            </a:r>
            <a:r>
              <a:rPr lang="ru-RU">
                <a:latin typeface="Arial" pitchFamily="34" charset="0"/>
                <a:cs typeface="Arial" pitchFamily="34" charset="0"/>
              </a:rPr>
              <a:t>на протяжении длительного промежутка </a:t>
            </a:r>
            <a:r>
              <a:rPr lang="ru-RU" smtClean="0">
                <a:latin typeface="Arial" pitchFamily="34" charset="0"/>
                <a:cs typeface="Arial" pitchFamily="34" charset="0"/>
              </a:rPr>
              <a:t>времени. 95</a:t>
            </a:r>
            <a:r>
              <a:rPr lang="ru-RU">
                <a:latin typeface="Arial" pitchFamily="34" charset="0"/>
                <a:cs typeface="Arial" pitchFamily="34" charset="0"/>
              </a:rPr>
              <a:t>%-ные границы распределения называются верхней и нижней </a:t>
            </a:r>
            <a:r>
              <a:rPr lang="ru-RU" b="1" smtClean="0">
                <a:latin typeface="Arial" pitchFamily="34" charset="0"/>
                <a:cs typeface="Arial" pitchFamily="34" charset="0"/>
              </a:rPr>
              <a:t>предупреждающими</a:t>
            </a:r>
            <a:r>
              <a:rPr lang="ru-RU" smtClean="0">
                <a:latin typeface="Arial" pitchFamily="34" charset="0"/>
                <a:cs typeface="Arial" pitchFamily="34" charset="0"/>
              </a:rPr>
              <a:t> </a:t>
            </a:r>
            <a:r>
              <a:rPr lang="ru-RU" b="1" smtClean="0">
                <a:latin typeface="Arial" pitchFamily="34" charset="0"/>
                <a:cs typeface="Arial" pitchFamily="34" charset="0"/>
              </a:rPr>
              <a:t>границами (ВПГ и НПГ).</a:t>
            </a:r>
            <a:r>
              <a:rPr lang="ru-RU" b="1">
                <a:latin typeface="Arial" pitchFamily="34" charset="0"/>
                <a:cs typeface="Arial" pitchFamily="34" charset="0"/>
              </a:rPr>
              <a:t> </a:t>
            </a:r>
            <a:r>
              <a:rPr lang="ru-RU">
                <a:latin typeface="Arial" pitchFamily="34" charset="0"/>
                <a:cs typeface="Arial" pitchFamily="34" charset="0"/>
              </a:rPr>
              <a:t>98%-ные границы распределения называются верхней и нижней </a:t>
            </a:r>
            <a:r>
              <a:rPr lang="ru-RU" b="1" smtClean="0">
                <a:latin typeface="Arial" pitchFamily="34" charset="0"/>
                <a:cs typeface="Arial" pitchFamily="34" charset="0"/>
              </a:rPr>
              <a:t> корректировочными границами (ВКГ и НКГ).</a:t>
            </a:r>
            <a:endParaRPr lang="ru-RU">
              <a:latin typeface="Arial" pitchFamily="34" charset="0"/>
              <a:cs typeface="Arial" pitchFamily="34" charset="0"/>
            </a:endParaRPr>
          </a:p>
          <a:p>
            <a:pPr algn="just"/>
            <a:r>
              <a:rPr lang="ru-RU">
                <a:latin typeface="Arial" pitchFamily="34" charset="0"/>
                <a:cs typeface="Arial" pitchFamily="34" charset="0"/>
              </a:rPr>
              <a:t>Построение контрольной карты состоит в нанесении на график выборочных средних в соответствии с номером </a:t>
            </a:r>
            <a:r>
              <a:rPr lang="ru-RU" smtClean="0">
                <a:latin typeface="Arial" pitchFamily="34" charset="0"/>
                <a:cs typeface="Arial" pitchFamily="34" charset="0"/>
              </a:rPr>
              <a:t>выборки.</a:t>
            </a:r>
            <a:endParaRPr lang="ru-RU">
              <a:latin typeface="Arial" pitchFamily="34" charset="0"/>
              <a:cs typeface="Arial" pitchFamily="34" charset="0"/>
            </a:endParaRPr>
          </a:p>
          <a:p>
            <a:pPr algn="just"/>
            <a:r>
              <a:rPr lang="ru-RU">
                <a:latin typeface="Arial" pitchFamily="34" charset="0"/>
                <a:cs typeface="Arial" pitchFamily="34" charset="0"/>
              </a:rPr>
              <a:t>Стандартная процедура использования этих контрольных карт состоит из следующих шагов</a:t>
            </a:r>
            <a:r>
              <a:rPr lang="ru-RU" smtClean="0">
                <a:latin typeface="Arial" pitchFamily="34" charset="0"/>
                <a:cs typeface="Arial" pitchFamily="34" charset="0"/>
              </a:rPr>
              <a:t>:</a:t>
            </a:r>
            <a:endParaRPr lang="ru-RU">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3" name="Рисунок 2" descr="J0299125.WMF"/>
          <p:cNvPicPr>
            <a:picLocks noChangeAspect="1"/>
          </p:cNvPicPr>
          <p:nvPr/>
        </p:nvPicPr>
        <p:blipFill>
          <a:blip r:embed="rId3"/>
          <a:stretch>
            <a:fillRect/>
          </a:stretch>
        </p:blipFill>
        <p:spPr>
          <a:xfrm>
            <a:off x="214282" y="1254568"/>
            <a:ext cx="1357322" cy="2000264"/>
          </a:xfrm>
          <a:prstGeom prst="rect">
            <a:avLst/>
          </a:prstGeom>
        </p:spPr>
      </p:pic>
      <p:sp>
        <p:nvSpPr>
          <p:cNvPr id="5" name="Прямоугольник 4"/>
          <p:cNvSpPr/>
          <p:nvPr/>
        </p:nvSpPr>
        <p:spPr>
          <a:xfrm>
            <a:off x="1785918" y="1142984"/>
            <a:ext cx="7072362" cy="2677656"/>
          </a:xfrm>
          <a:prstGeom prst="rect">
            <a:avLst/>
          </a:prstGeom>
        </p:spPr>
        <p:txBody>
          <a:bodyPr wrap="square">
            <a:spAutoFit/>
          </a:bodyPr>
          <a:lstStyle/>
          <a:p>
            <a:pPr indent="363538" algn="just"/>
            <a:r>
              <a:rPr lang="ru-RU" sz="1400" smtClean="0">
                <a:latin typeface="Arial" pitchFamily="34" charset="0"/>
              </a:rPr>
              <a:t>Мера центральной тенденции любой выборки  -  это число, характеризующее выборку по уровню выраженности измеренного значения. </a:t>
            </a:r>
            <a:r>
              <a:rPr lang="en-US" sz="1400" smtClean="0">
                <a:latin typeface="Arial" pitchFamily="34" charset="0"/>
              </a:rPr>
              <a:t> </a:t>
            </a:r>
            <a:r>
              <a:rPr lang="ru-RU" sz="1400" smtClean="0">
                <a:latin typeface="Arial" pitchFamily="34" charset="0"/>
              </a:rPr>
              <a:t>Существуют  три  способа  определения  «центральной  тенденции»,  каждому  из  которых </a:t>
            </a:r>
            <a:r>
              <a:rPr lang="en-US" sz="1400" smtClean="0">
                <a:latin typeface="Arial" pitchFamily="34" charset="0"/>
              </a:rPr>
              <a:t> </a:t>
            </a:r>
            <a:r>
              <a:rPr lang="ru-RU" sz="1400" smtClean="0">
                <a:latin typeface="Arial" pitchFamily="34" charset="0"/>
              </a:rPr>
              <a:t>соответствует своя мера: мода, медиана и , собственно, - выборочное среднее.</a:t>
            </a:r>
          </a:p>
          <a:p>
            <a:pPr indent="363538" algn="just"/>
            <a:r>
              <a:rPr lang="ru-RU" sz="1400" smtClean="0"/>
              <a:t>Наиболее просто получаемой мерой центральной тенденции является мода. </a:t>
            </a:r>
          </a:p>
          <a:p>
            <a:pPr indent="363538" algn="just"/>
            <a:endParaRPr lang="en-US" sz="1400" b="1" i="1" smtClean="0"/>
          </a:p>
          <a:p>
            <a:pPr indent="363538" algn="just"/>
            <a:endParaRPr lang="en-US" sz="1400" b="1" i="1" smtClean="0"/>
          </a:p>
          <a:p>
            <a:pPr indent="363538" algn="just"/>
            <a:r>
              <a:rPr lang="ru-RU" sz="1400" b="1" i="1" smtClean="0"/>
              <a:t>Мода</a:t>
            </a:r>
            <a:r>
              <a:rPr lang="ru-RU" sz="1400" smtClean="0"/>
              <a:t> - это такое значение из множества измерений, которое встречается наиболее часто. Моде, или  модальному  интервалу  признака,  соответствует  наибольший  подъем  (вершина)  графика распределения  частот.  Если  график  распределения  частот  имеет  одну  вершину,  то  такое распределение называется унимодальным.</a:t>
            </a:r>
          </a:p>
        </p:txBody>
      </p:sp>
      <p:grpSp>
        <p:nvGrpSpPr>
          <p:cNvPr id="17" name="Группа 16"/>
          <p:cNvGrpSpPr/>
          <p:nvPr/>
        </p:nvGrpSpPr>
        <p:grpSpPr>
          <a:xfrm>
            <a:off x="2285984" y="3786190"/>
            <a:ext cx="6500858" cy="3071810"/>
            <a:chOff x="2285984" y="3786190"/>
            <a:chExt cx="6500858" cy="3071810"/>
          </a:xfrm>
        </p:grpSpPr>
        <p:graphicFrame>
          <p:nvGraphicFramePr>
            <p:cNvPr id="10" name="Объект 9"/>
            <p:cNvGraphicFramePr>
              <a:graphicFrameLocks noChangeAspect="1"/>
            </p:cNvGraphicFramePr>
            <p:nvPr/>
          </p:nvGraphicFramePr>
          <p:xfrm>
            <a:off x="3714744" y="3786190"/>
            <a:ext cx="3714776" cy="847230"/>
          </p:xfrm>
          <a:graphic>
            <a:graphicData uri="http://schemas.openxmlformats.org/presentationml/2006/ole">
              <p:oleObj spid="_x0000_s309251" name="Equation" r:id="rId4" imgW="2171520" imgH="495000" progId="">
                <p:embed/>
              </p:oleObj>
            </a:graphicData>
          </a:graphic>
        </p:graphicFrame>
        <p:grpSp>
          <p:nvGrpSpPr>
            <p:cNvPr id="16" name="Группа 15"/>
            <p:cNvGrpSpPr/>
            <p:nvPr/>
          </p:nvGrpSpPr>
          <p:grpSpPr>
            <a:xfrm>
              <a:off x="2285984" y="4857760"/>
              <a:ext cx="6500858" cy="2000240"/>
              <a:chOff x="428596" y="4786322"/>
              <a:chExt cx="8272024" cy="2163337"/>
            </a:xfrm>
          </p:grpSpPr>
          <p:grpSp>
            <p:nvGrpSpPr>
              <p:cNvPr id="14" name="Группа 13"/>
              <p:cNvGrpSpPr/>
              <p:nvPr/>
            </p:nvGrpSpPr>
            <p:grpSpPr>
              <a:xfrm>
                <a:off x="428596" y="4786322"/>
                <a:ext cx="890588" cy="1690697"/>
                <a:chOff x="428596" y="4786322"/>
                <a:chExt cx="890588" cy="1690697"/>
              </a:xfrm>
            </p:grpSpPr>
            <p:pic>
              <p:nvPicPr>
                <p:cNvPr id="309252" name="Picture 4"/>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28596" y="4786322"/>
                  <a:ext cx="561975" cy="438150"/>
                </a:xfrm>
                <a:prstGeom prst="rect">
                  <a:avLst/>
                </a:prstGeom>
                <a:noFill/>
                <a:ln w="9525">
                  <a:noFill/>
                  <a:miter lim="800000"/>
                  <a:headEnd/>
                  <a:tailEnd/>
                </a:ln>
                <a:effectLst/>
              </p:spPr>
            </p:pic>
            <p:pic>
              <p:nvPicPr>
                <p:cNvPr id="309253" name="Picture 5"/>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500034" y="5286388"/>
                  <a:ext cx="540888" cy="357190"/>
                </a:xfrm>
                <a:prstGeom prst="rect">
                  <a:avLst/>
                </a:prstGeom>
                <a:noFill/>
                <a:ln w="9525">
                  <a:noFill/>
                  <a:miter lim="800000"/>
                  <a:headEnd/>
                  <a:tailEnd/>
                </a:ln>
                <a:effectLst/>
              </p:spPr>
            </p:pic>
            <p:pic>
              <p:nvPicPr>
                <p:cNvPr id="309254" name="Picture 6"/>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500034" y="5715016"/>
                  <a:ext cx="819150" cy="361950"/>
                </a:xfrm>
                <a:prstGeom prst="rect">
                  <a:avLst/>
                </a:prstGeom>
                <a:noFill/>
                <a:ln w="9525">
                  <a:noFill/>
                  <a:miter lim="800000"/>
                  <a:headEnd/>
                  <a:tailEnd/>
                </a:ln>
                <a:effectLst/>
              </p:spPr>
            </p:pic>
            <p:pic>
              <p:nvPicPr>
                <p:cNvPr id="309255"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500034" y="6143644"/>
                  <a:ext cx="781050" cy="333375"/>
                </a:xfrm>
                <a:prstGeom prst="rect">
                  <a:avLst/>
                </a:prstGeom>
                <a:noFill/>
                <a:ln w="9525">
                  <a:noFill/>
                  <a:miter lim="800000"/>
                  <a:headEnd/>
                  <a:tailEnd/>
                </a:ln>
                <a:effectLst/>
              </p:spPr>
            </p:pic>
          </p:grpSp>
          <p:sp>
            <p:nvSpPr>
              <p:cNvPr id="15" name="TextBox 14"/>
              <p:cNvSpPr txBox="1"/>
              <p:nvPr/>
            </p:nvSpPr>
            <p:spPr>
              <a:xfrm>
                <a:off x="1342506" y="4856778"/>
                <a:ext cx="7358114" cy="2092881"/>
              </a:xfrm>
              <a:prstGeom prst="rect">
                <a:avLst/>
              </a:prstGeom>
              <a:noFill/>
            </p:spPr>
            <p:txBody>
              <a:bodyPr wrap="square" rtlCol="0">
                <a:spAutoFit/>
              </a:bodyPr>
              <a:lstStyle/>
              <a:p>
                <a:pPr>
                  <a:buFontTx/>
                  <a:buChar char="-"/>
                </a:pPr>
                <a:r>
                  <a:rPr lang="uk-UA" sz="1400" smtClean="0"/>
                  <a:t> Начало модального </a:t>
                </a:r>
                <a:r>
                  <a:rPr lang="uk-UA" sz="1400" err="1" smtClean="0"/>
                  <a:t>интервала</a:t>
                </a:r>
                <a:endParaRPr lang="uk-UA" sz="1400" smtClean="0"/>
              </a:p>
              <a:p>
                <a:pPr>
                  <a:buFontTx/>
                  <a:buChar char="-"/>
                </a:pPr>
                <a:endParaRPr lang="uk-UA" sz="1400" smtClean="0"/>
              </a:p>
              <a:p>
                <a:pPr>
                  <a:buFontTx/>
                  <a:buChar char="-"/>
                </a:pPr>
                <a:r>
                  <a:rPr lang="uk-UA" sz="1400" smtClean="0"/>
                  <a:t>Частота модального </a:t>
                </a:r>
                <a:r>
                  <a:rPr lang="uk-UA" sz="1400" err="1" smtClean="0"/>
                  <a:t>интервала</a:t>
                </a:r>
                <a:endParaRPr lang="uk-UA" sz="1400" smtClean="0"/>
              </a:p>
              <a:p>
                <a:pPr>
                  <a:buFontTx/>
                  <a:buChar char="-"/>
                </a:pPr>
                <a:endParaRPr lang="uk-UA" sz="1400" smtClean="0"/>
              </a:p>
              <a:p>
                <a:pPr>
                  <a:buFontTx/>
                  <a:buChar char="-"/>
                </a:pPr>
                <a:r>
                  <a:rPr lang="uk-UA" sz="1400" smtClean="0"/>
                  <a:t>Частота </a:t>
                </a:r>
                <a:r>
                  <a:rPr lang="uk-UA" sz="1400" err="1" smtClean="0"/>
                  <a:t>интервала</a:t>
                </a:r>
                <a:r>
                  <a:rPr lang="uk-UA" sz="1400" smtClean="0"/>
                  <a:t>, </a:t>
                </a:r>
                <a:r>
                  <a:rPr lang="uk-UA" sz="1400" err="1" smtClean="0"/>
                  <a:t>следующего</a:t>
                </a:r>
                <a:r>
                  <a:rPr lang="uk-UA" sz="1400" smtClean="0"/>
                  <a:t> за </a:t>
                </a:r>
                <a:r>
                  <a:rPr lang="uk-UA" sz="1400" err="1" smtClean="0"/>
                  <a:t>модальн</a:t>
                </a:r>
                <a:r>
                  <a:rPr lang="ru-RU" sz="1400" err="1" smtClean="0"/>
                  <a:t>ы</a:t>
                </a:r>
                <a:r>
                  <a:rPr lang="uk-UA" sz="1400" smtClean="0"/>
                  <a:t>м</a:t>
                </a:r>
              </a:p>
              <a:p>
                <a:pPr>
                  <a:buFontTx/>
                  <a:buChar char="-"/>
                </a:pPr>
                <a:endParaRPr lang="uk-UA" sz="1400" smtClean="0"/>
              </a:p>
              <a:p>
                <a:pPr>
                  <a:buFontTx/>
                  <a:buChar char="-"/>
                </a:pPr>
                <a:r>
                  <a:rPr lang="uk-UA" sz="1400" smtClean="0"/>
                  <a:t>Частота </a:t>
                </a:r>
                <a:r>
                  <a:rPr lang="uk-UA" sz="1400" err="1" smtClean="0"/>
                  <a:t>интервала</a:t>
                </a:r>
                <a:r>
                  <a:rPr lang="uk-UA" sz="1400" smtClean="0"/>
                  <a:t>, </a:t>
                </a:r>
                <a:r>
                  <a:rPr lang="uk-UA" sz="1400" err="1" smtClean="0"/>
                  <a:t>предшествующего</a:t>
                </a:r>
                <a:r>
                  <a:rPr lang="uk-UA" sz="1400" smtClean="0"/>
                  <a:t> модальному</a:t>
                </a:r>
              </a:p>
              <a:p>
                <a:pPr>
                  <a:buFontTx/>
                  <a:buChar char="-"/>
                </a:pPr>
                <a:endParaRPr lang="uk-UA" sz="1400" smtClean="0"/>
              </a:p>
              <a:p>
                <a:endParaRPr lang="ru-RU"/>
              </a:p>
            </p:txBody>
          </p:sp>
        </p:grpSp>
      </p:gr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359898"/>
            <a:ext cx="6854216" cy="640210"/>
          </a:xfrm>
        </p:spPr>
        <p:txBody>
          <a:bodyPr>
            <a:normAutofit fontScale="90000"/>
          </a:bodyPr>
          <a:lstStyle/>
          <a:p>
            <a:pPr algn="ctr"/>
            <a:r>
              <a:rPr lang="ru-RU" smtClean="0"/>
              <a:t>Карты </a:t>
            </a:r>
            <a:r>
              <a:rPr lang="ru-RU" err="1" smtClean="0"/>
              <a:t>Шухарта</a:t>
            </a:r>
            <a:endParaRPr lang="ru-RU"/>
          </a:p>
        </p:txBody>
      </p:sp>
      <p:sp>
        <p:nvSpPr>
          <p:cNvPr id="3" name="Прямоугольник 2"/>
          <p:cNvSpPr/>
          <p:nvPr/>
        </p:nvSpPr>
        <p:spPr>
          <a:xfrm>
            <a:off x="428596" y="1142984"/>
            <a:ext cx="8501122" cy="5355312"/>
          </a:xfrm>
          <a:prstGeom prst="rect">
            <a:avLst/>
          </a:prstGeom>
        </p:spPr>
        <p:txBody>
          <a:bodyPr wrap="square">
            <a:spAutoFit/>
          </a:bodyPr>
          <a:lstStyle/>
          <a:p>
            <a:pPr algn="just"/>
            <a:r>
              <a:rPr lang="ru-RU" smtClean="0">
                <a:latin typeface="Arial" pitchFamily="34" charset="0"/>
                <a:cs typeface="Arial" pitchFamily="34" charset="0"/>
              </a:rPr>
              <a:t>1. Через равные промежутки времени проводится выборка объемом </a:t>
            </a:r>
            <a:r>
              <a:rPr lang="ru-RU" err="1" smtClean="0">
                <a:latin typeface="Arial" pitchFamily="34" charset="0"/>
                <a:cs typeface="Arial" pitchFamily="34" charset="0"/>
              </a:rPr>
              <a:t>n</a:t>
            </a:r>
            <a:r>
              <a:rPr lang="ru-RU" smtClean="0">
                <a:latin typeface="Arial" pitchFamily="34" charset="0"/>
                <a:cs typeface="Arial" pitchFamily="34" charset="0"/>
              </a:rPr>
              <a:t> и рассчитывается выборочное среднее.</a:t>
            </a:r>
          </a:p>
          <a:p>
            <a:pPr algn="just"/>
            <a:r>
              <a:rPr lang="ru-RU" smtClean="0">
                <a:latin typeface="Arial" pitchFamily="34" charset="0"/>
                <a:cs typeface="Arial" pitchFamily="34" charset="0"/>
              </a:rPr>
              <a:t>2. Полученное значение выборочного среднего наносится на контрольную карту в соответствии с номером выборки.</a:t>
            </a:r>
          </a:p>
          <a:p>
            <a:pPr algn="just"/>
            <a:r>
              <a:rPr lang="ru-RU" smtClean="0">
                <a:latin typeface="Arial" pitchFamily="34" charset="0"/>
                <a:cs typeface="Arial" pitchFamily="34" charset="0"/>
              </a:rPr>
              <a:t>3. Если выборочное среднее лежит за пределами границы корректирования, производится остановка процесса в целях выявления неслучайных причин вариации.</a:t>
            </a:r>
          </a:p>
          <a:p>
            <a:pPr algn="just"/>
            <a:r>
              <a:rPr lang="ru-RU" smtClean="0">
                <a:latin typeface="Arial" pitchFamily="34" charset="0"/>
                <a:cs typeface="Arial" pitchFamily="34" charset="0"/>
              </a:rPr>
              <a:t>4. Если два последовательно полученных значения выборочных средних находятся в промежутке между предупреждающей границей и границей регулирования, предпринимаются немедленные действия по остановке процесса производства и выявлению неисправностей. Если некоторое среднее значение лежит за пределами предупреждающих границ, следующая выборка производится сразу же, до момента проведения очередной выборки.</a:t>
            </a:r>
          </a:p>
          <a:p>
            <a:pPr algn="just"/>
            <a:r>
              <a:rPr lang="ru-RU" smtClean="0">
                <a:latin typeface="Arial" pitchFamily="34" charset="0"/>
                <a:cs typeface="Arial" pitchFamily="34" charset="0"/>
              </a:rPr>
              <a:t>5. Если точки на графике образуют явный возрастающий или убывающий тренд, предпринимаются определенные меры даже в случаях, когда эти точки находятся в пределах предупреждающих границ. Этот тренд может оказаться индикатором наличия неслучайных причин.</a:t>
            </a:r>
          </a:p>
          <a:p>
            <a:pPr algn="just"/>
            <a:endParaRPr lang="ru-RU">
              <a:latin typeface="Arial" pitchFamily="34" charset="0"/>
              <a:cs typeface="Arial" pitchFamily="34" charset="0"/>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28728" y="142852"/>
            <a:ext cx="6854216" cy="640210"/>
          </a:xfrm>
        </p:spPr>
        <p:txBody>
          <a:bodyPr>
            <a:normAutofit fontScale="90000"/>
          </a:bodyPr>
          <a:lstStyle/>
          <a:p>
            <a:pPr algn="ctr"/>
            <a:r>
              <a:rPr lang="ru-RU" smtClean="0"/>
              <a:t>Карты </a:t>
            </a:r>
            <a:r>
              <a:rPr lang="ru-RU" err="1" smtClean="0"/>
              <a:t>Шухарта</a:t>
            </a:r>
            <a:endParaRPr lang="ru-RU"/>
          </a:p>
        </p:txBody>
      </p:sp>
      <p:sp>
        <p:nvSpPr>
          <p:cNvPr id="5" name="Прямоугольник 4"/>
          <p:cNvSpPr/>
          <p:nvPr/>
        </p:nvSpPr>
        <p:spPr>
          <a:xfrm>
            <a:off x="428596" y="1714488"/>
            <a:ext cx="8286808" cy="3693319"/>
          </a:xfrm>
          <a:prstGeom prst="rect">
            <a:avLst/>
          </a:prstGeom>
        </p:spPr>
        <p:txBody>
          <a:bodyPr wrap="square">
            <a:spAutoFit/>
          </a:bodyPr>
          <a:lstStyle/>
          <a:p>
            <a:pPr indent="358775" algn="just"/>
            <a:r>
              <a:rPr lang="ru-RU" smtClean="0">
                <a:latin typeface="Arial" pitchFamily="34" charset="0"/>
                <a:cs typeface="Arial" pitchFamily="34" charset="0"/>
              </a:rPr>
              <a:t>Процедура ведения КК в сущности представляет собой не что иное, как проверку гипотез. Нулевая гипотеза заключается в том, что технологический процесс находится под контролем, причем все технологические параметры соответствуют установленным производственным возможностям. Альтернативная гипотеза утверждает, что процесс не является контролируемым. Каждый раз, когда мы проводим выборку, осуществляется процедура проверки гипотез. Если выборочное среднее лежит за предупреждающими границами, H</a:t>
            </a:r>
            <a:r>
              <a:rPr lang="ru-RU" baseline="-25000" smtClean="0">
                <a:latin typeface="Arial" pitchFamily="34" charset="0"/>
                <a:cs typeface="Arial" pitchFamily="34" charset="0"/>
              </a:rPr>
              <a:t>0 </a:t>
            </a:r>
            <a:r>
              <a:rPr lang="ru-RU" smtClean="0">
                <a:latin typeface="Arial" pitchFamily="34" charset="0"/>
                <a:cs typeface="Arial" pitchFamily="34" charset="0"/>
              </a:rPr>
              <a:t>отклоняется при 5%-ном уровне значимости. Если оно находится за пределами границ регулирования, мы отклоняем Н</a:t>
            </a:r>
            <a:r>
              <a:rPr lang="ru-RU" baseline="-25000" smtClean="0">
                <a:latin typeface="Arial" pitchFamily="34" charset="0"/>
                <a:cs typeface="Arial" pitchFamily="34" charset="0"/>
              </a:rPr>
              <a:t>0</a:t>
            </a:r>
            <a:r>
              <a:rPr lang="ru-RU" smtClean="0">
                <a:latin typeface="Arial" pitchFamily="34" charset="0"/>
                <a:cs typeface="Arial" pitchFamily="34" charset="0"/>
              </a:rPr>
              <a:t> при 2%-ном уровне значимости. С помощью контрольных карт можно без труда показать результаты периодически повторяющейся проверки гипотез.</a:t>
            </a:r>
          </a:p>
          <a:p>
            <a:pPr algn="just"/>
            <a:endParaRPr lang="ru-RU">
              <a:latin typeface="Arial" pitchFamily="34" charset="0"/>
              <a:cs typeface="Arial" pitchFamily="34" charset="0"/>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359898"/>
            <a:ext cx="6854216" cy="640210"/>
          </a:xfrm>
        </p:spPr>
        <p:txBody>
          <a:bodyPr>
            <a:normAutofit fontScale="90000"/>
          </a:bodyPr>
          <a:lstStyle/>
          <a:p>
            <a:pPr algn="ctr"/>
            <a:r>
              <a:rPr lang="ru-RU" smtClean="0"/>
              <a:t>Карты </a:t>
            </a:r>
            <a:r>
              <a:rPr lang="ru-RU" err="1" smtClean="0"/>
              <a:t>Шухарта</a:t>
            </a:r>
            <a:endParaRPr lang="ru-RU"/>
          </a:p>
        </p:txBody>
      </p:sp>
      <p:graphicFrame>
        <p:nvGraphicFramePr>
          <p:cNvPr id="4" name="Таблица 3"/>
          <p:cNvGraphicFramePr>
            <a:graphicFrameLocks noGrp="1"/>
          </p:cNvGraphicFramePr>
          <p:nvPr/>
        </p:nvGraphicFramePr>
        <p:xfrm>
          <a:off x="1357290" y="2071678"/>
          <a:ext cx="7429549" cy="2726585"/>
        </p:xfrm>
        <a:graphic>
          <a:graphicData uri="http://schemas.openxmlformats.org/drawingml/2006/table">
            <a:tbl>
              <a:tblPr firstRow="1" bandRow="1">
                <a:tableStyleId>{69CF1AB2-1976-4502-BF36-3FF5EA218861}</a:tableStyleId>
              </a:tblPr>
              <a:tblGrid>
                <a:gridCol w="861021"/>
                <a:gridCol w="885645"/>
                <a:gridCol w="2730738"/>
                <a:gridCol w="959448"/>
                <a:gridCol w="931333"/>
                <a:gridCol w="1061364"/>
              </a:tblGrid>
              <a:tr h="410105">
                <a:tc rowSpan="2">
                  <a:txBody>
                    <a:bodyPr/>
                    <a:lstStyle/>
                    <a:p>
                      <a:pPr algn="ctr"/>
                      <a:r>
                        <a:rPr lang="ru-RU" sz="1600" err="1" smtClean="0"/>
                        <a:t>Статис-тика</a:t>
                      </a:r>
                      <a:endParaRPr lang="ru-RU" sz="1600"/>
                    </a:p>
                  </a:txBody>
                  <a:tcPr anchor="ctr"/>
                </a:tc>
                <a:tc gridSpan="2">
                  <a:txBody>
                    <a:bodyPr/>
                    <a:lstStyle/>
                    <a:p>
                      <a:pPr algn="ctr"/>
                      <a:r>
                        <a:rPr lang="ru-RU" sz="1600" smtClean="0"/>
                        <a:t>Стандартные значения не задано</a:t>
                      </a:r>
                      <a:endParaRPr lang="ru-RU" sz="1600"/>
                    </a:p>
                  </a:txBody>
                  <a:tcPr anchor="ctr"/>
                </a:tc>
                <a:tc hMerge="1">
                  <a:txBody>
                    <a:bodyPr/>
                    <a:lstStyle/>
                    <a:p>
                      <a:endParaRPr lang="ru-RU" dirty="0"/>
                    </a:p>
                  </a:txBody>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smtClean="0"/>
                        <a:t>Стандартные значения задано</a:t>
                      </a:r>
                      <a:endParaRPr lang="ru-RU" sz="1600"/>
                    </a:p>
                  </a:txBody>
                  <a:tcPr anchor="ctr"/>
                </a:tc>
                <a:tc hMerge="1">
                  <a:txBody>
                    <a:bodyPr/>
                    <a:lstStyle/>
                    <a:p>
                      <a:endParaRPr lang="ru-RU" dirty="0"/>
                    </a:p>
                  </a:txBody>
                  <a:tcPr/>
                </a:tc>
                <a:tc hMerge="1">
                  <a:txBody>
                    <a:bodyPr/>
                    <a:lstStyle/>
                    <a:p>
                      <a:endParaRPr lang="ru-RU" dirty="0"/>
                    </a:p>
                  </a:txBody>
                  <a:tcPr/>
                </a:tc>
              </a:tr>
              <a:tr h="410105">
                <a:tc vMerge="1">
                  <a:txBody>
                    <a:bodyPr/>
                    <a:lstStyle/>
                    <a:p>
                      <a:endParaRPr lang="ru-RU" dirty="0"/>
                    </a:p>
                  </a:txBody>
                  <a:tcPr/>
                </a:tc>
                <a:tc>
                  <a:txBody>
                    <a:bodyPr/>
                    <a:lstStyle/>
                    <a:p>
                      <a:pPr algn="ctr"/>
                      <a:r>
                        <a:rPr lang="ru-RU" sz="1200" smtClean="0"/>
                        <a:t>Средняя линия</a:t>
                      </a:r>
                      <a:endParaRPr lang="ru-RU" sz="120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mtClean="0"/>
                        <a:t>ВКГ и  НКГ</a:t>
                      </a:r>
                      <a:endParaRPr lang="ru-RU"/>
                    </a:p>
                  </a:txBody>
                  <a:tcPr anchor="ctr"/>
                </a:tc>
                <a:tc>
                  <a:txBody>
                    <a:bodyPr/>
                    <a:lstStyle/>
                    <a:p>
                      <a:pPr algn="ctr"/>
                      <a:r>
                        <a:rPr lang="ru-RU" sz="1200" smtClean="0"/>
                        <a:t>Средняя линия</a:t>
                      </a:r>
                      <a:endParaRPr lang="ru-RU" sz="1200"/>
                    </a:p>
                  </a:txBody>
                  <a:tcPr/>
                </a:tc>
                <a:tc>
                  <a:txBody>
                    <a:bodyPr/>
                    <a:lstStyle/>
                    <a:p>
                      <a:pPr algn="ctr"/>
                      <a:r>
                        <a:rPr lang="ru-RU" smtClean="0"/>
                        <a:t>ВКГ</a:t>
                      </a:r>
                      <a:endParaRPr lang="ru-RU"/>
                    </a:p>
                  </a:txBody>
                  <a:tcPr anchor="ctr"/>
                </a:tc>
                <a:tc>
                  <a:txBody>
                    <a:bodyPr/>
                    <a:lstStyle/>
                    <a:p>
                      <a:pPr algn="ctr"/>
                      <a:r>
                        <a:rPr lang="ru-RU" smtClean="0"/>
                        <a:t>НКГ</a:t>
                      </a:r>
                      <a:endParaRPr lang="ru-RU"/>
                    </a:p>
                  </a:txBody>
                  <a:tcPr anchor="ctr"/>
                </a:tc>
              </a:tr>
              <a:tr h="410105">
                <a:tc>
                  <a:txBody>
                    <a:bodyPr/>
                    <a:lstStyle/>
                    <a:p>
                      <a:pPr algn="ctr"/>
                      <a:endParaRPr lang="ru-RU"/>
                    </a:p>
                  </a:txBody>
                  <a:tcPr anchor="ctr"/>
                </a:tc>
                <a:tc>
                  <a:txBody>
                    <a:bodyPr/>
                    <a:lstStyle/>
                    <a:p>
                      <a:pPr algn="ctr"/>
                      <a:endParaRPr lang="ru-RU"/>
                    </a:p>
                  </a:txBody>
                  <a:tcPr anchor="ctr"/>
                </a:tc>
                <a:tc>
                  <a:txBody>
                    <a:bodyPr/>
                    <a:lstStyle/>
                    <a:p>
                      <a:pPr algn="ctr"/>
                      <a:r>
                        <a:rPr lang="ru-RU" sz="1600" smtClean="0"/>
                        <a:t>или</a:t>
                      </a:r>
                      <a:endParaRPr lang="ru-RU" sz="1600"/>
                    </a:p>
                  </a:txBody>
                  <a:tcPr anchor="ctr"/>
                </a:tc>
                <a:tc>
                  <a:txBody>
                    <a:bodyPr/>
                    <a:lstStyle/>
                    <a:p>
                      <a:pPr algn="ctr"/>
                      <a:r>
                        <a:rPr lang="en-US" smtClean="0"/>
                        <a:t>X</a:t>
                      </a:r>
                      <a:r>
                        <a:rPr lang="en-US" baseline="-25000" smtClean="0"/>
                        <a:t>0 </a:t>
                      </a:r>
                      <a:r>
                        <a:rPr lang="en-US" baseline="0" smtClean="0"/>
                        <a:t>(</a:t>
                      </a:r>
                      <a:r>
                        <a:rPr lang="el-GR" baseline="0" smtClean="0"/>
                        <a:t>μ</a:t>
                      </a:r>
                      <a:r>
                        <a:rPr lang="en-US" baseline="0" smtClean="0"/>
                        <a:t>)</a:t>
                      </a:r>
                      <a:endParaRPr lang="ru-RU" baseline="-25000"/>
                    </a:p>
                  </a:txBody>
                  <a:tcPr anchor="ctr"/>
                </a:tc>
                <a:tc gridSpan="2">
                  <a:txBody>
                    <a:bodyPr/>
                    <a:lstStyle/>
                    <a:p>
                      <a:pPr algn="ctr"/>
                      <a:endParaRPr lang="ru-RU"/>
                    </a:p>
                  </a:txBody>
                  <a:tcPr anchor="ctr"/>
                </a:tc>
                <a:tc hMerge="1">
                  <a:txBody>
                    <a:bodyPr/>
                    <a:lstStyle/>
                    <a:p>
                      <a:pPr algn="ctr"/>
                      <a:endParaRPr lang="ru-RU" dirty="0"/>
                    </a:p>
                  </a:txBody>
                  <a:tcPr anchor="ctr"/>
                </a:tc>
              </a:tr>
              <a:tr h="410105">
                <a:tc>
                  <a:txBody>
                    <a:bodyPr/>
                    <a:lstStyle/>
                    <a:p>
                      <a:pPr algn="ctr"/>
                      <a:r>
                        <a:rPr lang="en-US" smtClean="0"/>
                        <a:t>R</a:t>
                      </a:r>
                      <a:endParaRPr lang="ru-RU" b="1" i="1"/>
                    </a:p>
                  </a:txBody>
                  <a:tcPr anchor="ctr"/>
                </a:tc>
                <a:tc>
                  <a:txBody>
                    <a:bodyPr/>
                    <a:lstStyle/>
                    <a:p>
                      <a:pPr algn="ctr"/>
                      <a:endParaRPr lang="ru-RU"/>
                    </a:p>
                  </a:txBody>
                  <a:tcPr anchor="ctr"/>
                </a:tc>
                <a:tc>
                  <a:txBody>
                    <a:bodyPr/>
                    <a:lstStyle/>
                    <a:p>
                      <a:pPr algn="ctr"/>
                      <a:endParaRPr lang="ru-RU"/>
                    </a:p>
                  </a:txBody>
                  <a:tcPr anchor="ctr"/>
                </a:tc>
                <a:tc>
                  <a:txBody>
                    <a:bodyPr/>
                    <a:lstStyle/>
                    <a:p>
                      <a:pPr algn="ctr"/>
                      <a:r>
                        <a:rPr lang="en-US" smtClean="0"/>
                        <a:t>R</a:t>
                      </a:r>
                      <a:r>
                        <a:rPr lang="en-US" baseline="-25000" smtClean="0"/>
                        <a:t>0</a:t>
                      </a:r>
                    </a:p>
                    <a:p>
                      <a:pPr algn="ctr"/>
                      <a:r>
                        <a:rPr lang="en-US" smtClean="0"/>
                        <a:t>(d</a:t>
                      </a:r>
                      <a:r>
                        <a:rPr lang="en-US" baseline="-25000" smtClean="0"/>
                        <a:t>2</a:t>
                      </a:r>
                      <a:r>
                        <a:rPr lang="el-GR" smtClean="0"/>
                        <a:t>σ</a:t>
                      </a:r>
                      <a:r>
                        <a:rPr lang="en-US" baseline="-25000" smtClean="0"/>
                        <a:t>0</a:t>
                      </a:r>
                      <a:r>
                        <a:rPr lang="en-US" baseline="0" smtClean="0"/>
                        <a:t>)</a:t>
                      </a:r>
                      <a:endParaRPr lang="ru-RU" baseline="0"/>
                    </a:p>
                  </a:txBody>
                  <a:tcPr anchor="ctr"/>
                </a:tc>
                <a:tc>
                  <a:txBody>
                    <a:bodyPr/>
                    <a:lstStyle/>
                    <a:p>
                      <a:pPr algn="ctr"/>
                      <a:r>
                        <a:rPr lang="en-US" baseline="0" smtClean="0"/>
                        <a:t>D</a:t>
                      </a:r>
                      <a:r>
                        <a:rPr lang="en-US" baseline="-25000" smtClean="0"/>
                        <a:t>1</a:t>
                      </a:r>
                      <a:r>
                        <a:rPr lang="el-GR" smtClean="0"/>
                        <a:t>σ</a:t>
                      </a:r>
                      <a:r>
                        <a:rPr lang="en-US" baseline="-25000" smtClean="0"/>
                        <a:t>0</a:t>
                      </a:r>
                      <a:endParaRPr lang="ru-RU"/>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aseline="0" smtClean="0"/>
                        <a:t>D</a:t>
                      </a:r>
                      <a:r>
                        <a:rPr lang="en-US" baseline="-25000" smtClean="0"/>
                        <a:t>2</a:t>
                      </a:r>
                      <a:r>
                        <a:rPr lang="el-GR" smtClean="0"/>
                        <a:t>σ</a:t>
                      </a:r>
                      <a:r>
                        <a:rPr lang="en-US" baseline="-25000" smtClean="0"/>
                        <a:t>0</a:t>
                      </a:r>
                      <a:endParaRPr lang="ru-RU"/>
                    </a:p>
                  </a:txBody>
                  <a:tcPr anchor="ctr"/>
                </a:tc>
              </a:tr>
              <a:tr h="410105">
                <a:tc>
                  <a:txBody>
                    <a:bodyPr/>
                    <a:lstStyle/>
                    <a:p>
                      <a:pPr algn="ctr"/>
                      <a:r>
                        <a:rPr lang="en-US" smtClean="0"/>
                        <a:t>S</a:t>
                      </a:r>
                      <a:endParaRPr lang="ru-RU" b="1" i="1"/>
                    </a:p>
                  </a:txBody>
                  <a:tcPr anchor="ctr"/>
                </a:tc>
                <a:tc>
                  <a:txBody>
                    <a:bodyPr/>
                    <a:lstStyle/>
                    <a:p>
                      <a:pPr algn="ctr"/>
                      <a:endParaRPr lang="ru-RU"/>
                    </a:p>
                  </a:txBody>
                  <a:tcPr anchor="ctr"/>
                </a:tc>
                <a:tc>
                  <a:txBody>
                    <a:bodyPr/>
                    <a:lstStyle/>
                    <a:p>
                      <a:pPr algn="ctr"/>
                      <a:endParaRPr lang="ru-RU"/>
                    </a:p>
                  </a:txBody>
                  <a:tcPr anchor="ctr"/>
                </a:tc>
                <a:tc>
                  <a:txBody>
                    <a:bodyPr/>
                    <a:lstStyle/>
                    <a:p>
                      <a:pPr algn="ctr"/>
                      <a:r>
                        <a:rPr lang="en-US" baseline="0" smtClean="0"/>
                        <a:t>S</a:t>
                      </a:r>
                      <a:r>
                        <a:rPr lang="en-US" baseline="-25000" smtClean="0"/>
                        <a:t>0</a:t>
                      </a:r>
                    </a:p>
                    <a:p>
                      <a:pPr algn="ctr"/>
                      <a:r>
                        <a:rPr lang="en-US" smtClean="0"/>
                        <a:t>(C</a:t>
                      </a:r>
                      <a:r>
                        <a:rPr lang="en-US" baseline="-25000" smtClean="0"/>
                        <a:t>4</a:t>
                      </a:r>
                      <a:r>
                        <a:rPr lang="el-GR" smtClean="0"/>
                        <a:t>σ</a:t>
                      </a:r>
                      <a:r>
                        <a:rPr lang="en-US" baseline="-25000" smtClean="0"/>
                        <a:t>0</a:t>
                      </a:r>
                      <a:r>
                        <a:rPr lang="en-US" baseline="0" smtClean="0"/>
                        <a:t>)</a:t>
                      </a:r>
                      <a:endParaRPr lang="ru-RU" baseline="0"/>
                    </a:p>
                  </a:txBody>
                  <a:tcPr anchor="ctr"/>
                </a:tc>
                <a:tc>
                  <a:txBody>
                    <a:bodyPr/>
                    <a:lstStyle/>
                    <a:p>
                      <a:pPr algn="ctr"/>
                      <a:r>
                        <a:rPr lang="en-US" baseline="0" smtClean="0"/>
                        <a:t>B</a:t>
                      </a:r>
                      <a:r>
                        <a:rPr lang="en-US" baseline="-25000" smtClean="0"/>
                        <a:t>5</a:t>
                      </a:r>
                      <a:r>
                        <a:rPr lang="el-GR" smtClean="0"/>
                        <a:t>σ</a:t>
                      </a:r>
                      <a:r>
                        <a:rPr lang="en-US" baseline="-25000" smtClean="0"/>
                        <a:t>0</a:t>
                      </a:r>
                      <a:endParaRPr lang="ru-RU"/>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aseline="0" smtClean="0"/>
                        <a:t>B</a:t>
                      </a:r>
                      <a:r>
                        <a:rPr lang="en-US" baseline="-25000" smtClean="0"/>
                        <a:t>6</a:t>
                      </a:r>
                      <a:r>
                        <a:rPr lang="el-GR" smtClean="0"/>
                        <a:t>σ</a:t>
                      </a:r>
                      <a:r>
                        <a:rPr lang="en-US" baseline="-25000" smtClean="0"/>
                        <a:t>0</a:t>
                      </a:r>
                      <a:endParaRPr lang="ru-RU"/>
                    </a:p>
                  </a:txBody>
                  <a:tcPr anchor="ctr"/>
                </a:tc>
              </a:tr>
            </a:tbl>
          </a:graphicData>
        </a:graphic>
      </p:graphicFrame>
      <p:graphicFrame>
        <p:nvGraphicFramePr>
          <p:cNvPr id="5" name="Объект 4"/>
          <p:cNvGraphicFramePr>
            <a:graphicFrameLocks noChangeAspect="1"/>
          </p:cNvGraphicFramePr>
          <p:nvPr/>
        </p:nvGraphicFramePr>
        <p:xfrm>
          <a:off x="1643042" y="3143248"/>
          <a:ext cx="285752" cy="326574"/>
        </p:xfrm>
        <a:graphic>
          <a:graphicData uri="http://schemas.openxmlformats.org/presentationml/2006/ole">
            <p:oleObj spid="_x0000_s537602" name="Формула" r:id="rId3" imgW="177480" imgH="203040" progId="Equation.3">
              <p:embed/>
            </p:oleObj>
          </a:graphicData>
        </a:graphic>
      </p:graphicFrame>
      <p:graphicFrame>
        <p:nvGraphicFramePr>
          <p:cNvPr id="1027" name="Object 3"/>
          <p:cNvGraphicFramePr>
            <a:graphicFrameLocks noChangeAspect="1"/>
          </p:cNvGraphicFramePr>
          <p:nvPr/>
        </p:nvGraphicFramePr>
        <p:xfrm>
          <a:off x="2571736" y="3143248"/>
          <a:ext cx="285750" cy="366713"/>
        </p:xfrm>
        <a:graphic>
          <a:graphicData uri="http://schemas.openxmlformats.org/presentationml/2006/ole">
            <p:oleObj spid="_x0000_s537603" name="Формула" r:id="rId4" imgW="177480" imgH="228600" progId="Equation.3">
              <p:embed/>
            </p:oleObj>
          </a:graphicData>
        </a:graphic>
      </p:graphicFrame>
      <p:graphicFrame>
        <p:nvGraphicFramePr>
          <p:cNvPr id="1028" name="Object 4"/>
          <p:cNvGraphicFramePr>
            <a:graphicFrameLocks noChangeAspect="1"/>
          </p:cNvGraphicFramePr>
          <p:nvPr/>
        </p:nvGraphicFramePr>
        <p:xfrm>
          <a:off x="3143240" y="3099106"/>
          <a:ext cx="1041400" cy="427038"/>
        </p:xfrm>
        <a:graphic>
          <a:graphicData uri="http://schemas.openxmlformats.org/presentationml/2006/ole">
            <p:oleObj spid="_x0000_s537604" name="Формула" r:id="rId5" imgW="647640" imgH="266400" progId="Equation.3">
              <p:embed/>
            </p:oleObj>
          </a:graphicData>
        </a:graphic>
      </p:graphicFrame>
      <p:graphicFrame>
        <p:nvGraphicFramePr>
          <p:cNvPr id="1029" name="Object 5"/>
          <p:cNvGraphicFramePr>
            <a:graphicFrameLocks noChangeAspect="1"/>
          </p:cNvGraphicFramePr>
          <p:nvPr/>
        </p:nvGraphicFramePr>
        <p:xfrm>
          <a:off x="4714876" y="3112754"/>
          <a:ext cx="1020762" cy="447675"/>
        </p:xfrm>
        <a:graphic>
          <a:graphicData uri="http://schemas.openxmlformats.org/presentationml/2006/ole">
            <p:oleObj spid="_x0000_s537605" name="Формула" r:id="rId6" imgW="634680" imgH="279360" progId="Equation.3">
              <p:embed/>
            </p:oleObj>
          </a:graphicData>
        </a:graphic>
      </p:graphicFrame>
      <p:graphicFrame>
        <p:nvGraphicFramePr>
          <p:cNvPr id="1030" name="Object 6"/>
          <p:cNvGraphicFramePr>
            <a:graphicFrameLocks noChangeAspect="1"/>
          </p:cNvGraphicFramePr>
          <p:nvPr/>
        </p:nvGraphicFramePr>
        <p:xfrm>
          <a:off x="2555824" y="3509342"/>
          <a:ext cx="244475" cy="325437"/>
        </p:xfrm>
        <a:graphic>
          <a:graphicData uri="http://schemas.openxmlformats.org/presentationml/2006/ole">
            <p:oleObj spid="_x0000_s537606" name="Формула" r:id="rId7" imgW="152280" imgH="203040" progId="Equation.3">
              <p:embed/>
            </p:oleObj>
          </a:graphicData>
        </a:graphic>
      </p:graphicFrame>
      <p:graphicFrame>
        <p:nvGraphicFramePr>
          <p:cNvPr id="1031" name="Object 7"/>
          <p:cNvGraphicFramePr>
            <a:graphicFrameLocks noChangeAspect="1"/>
          </p:cNvGraphicFramePr>
          <p:nvPr/>
        </p:nvGraphicFramePr>
        <p:xfrm>
          <a:off x="3500430" y="3643314"/>
          <a:ext cx="631825" cy="406400"/>
        </p:xfrm>
        <a:graphic>
          <a:graphicData uri="http://schemas.openxmlformats.org/presentationml/2006/ole">
            <p:oleObj spid="_x0000_s537607" name="Формула" r:id="rId8" imgW="393480" imgH="253800" progId="Equation.3">
              <p:embed/>
            </p:oleObj>
          </a:graphicData>
        </a:graphic>
      </p:graphicFrame>
      <p:graphicFrame>
        <p:nvGraphicFramePr>
          <p:cNvPr id="1032" name="Object 8"/>
          <p:cNvGraphicFramePr>
            <a:graphicFrameLocks noChangeAspect="1"/>
          </p:cNvGraphicFramePr>
          <p:nvPr/>
        </p:nvGraphicFramePr>
        <p:xfrm>
          <a:off x="4714876" y="3643314"/>
          <a:ext cx="631825" cy="385762"/>
        </p:xfrm>
        <a:graphic>
          <a:graphicData uri="http://schemas.openxmlformats.org/presentationml/2006/ole">
            <p:oleObj spid="_x0000_s537608" name="Формула" r:id="rId9" imgW="393480" imgH="241200" progId="Equation.3">
              <p:embed/>
            </p:oleObj>
          </a:graphicData>
        </a:graphic>
      </p:graphicFrame>
      <p:graphicFrame>
        <p:nvGraphicFramePr>
          <p:cNvPr id="1033" name="Object 9"/>
          <p:cNvGraphicFramePr>
            <a:graphicFrameLocks noChangeAspect="1"/>
          </p:cNvGraphicFramePr>
          <p:nvPr/>
        </p:nvGraphicFramePr>
        <p:xfrm>
          <a:off x="2537081" y="4303837"/>
          <a:ext cx="223837" cy="346075"/>
        </p:xfrm>
        <a:graphic>
          <a:graphicData uri="http://schemas.openxmlformats.org/presentationml/2006/ole">
            <p:oleObj spid="_x0000_s537609" name="Формула" r:id="rId10" imgW="139680" imgH="215640" progId="Equation.3">
              <p:embed/>
            </p:oleObj>
          </a:graphicData>
        </a:graphic>
      </p:graphicFrame>
      <p:graphicFrame>
        <p:nvGraphicFramePr>
          <p:cNvPr id="1034" name="Object 10"/>
          <p:cNvGraphicFramePr>
            <a:graphicFrameLocks noChangeAspect="1"/>
          </p:cNvGraphicFramePr>
          <p:nvPr/>
        </p:nvGraphicFramePr>
        <p:xfrm>
          <a:off x="3500430" y="4286256"/>
          <a:ext cx="590550" cy="406400"/>
        </p:xfrm>
        <a:graphic>
          <a:graphicData uri="http://schemas.openxmlformats.org/presentationml/2006/ole">
            <p:oleObj spid="_x0000_s537610" name="Формула" r:id="rId11" imgW="368280" imgH="253800" progId="Equation.3">
              <p:embed/>
            </p:oleObj>
          </a:graphicData>
        </a:graphic>
      </p:graphicFrame>
      <p:graphicFrame>
        <p:nvGraphicFramePr>
          <p:cNvPr id="1035" name="Object 11"/>
          <p:cNvGraphicFramePr>
            <a:graphicFrameLocks noChangeAspect="1"/>
          </p:cNvGraphicFramePr>
          <p:nvPr/>
        </p:nvGraphicFramePr>
        <p:xfrm>
          <a:off x="4857752" y="4286256"/>
          <a:ext cx="590550" cy="385763"/>
        </p:xfrm>
        <a:graphic>
          <a:graphicData uri="http://schemas.openxmlformats.org/presentationml/2006/ole">
            <p:oleObj spid="_x0000_s537611" name="Формула" r:id="rId12" imgW="368280" imgH="241200" progId="Equation.3">
              <p:embed/>
            </p:oleObj>
          </a:graphicData>
        </a:graphic>
      </p:graphicFrame>
      <p:graphicFrame>
        <p:nvGraphicFramePr>
          <p:cNvPr id="1036" name="Object 12"/>
          <p:cNvGraphicFramePr>
            <a:graphicFrameLocks noChangeAspect="1"/>
          </p:cNvGraphicFramePr>
          <p:nvPr/>
        </p:nvGraphicFramePr>
        <p:xfrm>
          <a:off x="7215206" y="3143248"/>
          <a:ext cx="1101725" cy="366712"/>
        </p:xfrm>
        <a:graphic>
          <a:graphicData uri="http://schemas.openxmlformats.org/presentationml/2006/ole">
            <p:oleObj spid="_x0000_s537612" name="Формула" r:id="rId13" imgW="685800" imgH="228600" progId="Equation.3">
              <p:embed/>
            </p:oleObj>
          </a:graphicData>
        </a:graphic>
      </p:graphicFrame>
      <p:sp>
        <p:nvSpPr>
          <p:cNvPr id="15" name="TextBox 14"/>
          <p:cNvSpPr txBox="1"/>
          <p:nvPr/>
        </p:nvSpPr>
        <p:spPr>
          <a:xfrm>
            <a:off x="1357290" y="1500174"/>
            <a:ext cx="7429552" cy="369332"/>
          </a:xfrm>
          <a:prstGeom prst="rect">
            <a:avLst/>
          </a:prstGeom>
          <a:noFill/>
        </p:spPr>
        <p:txBody>
          <a:bodyPr wrap="square" rtlCol="0">
            <a:spAutoFit/>
          </a:bodyPr>
          <a:lstStyle/>
          <a:p>
            <a:pPr algn="ctr"/>
            <a:r>
              <a:rPr lang="ru-RU" smtClean="0"/>
              <a:t>Формулы расчета средней линии и границ для карт средних</a:t>
            </a:r>
            <a:endParaRPr lang="ru-RU"/>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155178"/>
            <a:ext cx="6854216" cy="640210"/>
          </a:xfrm>
        </p:spPr>
        <p:txBody>
          <a:bodyPr>
            <a:normAutofit fontScale="90000"/>
          </a:bodyPr>
          <a:lstStyle/>
          <a:p>
            <a:pPr algn="ctr"/>
            <a:r>
              <a:rPr lang="ru-RU" smtClean="0"/>
              <a:t>Карты </a:t>
            </a:r>
            <a:r>
              <a:rPr lang="ru-RU" err="1" smtClean="0"/>
              <a:t>Шухарта</a:t>
            </a:r>
            <a:endParaRPr lang="ru-RU"/>
          </a:p>
        </p:txBody>
      </p:sp>
      <p:sp>
        <p:nvSpPr>
          <p:cNvPr id="5" name="Прямоугольник 4"/>
          <p:cNvSpPr/>
          <p:nvPr/>
        </p:nvSpPr>
        <p:spPr>
          <a:xfrm>
            <a:off x="500034" y="1006584"/>
            <a:ext cx="8416279" cy="5355312"/>
          </a:xfrm>
          <a:prstGeom prst="rect">
            <a:avLst/>
          </a:prstGeom>
        </p:spPr>
        <p:txBody>
          <a:bodyPr wrap="square">
            <a:spAutoFit/>
          </a:bodyPr>
          <a:lstStyle/>
          <a:p>
            <a:pPr algn="ctr"/>
            <a:r>
              <a:rPr lang="ru-RU" baseline="-25000" smtClean="0"/>
              <a:t> </a:t>
            </a:r>
            <a:r>
              <a:rPr lang="ru-RU" b="1" smtClean="0"/>
              <a:t>Контрольные карты для индивидуальных значений (X)</a:t>
            </a:r>
          </a:p>
          <a:p>
            <a:endParaRPr lang="ru-RU" smtClean="0"/>
          </a:p>
          <a:p>
            <a:pPr indent="358775" algn="just"/>
            <a:r>
              <a:rPr lang="ru-RU" smtClean="0"/>
              <a:t>В некоторых ситуациях для управления процессами невозможно или практически не возможно иметь дело с рациональными подгруппами. Время или стоимость, необходимые для измерения при одиночном наблюдении, настолько большие, что проведения повторных наблюдений даже не рассматривают. Это обычно происходит, когда измерение дорого стоит (например, при разрушительном контроле) или выход продукции все время относительно однороден. В других ситуациях возможно получить только одно значение, например показания прибора или значения характеристики партии исходных материалов. В таких случаях необходимо, чтобы контроль процесса базировался на индивидуальных значениях.</a:t>
            </a:r>
          </a:p>
          <a:p>
            <a:pPr indent="358775" algn="just"/>
            <a:r>
              <a:rPr lang="ru-RU" smtClean="0"/>
              <a:t>В случае карт индивидуальных значений для получения оценок изменчивости в пределах партии не используют рациональные подгруппы, а контрольные пределы рассчитывают на основе меры вариации, полученной по скользящим размахам, часто двух наблюдений. Скользящий размах - это абсолютное значение разницы измерений в последовательных парах; то есть это разница первого и второго измерения, потом второго и третьего и тому подобное. </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359898"/>
            <a:ext cx="6854216" cy="640210"/>
          </a:xfrm>
        </p:spPr>
        <p:txBody>
          <a:bodyPr>
            <a:normAutofit fontScale="90000"/>
          </a:bodyPr>
          <a:lstStyle/>
          <a:p>
            <a:pPr algn="ctr"/>
            <a:r>
              <a:rPr lang="ru-RU" smtClean="0"/>
              <a:t>Карты </a:t>
            </a:r>
            <a:r>
              <a:rPr lang="ru-RU" err="1" smtClean="0"/>
              <a:t>Шухарта</a:t>
            </a:r>
            <a:endParaRPr lang="ru-RU"/>
          </a:p>
        </p:txBody>
      </p:sp>
      <p:sp>
        <p:nvSpPr>
          <p:cNvPr id="3" name="Прямоугольник 2"/>
          <p:cNvSpPr/>
          <p:nvPr/>
        </p:nvSpPr>
        <p:spPr>
          <a:xfrm>
            <a:off x="357158" y="1142984"/>
            <a:ext cx="8429684" cy="1200329"/>
          </a:xfrm>
          <a:prstGeom prst="rect">
            <a:avLst/>
          </a:prstGeom>
        </p:spPr>
        <p:txBody>
          <a:bodyPr wrap="square">
            <a:spAutoFit/>
          </a:bodyPr>
          <a:lstStyle/>
          <a:p>
            <a:pPr indent="358775" algn="just"/>
            <a:r>
              <a:rPr lang="ru-RU" smtClean="0"/>
              <a:t>На основе скользящих размахов вычисляют средний скользящий размах </a:t>
            </a:r>
            <a:r>
              <a:rPr lang="en-US" smtClean="0"/>
              <a:t>R</a:t>
            </a:r>
            <a:r>
              <a:rPr lang="ru-RU" smtClean="0"/>
              <a:t>, который используют для построения контрольных карт. Также на основе всех данных вычисляют общее среднее X. В таблице  приведены формулы для расчета контрольных пределов для карт индивидуальных значений.</a:t>
            </a:r>
            <a:endParaRPr lang="ru-RU"/>
          </a:p>
        </p:txBody>
      </p:sp>
      <p:graphicFrame>
        <p:nvGraphicFramePr>
          <p:cNvPr id="4" name="Таблица 3"/>
          <p:cNvGraphicFramePr>
            <a:graphicFrameLocks noGrp="1"/>
          </p:cNvGraphicFramePr>
          <p:nvPr/>
        </p:nvGraphicFramePr>
        <p:xfrm>
          <a:off x="928662" y="2786058"/>
          <a:ext cx="7429549" cy="2496610"/>
        </p:xfrm>
        <a:graphic>
          <a:graphicData uri="http://schemas.openxmlformats.org/drawingml/2006/table">
            <a:tbl>
              <a:tblPr firstRow="1" bandRow="1">
                <a:tableStyleId>{69CF1AB2-1976-4502-BF36-3FF5EA218861}</a:tableStyleId>
              </a:tblPr>
              <a:tblGrid>
                <a:gridCol w="861021"/>
                <a:gridCol w="885645"/>
                <a:gridCol w="2730738"/>
                <a:gridCol w="959448"/>
                <a:gridCol w="931333"/>
                <a:gridCol w="1061364"/>
              </a:tblGrid>
              <a:tr h="410105">
                <a:tc rowSpan="2">
                  <a:txBody>
                    <a:bodyPr/>
                    <a:lstStyle/>
                    <a:p>
                      <a:pPr algn="ctr"/>
                      <a:r>
                        <a:rPr lang="ru-RU" sz="1600" err="1" smtClean="0"/>
                        <a:t>Статис-тика</a:t>
                      </a:r>
                      <a:endParaRPr lang="ru-RU" sz="1600"/>
                    </a:p>
                  </a:txBody>
                  <a:tcPr anchor="ctr"/>
                </a:tc>
                <a:tc gridSpan="2">
                  <a:txBody>
                    <a:bodyPr/>
                    <a:lstStyle/>
                    <a:p>
                      <a:pPr algn="ctr"/>
                      <a:r>
                        <a:rPr lang="ru-RU" sz="1600" smtClean="0"/>
                        <a:t>Стандартные значения не задано</a:t>
                      </a:r>
                      <a:endParaRPr lang="ru-RU" sz="1600"/>
                    </a:p>
                  </a:txBody>
                  <a:tcPr anchor="ctr"/>
                </a:tc>
                <a:tc hMerge="1">
                  <a:txBody>
                    <a:bodyPr/>
                    <a:lstStyle/>
                    <a:p>
                      <a:endParaRPr lang="ru-RU" dirty="0"/>
                    </a:p>
                  </a:txBody>
                  <a:tcP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600" smtClean="0"/>
                        <a:t>Стандартные значения задано</a:t>
                      </a:r>
                      <a:endParaRPr lang="ru-RU" sz="1600"/>
                    </a:p>
                  </a:txBody>
                  <a:tcPr anchor="ctr"/>
                </a:tc>
                <a:tc hMerge="1">
                  <a:txBody>
                    <a:bodyPr/>
                    <a:lstStyle/>
                    <a:p>
                      <a:endParaRPr lang="ru-RU" dirty="0"/>
                    </a:p>
                  </a:txBody>
                  <a:tcPr/>
                </a:tc>
                <a:tc hMerge="1">
                  <a:txBody>
                    <a:bodyPr/>
                    <a:lstStyle/>
                    <a:p>
                      <a:endParaRPr lang="ru-RU" dirty="0"/>
                    </a:p>
                  </a:txBody>
                  <a:tcPr/>
                </a:tc>
              </a:tr>
              <a:tr h="410105">
                <a:tc vMerge="1">
                  <a:txBody>
                    <a:bodyPr/>
                    <a:lstStyle/>
                    <a:p>
                      <a:endParaRPr lang="ru-RU" dirty="0"/>
                    </a:p>
                  </a:txBody>
                  <a:tcPr/>
                </a:tc>
                <a:tc>
                  <a:txBody>
                    <a:bodyPr/>
                    <a:lstStyle/>
                    <a:p>
                      <a:pPr algn="ctr"/>
                      <a:r>
                        <a:rPr lang="ru-RU" sz="1200" smtClean="0"/>
                        <a:t>Средняя линия</a:t>
                      </a:r>
                      <a:endParaRPr lang="ru-RU" sz="120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mtClean="0"/>
                        <a:t>ВКГ и  НКГ</a:t>
                      </a:r>
                      <a:endParaRPr lang="ru-RU"/>
                    </a:p>
                  </a:txBody>
                  <a:tcPr anchor="ctr"/>
                </a:tc>
                <a:tc>
                  <a:txBody>
                    <a:bodyPr/>
                    <a:lstStyle/>
                    <a:p>
                      <a:pPr algn="ctr"/>
                      <a:r>
                        <a:rPr lang="ru-RU" sz="1200" smtClean="0"/>
                        <a:t>Средняя линия</a:t>
                      </a:r>
                      <a:endParaRPr lang="ru-RU" sz="1200"/>
                    </a:p>
                  </a:txBody>
                  <a:tcPr/>
                </a:tc>
                <a:tc>
                  <a:txBody>
                    <a:bodyPr/>
                    <a:lstStyle/>
                    <a:p>
                      <a:pPr algn="ctr"/>
                      <a:r>
                        <a:rPr lang="ru-RU" smtClean="0"/>
                        <a:t>ВКГ</a:t>
                      </a:r>
                      <a:endParaRPr lang="ru-RU"/>
                    </a:p>
                  </a:txBody>
                  <a:tcPr anchor="ctr"/>
                </a:tc>
                <a:tc>
                  <a:txBody>
                    <a:bodyPr/>
                    <a:lstStyle/>
                    <a:p>
                      <a:pPr algn="ctr"/>
                      <a:r>
                        <a:rPr lang="ru-RU" smtClean="0"/>
                        <a:t>НКГ</a:t>
                      </a:r>
                      <a:endParaRPr lang="ru-RU"/>
                    </a:p>
                  </a:txBody>
                  <a:tcPr anchor="ctr"/>
                </a:tc>
              </a:tr>
              <a:tr h="410105">
                <a:tc>
                  <a:txBody>
                    <a:bodyPr/>
                    <a:lstStyle/>
                    <a:p>
                      <a:pPr algn="ctr"/>
                      <a:r>
                        <a:rPr lang="ru-RU" smtClean="0"/>
                        <a:t>Х</a:t>
                      </a:r>
                      <a:endParaRPr lang="ru-RU" b="1" i="1"/>
                    </a:p>
                  </a:txBody>
                  <a:tcPr anchor="ctr"/>
                </a:tc>
                <a:tc>
                  <a:txBody>
                    <a:bodyPr/>
                    <a:lstStyle/>
                    <a:p>
                      <a:pPr algn="ctr"/>
                      <a:endParaRPr lang="ru-RU"/>
                    </a:p>
                  </a:txBody>
                  <a:tcPr anchor="ctr"/>
                </a:tc>
                <a:tc>
                  <a:txBody>
                    <a:bodyPr/>
                    <a:lstStyle/>
                    <a:p>
                      <a:pPr algn="ctr"/>
                      <a:endParaRPr lang="ru-RU" sz="1600"/>
                    </a:p>
                  </a:txBody>
                  <a:tcPr anchor="ctr"/>
                </a:tc>
                <a:tc>
                  <a:txBody>
                    <a:bodyPr/>
                    <a:lstStyle/>
                    <a:p>
                      <a:pPr algn="ctr"/>
                      <a:r>
                        <a:rPr lang="en-US" smtClean="0"/>
                        <a:t>X</a:t>
                      </a:r>
                      <a:r>
                        <a:rPr lang="en-US" baseline="-25000" smtClean="0"/>
                        <a:t>0 </a:t>
                      </a:r>
                      <a:r>
                        <a:rPr lang="en-US" baseline="0" smtClean="0"/>
                        <a:t>(</a:t>
                      </a:r>
                      <a:r>
                        <a:rPr lang="el-GR" baseline="0" smtClean="0"/>
                        <a:t>μ</a:t>
                      </a:r>
                      <a:r>
                        <a:rPr lang="en-US" baseline="0" smtClean="0"/>
                        <a:t>)</a:t>
                      </a:r>
                      <a:endParaRPr lang="ru-RU" baseline="-25000"/>
                    </a:p>
                  </a:txBody>
                  <a:tcPr anchor="ctr"/>
                </a:tc>
                <a:tc gridSpan="2">
                  <a:txBody>
                    <a:bodyPr/>
                    <a:lstStyle/>
                    <a:p>
                      <a:pPr algn="ctr"/>
                      <a:endParaRPr lang="ru-RU"/>
                    </a:p>
                  </a:txBody>
                  <a:tcPr anchor="ctr"/>
                </a:tc>
                <a:tc hMerge="1">
                  <a:txBody>
                    <a:bodyPr/>
                    <a:lstStyle/>
                    <a:p>
                      <a:pPr algn="ctr"/>
                      <a:endParaRPr lang="ru-RU" dirty="0"/>
                    </a:p>
                  </a:txBody>
                  <a:tcPr anchor="ctr"/>
                </a:tc>
              </a:tr>
              <a:tr h="410105">
                <a:tc>
                  <a:txBody>
                    <a:bodyPr/>
                    <a:lstStyle/>
                    <a:p>
                      <a:pPr algn="ctr"/>
                      <a:r>
                        <a:rPr lang="en-US" smtClean="0"/>
                        <a:t>R</a:t>
                      </a:r>
                      <a:endParaRPr lang="ru-RU" b="1" i="1"/>
                    </a:p>
                  </a:txBody>
                  <a:tcPr anchor="ctr"/>
                </a:tc>
                <a:tc>
                  <a:txBody>
                    <a:bodyPr/>
                    <a:lstStyle/>
                    <a:p>
                      <a:pPr algn="ctr"/>
                      <a:endParaRPr lang="ru-RU"/>
                    </a:p>
                  </a:txBody>
                  <a:tcPr anchor="ctr"/>
                </a:tc>
                <a:tc>
                  <a:txBody>
                    <a:bodyPr/>
                    <a:lstStyle/>
                    <a:p>
                      <a:pPr algn="ctr"/>
                      <a:endParaRPr lang="ru-RU"/>
                    </a:p>
                  </a:txBody>
                  <a:tcPr anchor="ctr"/>
                </a:tc>
                <a:tc>
                  <a:txBody>
                    <a:bodyPr/>
                    <a:lstStyle/>
                    <a:p>
                      <a:pPr algn="ctr"/>
                      <a:r>
                        <a:rPr lang="en-US" smtClean="0"/>
                        <a:t>R</a:t>
                      </a:r>
                      <a:r>
                        <a:rPr lang="en-US" baseline="-25000" smtClean="0"/>
                        <a:t>0</a:t>
                      </a:r>
                    </a:p>
                    <a:p>
                      <a:pPr algn="ctr"/>
                      <a:r>
                        <a:rPr lang="en-US" smtClean="0"/>
                        <a:t>(d</a:t>
                      </a:r>
                      <a:r>
                        <a:rPr lang="en-US" baseline="-25000" smtClean="0"/>
                        <a:t>2</a:t>
                      </a:r>
                      <a:r>
                        <a:rPr lang="el-GR" smtClean="0"/>
                        <a:t>σ</a:t>
                      </a:r>
                      <a:r>
                        <a:rPr lang="en-US" baseline="-25000" smtClean="0"/>
                        <a:t>0</a:t>
                      </a:r>
                      <a:r>
                        <a:rPr lang="en-US" baseline="0" smtClean="0"/>
                        <a:t>)</a:t>
                      </a:r>
                      <a:endParaRPr lang="ru-RU" baseline="0"/>
                    </a:p>
                  </a:txBody>
                  <a:tcPr anchor="ctr"/>
                </a:tc>
                <a:tc>
                  <a:txBody>
                    <a:bodyPr/>
                    <a:lstStyle/>
                    <a:p>
                      <a:pPr algn="ctr"/>
                      <a:r>
                        <a:rPr lang="en-US" baseline="0" smtClean="0"/>
                        <a:t>D</a:t>
                      </a:r>
                      <a:r>
                        <a:rPr lang="ru-RU" baseline="-25000" smtClean="0"/>
                        <a:t>2</a:t>
                      </a:r>
                      <a:r>
                        <a:rPr lang="el-GR" smtClean="0"/>
                        <a:t>σ</a:t>
                      </a:r>
                      <a:r>
                        <a:rPr lang="en-US" baseline="-25000" smtClean="0"/>
                        <a:t>0</a:t>
                      </a:r>
                      <a:endParaRPr lang="ru-RU"/>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baseline="0" smtClean="0"/>
                        <a:t>D</a:t>
                      </a:r>
                      <a:r>
                        <a:rPr lang="ru-RU" baseline="-25000" smtClean="0"/>
                        <a:t>1</a:t>
                      </a:r>
                      <a:r>
                        <a:rPr lang="el-GR" smtClean="0"/>
                        <a:t>σ</a:t>
                      </a:r>
                      <a:r>
                        <a:rPr lang="en-US" baseline="-25000" smtClean="0"/>
                        <a:t>0</a:t>
                      </a:r>
                      <a:endParaRPr lang="ru-RU"/>
                    </a:p>
                  </a:txBody>
                  <a:tcPr anchor="ctr"/>
                </a:tc>
              </a:tr>
              <a:tr h="410105">
                <a:tc gridSpan="6">
                  <a:txBody>
                    <a:bodyPr/>
                    <a:lstStyle/>
                    <a:p>
                      <a:pPr algn="ctr"/>
                      <a:r>
                        <a:rPr lang="ru-RU" smtClean="0"/>
                        <a:t>      </a:t>
                      </a:r>
                      <a:r>
                        <a:rPr lang="ru-RU" sz="1200" smtClean="0"/>
                        <a:t>при </a:t>
                      </a:r>
                      <a:r>
                        <a:rPr lang="en-US" sz="1200" smtClean="0"/>
                        <a:t>n=2</a:t>
                      </a:r>
                      <a:endParaRPr lang="ru-RU" sz="1200"/>
                    </a:p>
                  </a:txBody>
                  <a:tcPr anchor="ctr"/>
                </a:tc>
                <a:tc hMerge="1">
                  <a:txBody>
                    <a:bodyPr/>
                    <a:lstStyle/>
                    <a:p>
                      <a:pPr algn="ctr"/>
                      <a:endParaRPr lang="ru-RU" dirty="0"/>
                    </a:p>
                  </a:txBody>
                  <a:tcPr anchor="ctr"/>
                </a:tc>
                <a:tc hMerge="1">
                  <a:txBody>
                    <a:bodyPr/>
                    <a:lstStyle/>
                    <a:p>
                      <a:pPr algn="ctr"/>
                      <a:endParaRPr lang="ru-RU" sz="1200" dirty="0"/>
                    </a:p>
                  </a:txBody>
                  <a:tcPr anchor="ctr"/>
                </a:tc>
                <a:tc hMerge="1">
                  <a:txBody>
                    <a:bodyPr/>
                    <a:lstStyle/>
                    <a:p>
                      <a:pPr algn="ctr"/>
                      <a:endParaRPr lang="ru-RU" baseline="0" dirty="0"/>
                    </a:p>
                  </a:txBody>
                  <a:tcPr anchor="ctr"/>
                </a:tc>
                <a:tc hMerge="1">
                  <a:txBody>
                    <a:bodyPr/>
                    <a:lstStyle/>
                    <a:p>
                      <a:pPr algn="ctr"/>
                      <a:endParaRPr lang="ru-RU" dirty="0"/>
                    </a:p>
                  </a:txBody>
                  <a:tcPr anchor="ct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dirty="0"/>
                    </a:p>
                  </a:txBody>
                  <a:tcPr anchor="ctr"/>
                </a:tc>
              </a:tr>
            </a:tbl>
          </a:graphicData>
        </a:graphic>
      </p:graphicFrame>
      <p:graphicFrame>
        <p:nvGraphicFramePr>
          <p:cNvPr id="5" name="Object 2"/>
          <p:cNvGraphicFramePr>
            <a:graphicFrameLocks noChangeAspect="1"/>
          </p:cNvGraphicFramePr>
          <p:nvPr/>
        </p:nvGraphicFramePr>
        <p:xfrm>
          <a:off x="2118154" y="3866122"/>
          <a:ext cx="285750" cy="327025"/>
        </p:xfrm>
        <a:graphic>
          <a:graphicData uri="http://schemas.openxmlformats.org/presentationml/2006/ole">
            <p:oleObj spid="_x0000_s538626" name="Формула" r:id="rId3" imgW="177480" imgH="203040" progId="Equation.3">
              <p:embed/>
            </p:oleObj>
          </a:graphicData>
        </a:graphic>
      </p:graphicFrame>
      <p:graphicFrame>
        <p:nvGraphicFramePr>
          <p:cNvPr id="6" name="Object 3"/>
          <p:cNvGraphicFramePr>
            <a:graphicFrameLocks noChangeAspect="1"/>
          </p:cNvGraphicFramePr>
          <p:nvPr/>
        </p:nvGraphicFramePr>
        <p:xfrm>
          <a:off x="2119140" y="4347165"/>
          <a:ext cx="244475" cy="325438"/>
        </p:xfrm>
        <a:graphic>
          <a:graphicData uri="http://schemas.openxmlformats.org/presentationml/2006/ole">
            <p:oleObj spid="_x0000_s538627" name="Формула" r:id="rId4" imgW="152280" imgH="203040" progId="Equation.3">
              <p:embed/>
            </p:oleObj>
          </a:graphicData>
        </a:graphic>
      </p:graphicFrame>
      <p:graphicFrame>
        <p:nvGraphicFramePr>
          <p:cNvPr id="7" name="Object 4"/>
          <p:cNvGraphicFramePr>
            <a:graphicFrameLocks noChangeAspect="1"/>
          </p:cNvGraphicFramePr>
          <p:nvPr/>
        </p:nvGraphicFramePr>
        <p:xfrm>
          <a:off x="3533271" y="3832176"/>
          <a:ext cx="1042988" cy="385762"/>
        </p:xfrm>
        <a:graphic>
          <a:graphicData uri="http://schemas.openxmlformats.org/presentationml/2006/ole">
            <p:oleObj spid="_x0000_s538628" name="Формула" r:id="rId5" imgW="647640" imgH="241200" progId="Equation.3">
              <p:embed/>
            </p:oleObj>
          </a:graphicData>
        </a:graphic>
      </p:graphicFrame>
      <p:graphicFrame>
        <p:nvGraphicFramePr>
          <p:cNvPr id="8" name="Object 5"/>
          <p:cNvGraphicFramePr>
            <a:graphicFrameLocks noChangeAspect="1"/>
          </p:cNvGraphicFramePr>
          <p:nvPr/>
        </p:nvGraphicFramePr>
        <p:xfrm>
          <a:off x="3246882" y="4436660"/>
          <a:ext cx="631825" cy="406400"/>
        </p:xfrm>
        <a:graphic>
          <a:graphicData uri="http://schemas.openxmlformats.org/presentationml/2006/ole">
            <p:oleObj spid="_x0000_s538629" name="Формула" r:id="rId6" imgW="393480" imgH="253800" progId="Equation.3">
              <p:embed/>
            </p:oleObj>
          </a:graphicData>
        </a:graphic>
      </p:graphicFrame>
      <p:graphicFrame>
        <p:nvGraphicFramePr>
          <p:cNvPr id="9" name="Object 6"/>
          <p:cNvGraphicFramePr>
            <a:graphicFrameLocks noChangeAspect="1"/>
          </p:cNvGraphicFramePr>
          <p:nvPr/>
        </p:nvGraphicFramePr>
        <p:xfrm>
          <a:off x="4438432" y="4423651"/>
          <a:ext cx="631825" cy="385763"/>
        </p:xfrm>
        <a:graphic>
          <a:graphicData uri="http://schemas.openxmlformats.org/presentationml/2006/ole">
            <p:oleObj spid="_x0000_s538630" name="Формула" r:id="rId7" imgW="393480" imgH="241200" progId="Equation.3">
              <p:embed/>
            </p:oleObj>
          </a:graphicData>
        </a:graphic>
      </p:graphicFrame>
      <p:graphicFrame>
        <p:nvGraphicFramePr>
          <p:cNvPr id="10" name="Object 7"/>
          <p:cNvGraphicFramePr>
            <a:graphicFrameLocks noChangeAspect="1"/>
          </p:cNvGraphicFramePr>
          <p:nvPr/>
        </p:nvGraphicFramePr>
        <p:xfrm>
          <a:off x="6860340" y="3875655"/>
          <a:ext cx="1042988" cy="365125"/>
        </p:xfrm>
        <a:graphic>
          <a:graphicData uri="http://schemas.openxmlformats.org/presentationml/2006/ole">
            <p:oleObj spid="_x0000_s538631" name="Формула" r:id="rId8" imgW="647640" imgH="228600" progId="Equation.3">
              <p:embed/>
            </p:oleObj>
          </a:graphicData>
        </a:graphic>
      </p:graphicFrame>
      <p:graphicFrame>
        <p:nvGraphicFramePr>
          <p:cNvPr id="11" name="Объект 10"/>
          <p:cNvGraphicFramePr>
            <a:graphicFrameLocks noChangeAspect="1"/>
          </p:cNvGraphicFramePr>
          <p:nvPr/>
        </p:nvGraphicFramePr>
        <p:xfrm>
          <a:off x="3714744" y="4881130"/>
          <a:ext cx="533400" cy="431800"/>
        </p:xfrm>
        <a:graphic>
          <a:graphicData uri="http://schemas.openxmlformats.org/presentationml/2006/ole">
            <p:oleObj spid="_x0000_s538632" name="Формула" r:id="rId9" imgW="533160" imgH="431640" progId="Equation.3">
              <p:embed/>
            </p:oleObj>
          </a:graphicData>
        </a:graphic>
      </p:graphicFrame>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359898"/>
            <a:ext cx="6854216" cy="640210"/>
          </a:xfrm>
        </p:spPr>
        <p:txBody>
          <a:bodyPr>
            <a:normAutofit fontScale="90000"/>
          </a:bodyPr>
          <a:lstStyle/>
          <a:p>
            <a:pPr algn="ctr"/>
            <a:r>
              <a:rPr lang="ru-RU" smtClean="0"/>
              <a:t>Карты </a:t>
            </a:r>
            <a:r>
              <a:rPr lang="ru-RU" err="1" smtClean="0"/>
              <a:t>Шухарта</a:t>
            </a:r>
            <a:endParaRPr lang="ru-RU"/>
          </a:p>
        </p:txBody>
      </p:sp>
      <p:sp>
        <p:nvSpPr>
          <p:cNvPr id="11" name="Прямоугольник 10"/>
          <p:cNvSpPr/>
          <p:nvPr/>
        </p:nvSpPr>
        <p:spPr>
          <a:xfrm>
            <a:off x="500034" y="1714488"/>
            <a:ext cx="8215370" cy="3693319"/>
          </a:xfrm>
          <a:prstGeom prst="rect">
            <a:avLst/>
          </a:prstGeom>
        </p:spPr>
        <p:txBody>
          <a:bodyPr wrap="square">
            <a:spAutoFit/>
          </a:bodyPr>
          <a:lstStyle/>
          <a:p>
            <a:pPr indent="358775" algn="just"/>
            <a:r>
              <a:rPr lang="ru-RU" smtClean="0"/>
              <a:t>Во время использования карт индивидуальных значений необходимо учитывать тот факт, что :</a:t>
            </a:r>
          </a:p>
          <a:p>
            <a:pPr indent="358775" algn="just"/>
            <a:endParaRPr lang="ru-RU" smtClean="0"/>
          </a:p>
          <a:p>
            <a:pPr algn="just"/>
            <a:r>
              <a:rPr lang="ru-RU" err="1" smtClean="0"/>
              <a:t>a</a:t>
            </a:r>
            <a:r>
              <a:rPr lang="ru-RU" smtClean="0"/>
              <a:t>) карты индивидуальных значений не так чувствительны к изменениям процесса, как X - и R –карты (</a:t>
            </a:r>
            <a:r>
              <a:rPr lang="ru-RU" err="1" smtClean="0"/>
              <a:t>карты</a:t>
            </a:r>
            <a:r>
              <a:rPr lang="ru-RU" smtClean="0"/>
              <a:t> средних арифметических);</a:t>
            </a:r>
          </a:p>
          <a:p>
            <a:pPr algn="just"/>
            <a:r>
              <a:rPr lang="ru-RU" err="1" smtClean="0"/>
              <a:t>b</a:t>
            </a:r>
            <a:r>
              <a:rPr lang="ru-RU" smtClean="0"/>
              <a:t>) во время интерпретации карт индивидуальных значений нужно выявлять осторожность, если распределение процесса не является нормальным;</a:t>
            </a:r>
          </a:p>
          <a:p>
            <a:pPr algn="just"/>
            <a:r>
              <a:rPr lang="ru-RU" err="1" smtClean="0"/>
              <a:t>c</a:t>
            </a:r>
            <a:r>
              <a:rPr lang="ru-RU" smtClean="0"/>
              <a:t>) Карты индивидуальных значений не выделяют повторяемость процесса от элемента к элементу, и потому в некоторых случаях лучше использовать обычные X – и </a:t>
            </a:r>
            <a:r>
              <a:rPr lang="en-US" smtClean="0"/>
              <a:t>R</a:t>
            </a:r>
            <a:r>
              <a:rPr lang="ru-RU" smtClean="0"/>
              <a:t>-карты с малыми объемами выборочных подгрупп (от </a:t>
            </a:r>
            <a:r>
              <a:rPr lang="ru-RU" smtClean="0">
                <a:latin typeface="Arial" pitchFamily="34" charset="0"/>
                <a:cs typeface="Arial" pitchFamily="34" charset="0"/>
              </a:rPr>
              <a:t>2</a:t>
            </a:r>
            <a:r>
              <a:rPr lang="ru-RU" smtClean="0"/>
              <a:t> до </a:t>
            </a:r>
            <a:r>
              <a:rPr lang="ru-RU" smtClean="0">
                <a:latin typeface="Arial" pitchFamily="34" charset="0"/>
                <a:cs typeface="Arial" pitchFamily="34" charset="0"/>
              </a:rPr>
              <a:t>4</a:t>
            </a:r>
            <a:r>
              <a:rPr lang="ru-RU" smtClean="0"/>
              <a:t>), даже если это требует увеличения интервала между подгруппами.</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359898"/>
            <a:ext cx="6854216" cy="640210"/>
          </a:xfrm>
        </p:spPr>
        <p:txBody>
          <a:bodyPr>
            <a:normAutofit fontScale="90000"/>
          </a:bodyPr>
          <a:lstStyle/>
          <a:p>
            <a:pPr algn="ctr"/>
            <a:r>
              <a:rPr lang="ru-RU" smtClean="0"/>
              <a:t>Карты </a:t>
            </a:r>
            <a:r>
              <a:rPr lang="ru-RU" err="1" smtClean="0"/>
              <a:t>Шухарта</a:t>
            </a:r>
            <a:endParaRPr lang="ru-RU"/>
          </a:p>
        </p:txBody>
      </p:sp>
      <p:graphicFrame>
        <p:nvGraphicFramePr>
          <p:cNvPr id="3" name="Таблица 2"/>
          <p:cNvGraphicFramePr>
            <a:graphicFrameLocks noGrp="1"/>
          </p:cNvGraphicFramePr>
          <p:nvPr/>
        </p:nvGraphicFramePr>
        <p:xfrm>
          <a:off x="642910" y="1142984"/>
          <a:ext cx="7715310" cy="5286412"/>
        </p:xfrm>
        <a:graphic>
          <a:graphicData uri="http://schemas.openxmlformats.org/drawingml/2006/table">
            <a:tbl>
              <a:tblPr/>
              <a:tblGrid>
                <a:gridCol w="514354"/>
                <a:gridCol w="514354"/>
                <a:gridCol w="514354"/>
                <a:gridCol w="514354"/>
                <a:gridCol w="514354"/>
                <a:gridCol w="514354"/>
                <a:gridCol w="514354"/>
                <a:gridCol w="514354"/>
                <a:gridCol w="514354"/>
                <a:gridCol w="514354"/>
                <a:gridCol w="514354"/>
                <a:gridCol w="514354"/>
                <a:gridCol w="514354"/>
                <a:gridCol w="514354"/>
                <a:gridCol w="514354"/>
              </a:tblGrid>
              <a:tr h="240292">
                <a:tc>
                  <a:txBody>
                    <a:bodyPr/>
                    <a:lstStyle/>
                    <a:p>
                      <a:pPr algn="ctr" fontAlgn="b"/>
                      <a:r>
                        <a:rPr lang="ru-RU" sz="1100" b="1" i="1" u="none" strike="noStrike">
                          <a:solidFill>
                            <a:srgbClr val="000000"/>
                          </a:solidFill>
                          <a:latin typeface="Times New Roman"/>
                        </a:rPr>
                        <a:t>А</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1" i="1" u="none" strike="noStrike">
                          <a:solidFill>
                            <a:srgbClr val="000000"/>
                          </a:solidFill>
                          <a:latin typeface="Times New Roman"/>
                        </a:rPr>
                        <a:t>А</a:t>
                      </a:r>
                      <a:r>
                        <a:rPr lang="ru-RU" sz="1100" b="1" i="1" u="none" strike="noStrike" baseline="-25000">
                          <a:solidFill>
                            <a:srgbClr val="000000"/>
                          </a:solidFill>
                          <a:latin typeface="Times New Roman"/>
                        </a:rPr>
                        <a:t>2</a:t>
                      </a:r>
                      <a:endParaRPr lang="ru-RU" sz="1100" b="1" i="1" u="none" strike="noStrike">
                        <a:solidFill>
                          <a:srgbClr val="000000"/>
                        </a:solidFill>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b="1" i="0" u="none" strike="noStrike">
                          <a:solidFill>
                            <a:srgbClr val="000000"/>
                          </a:solidFill>
                          <a:latin typeface="Times New Roman"/>
                        </a:rPr>
                        <a:t>A</a:t>
                      </a:r>
                      <a:r>
                        <a:rPr lang="en-US" sz="1100" b="1" i="0" u="none" strike="noStrike" baseline="-25000">
                          <a:solidFill>
                            <a:srgbClr val="000000"/>
                          </a:solidFill>
                          <a:latin typeface="Times New Roman"/>
                        </a:rPr>
                        <a:t>3</a:t>
                      </a:r>
                      <a:endParaRPr lang="en-US" sz="1100" b="1" i="0" u="none" strike="noStrike">
                        <a:solidFill>
                          <a:srgbClr val="000000"/>
                        </a:solidFill>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b="1" i="0" u="none" strike="noStrike">
                          <a:solidFill>
                            <a:srgbClr val="000000"/>
                          </a:solidFill>
                          <a:latin typeface="Times New Roman"/>
                        </a:rPr>
                        <a:t>B</a:t>
                      </a:r>
                      <a:r>
                        <a:rPr lang="en-US" sz="1100" b="1" i="1" u="none" strike="noStrike" baseline="-25000">
                          <a:solidFill>
                            <a:srgbClr val="000000"/>
                          </a:solidFill>
                          <a:latin typeface="Times New Roman"/>
                        </a:rPr>
                        <a:t>3</a:t>
                      </a:r>
                      <a:endParaRPr lang="en-US" sz="1100" b="1" i="0" u="none" strike="noStrike">
                        <a:solidFill>
                          <a:srgbClr val="000000"/>
                        </a:solidFill>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b="1" i="0" u="none" strike="noStrike">
                          <a:solidFill>
                            <a:srgbClr val="000000"/>
                          </a:solidFill>
                          <a:latin typeface="Times New Roman"/>
                        </a:rPr>
                        <a:t>B</a:t>
                      </a:r>
                      <a:r>
                        <a:rPr lang="en-US" sz="1100" b="1" i="0" u="none" strike="noStrike" baseline="-25000">
                          <a:solidFill>
                            <a:srgbClr val="000000"/>
                          </a:solidFill>
                          <a:latin typeface="Times New Roman"/>
                        </a:rPr>
                        <a:t>4</a:t>
                      </a:r>
                      <a:endParaRPr lang="en-US" sz="1100" b="1" i="0" u="none" strike="noStrike">
                        <a:solidFill>
                          <a:srgbClr val="000000"/>
                        </a:solidFill>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b="1" i="0" u="none" strike="noStrike">
                          <a:solidFill>
                            <a:srgbClr val="000000"/>
                          </a:solidFill>
                          <a:latin typeface="Times New Roman"/>
                        </a:rPr>
                        <a:t>B</a:t>
                      </a:r>
                      <a:r>
                        <a:rPr lang="en-US" sz="1100" b="1" i="0" u="none" strike="noStrike" baseline="-25000">
                          <a:solidFill>
                            <a:srgbClr val="000000"/>
                          </a:solidFill>
                          <a:latin typeface="Times New Roman"/>
                        </a:rPr>
                        <a:t>5</a:t>
                      </a:r>
                      <a:endParaRPr lang="en-US" sz="1100" b="1" i="0" u="none" strike="noStrike">
                        <a:solidFill>
                          <a:srgbClr val="000000"/>
                        </a:solidFill>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b="1" i="0" u="none" strike="noStrike">
                          <a:solidFill>
                            <a:srgbClr val="000000"/>
                          </a:solidFill>
                          <a:latin typeface="Times New Roman"/>
                        </a:rPr>
                        <a:t>B</a:t>
                      </a:r>
                      <a:r>
                        <a:rPr lang="en-US" sz="1100" b="1" i="0" u="none" strike="noStrike" baseline="-25000">
                          <a:solidFill>
                            <a:srgbClr val="000000"/>
                          </a:solidFill>
                          <a:latin typeface="Times New Roman"/>
                        </a:rPr>
                        <a:t>6</a:t>
                      </a:r>
                      <a:endParaRPr lang="en-US" sz="1100" b="1" i="0" u="none" strike="noStrike">
                        <a:solidFill>
                          <a:srgbClr val="000000"/>
                        </a:solidFill>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b="1" i="0" u="none" strike="noStrike">
                          <a:solidFill>
                            <a:srgbClr val="000000"/>
                          </a:solidFill>
                          <a:latin typeface="Times New Roman"/>
                        </a:rPr>
                        <a:t>D</a:t>
                      </a:r>
                      <a:r>
                        <a:rPr lang="en-US" sz="1100" b="1" i="0" u="none" strike="noStrike" baseline="-25000">
                          <a:solidFill>
                            <a:srgbClr val="000000"/>
                          </a:solidFill>
                          <a:latin typeface="Times New Roman"/>
                        </a:rPr>
                        <a:t>1</a:t>
                      </a:r>
                      <a:endParaRPr lang="en-US" sz="1100" b="1" i="0" u="none" strike="noStrike">
                        <a:solidFill>
                          <a:srgbClr val="000000"/>
                        </a:solidFill>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b="1" i="0" u="none" strike="noStrike">
                          <a:solidFill>
                            <a:srgbClr val="000000"/>
                          </a:solidFill>
                          <a:latin typeface="Times New Roman"/>
                        </a:rPr>
                        <a:t>D</a:t>
                      </a:r>
                      <a:r>
                        <a:rPr lang="en-US" sz="1100" b="1" i="0" u="none" strike="noStrike" baseline="-25000">
                          <a:solidFill>
                            <a:srgbClr val="000000"/>
                          </a:solidFill>
                          <a:latin typeface="Times New Roman"/>
                        </a:rPr>
                        <a:t>2</a:t>
                      </a:r>
                      <a:endParaRPr lang="en-US" sz="1100" b="1" i="0" u="none" strike="noStrike">
                        <a:solidFill>
                          <a:srgbClr val="000000"/>
                        </a:solidFill>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b="1" i="0" u="none" strike="noStrike">
                          <a:solidFill>
                            <a:srgbClr val="000000"/>
                          </a:solidFill>
                          <a:latin typeface="Times New Roman"/>
                        </a:rPr>
                        <a:t>D</a:t>
                      </a:r>
                      <a:r>
                        <a:rPr lang="en-US" sz="1100" b="1" i="0" u="none" strike="noStrike" baseline="-25000">
                          <a:solidFill>
                            <a:srgbClr val="000000"/>
                          </a:solidFill>
                          <a:latin typeface="Times New Roman"/>
                        </a:rPr>
                        <a:t>3</a:t>
                      </a:r>
                      <a:endParaRPr lang="en-US" sz="1100" b="1" i="0" u="none" strike="noStrike">
                        <a:solidFill>
                          <a:srgbClr val="000000"/>
                        </a:solidFill>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b="1" i="0" u="none" strike="noStrike">
                          <a:solidFill>
                            <a:srgbClr val="000000"/>
                          </a:solidFill>
                          <a:latin typeface="Times New Roman"/>
                        </a:rPr>
                        <a:t>D</a:t>
                      </a:r>
                      <a:r>
                        <a:rPr lang="en-US" sz="1100" b="1" i="0" u="none" strike="noStrike" baseline="-25000">
                          <a:solidFill>
                            <a:srgbClr val="000000"/>
                          </a:solidFill>
                          <a:latin typeface="Times New Roman"/>
                        </a:rPr>
                        <a:t>4</a:t>
                      </a:r>
                      <a:endParaRPr lang="en-US" sz="1100" b="1" i="0" u="none" strike="noStrike">
                        <a:solidFill>
                          <a:srgbClr val="000000"/>
                        </a:solidFill>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b="1" i="0" u="none" strike="noStrike">
                          <a:solidFill>
                            <a:srgbClr val="000000"/>
                          </a:solidFill>
                          <a:latin typeface="Times New Roman"/>
                        </a:rPr>
                        <a:t>C</a:t>
                      </a:r>
                      <a:r>
                        <a:rPr lang="en-US" sz="1100" b="1" i="0" u="none" strike="noStrike" baseline="-25000">
                          <a:solidFill>
                            <a:srgbClr val="000000"/>
                          </a:solidFill>
                          <a:latin typeface="Times New Roman"/>
                        </a:rPr>
                        <a:t>4</a:t>
                      </a:r>
                      <a:endParaRPr lang="en-US" sz="1100" b="1" i="0" u="none" strike="noStrike">
                        <a:solidFill>
                          <a:srgbClr val="000000"/>
                        </a:solidFill>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1" i="0" u="none" strike="noStrike">
                          <a:solidFill>
                            <a:srgbClr val="000000"/>
                          </a:solidFill>
                          <a:latin typeface="Times New Roman"/>
                        </a:rPr>
                        <a:t>1/С</a:t>
                      </a:r>
                      <a:r>
                        <a:rPr lang="ru-RU" sz="1100" b="1" i="0" u="none" strike="noStrike" baseline="-25000">
                          <a:solidFill>
                            <a:srgbClr val="000000"/>
                          </a:solidFill>
                          <a:latin typeface="Times New Roman"/>
                        </a:rPr>
                        <a:t>4</a:t>
                      </a:r>
                      <a:endParaRPr lang="ru-RU" sz="1100" b="1" i="0" u="none" strike="noStrike">
                        <a:solidFill>
                          <a:srgbClr val="000000"/>
                        </a:solidFill>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b="1" i="0" u="none" strike="noStrike">
                          <a:solidFill>
                            <a:srgbClr val="000000"/>
                          </a:solidFill>
                          <a:latin typeface="Times New Roman"/>
                        </a:rPr>
                        <a:t>d</a:t>
                      </a:r>
                      <a:r>
                        <a:rPr lang="en-US" sz="1100" b="1" i="0" u="none" strike="noStrike" baseline="-25000">
                          <a:solidFill>
                            <a:srgbClr val="000000"/>
                          </a:solidFill>
                          <a:latin typeface="Times New Roman"/>
                        </a:rPr>
                        <a:t>2</a:t>
                      </a:r>
                      <a:endParaRPr lang="en-US" sz="1100" b="1" i="0" u="none" strike="noStrike">
                        <a:solidFill>
                          <a:srgbClr val="000000"/>
                        </a:solidFill>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100" b="1" i="0" u="none" strike="noStrike">
                          <a:solidFill>
                            <a:srgbClr val="000000"/>
                          </a:solidFill>
                          <a:latin typeface="Times New Roman"/>
                        </a:rPr>
                        <a:t>1/d</a:t>
                      </a:r>
                      <a:r>
                        <a:rPr lang="en-US" sz="1100" b="1" i="0" u="none" strike="noStrike" baseline="-25000">
                          <a:solidFill>
                            <a:srgbClr val="000000"/>
                          </a:solidFill>
                          <a:latin typeface="Times New Roman"/>
                        </a:rPr>
                        <a:t>2</a:t>
                      </a:r>
                      <a:endParaRPr lang="en-US" sz="1100" b="1" i="0" u="none" strike="noStrike">
                        <a:solidFill>
                          <a:srgbClr val="000000"/>
                        </a:solidFill>
                        <a:latin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2,1210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1,8800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2,6590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3,2670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2,6060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3,6860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3,2670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0,7979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1,2533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1,1280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0,8865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1,7320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1,0230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1,9540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2,5680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2,2760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4,3580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2,5740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0,8862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1,1284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1,6930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0,5907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1,5000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0,7290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1,6280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2,2660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2,0880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4,6980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2,2820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0,9213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1,0854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2,0590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0,4857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1,3420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0,5770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1,4270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2,0890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1,9640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4,9180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2,1140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0,9400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1,0638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2,3260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0,4299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1,2250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0,4830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1,2870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0,0300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1,9700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0,0290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1,8740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5,0780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2,0040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0,9515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1,0510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2,5340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0,3946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1,1340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0,4190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1,1820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0,1180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1,8820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0,1130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1,8060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0,2040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5,2040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0,0760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1,9240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0,9594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1,0423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2,7040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0,3698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1,0610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0,3730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1,0990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0.185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1,8150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0,1790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1,7510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0,3880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5,3060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0,1360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1,8640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0,9650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1,0363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2,8470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0,3512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1,0000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0,3370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1,0320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0,2390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1,7610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0,2320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1,7070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0,5470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5,3930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0,1840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1,8160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0,9693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1,0317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2,9700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0,3367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0,9490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0,3080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0,9750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0,2840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1,7160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0,2760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1,6690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0,6870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5,4690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0,2230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1,7770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0,9727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1,0281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3,0780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0,3249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0,9050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0,2850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0,9270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0,3210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1,6790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0,3130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1,6370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0,8110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5,5350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0,2560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1,7440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0,9754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1,0252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3,1730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0,3152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0,8660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0,2660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0,8860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0,3540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1,6460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0,3460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1,6100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0,9220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5,5940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0,2830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1,7170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0,9776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1,0229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3,2580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0,3069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0,8320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0,2490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0,8500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0,3820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1,6180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0,3740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1,5850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1,0250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5,6470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0,3070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1,6930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0,9794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1,0210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3,3360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0,2998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0,8020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0,2350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0,8170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0,4060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1,5940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0,3990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1,5630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1,1180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5,6960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0,3280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1,6720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0,9810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1,0194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3,4070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0,2935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0,7750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0,2230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0,7890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0,4280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1,5720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0,4210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1,5440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1,2030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5,7410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0,3470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1,6530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0,9823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1,0180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3,4720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0,2880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0,7500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0,7630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0,4480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1,5520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0,4400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1,5260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1,2820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5,7820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0,3630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1,6370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0,9835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1,0168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3,5320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0,2831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0,7280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0,2030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0,7390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0,4660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1,5340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0,4580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1,5110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1,3560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5,8200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0,3780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1,6220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0,9845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1,0157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3,5880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0,2787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0,7070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0,1940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0,7180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0,4820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1,5180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0,4750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1,4960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1,4240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5,8560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0,3910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1,6080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0,9854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1,0148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3,6400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0,2747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0,6880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0,1870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0,6980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0,4970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1,5030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0,4900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1,4830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1,4870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5,8910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0,4030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1,5970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0,9862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1,0140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3,6890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0,2711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0,6710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0,1800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0,6800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0,5100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1,4900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0,5040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1,4700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1,5490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5,9210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0,4150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1,5850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0,9869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1,0133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3,7350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0,2677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0,6550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0,1730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0,6630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0,5230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1,4770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0,5160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1,4590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1,6050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5,9510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0,4250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1,5750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0,9876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1,0126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3,7780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0,2647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0,6400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0,1670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0,6470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0,5340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1,4660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0,5280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1,4480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1,6590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5,9790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0,4340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1,5660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0,9882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1,0119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3,8190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0,2618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0,6260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0,1620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0,6330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0,5450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1,4550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0,5390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1,4380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1,7100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6,0060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0,4430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1,5570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0,9887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1,0114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3,8580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0,2592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0,6120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0,1570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0,6190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0,5550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1,4450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0,5490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1,4290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1,7590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6,0310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0,4510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1,5480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0,9892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1,0109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3,8950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0,2567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10255">
                <a:tc>
                  <a:txBody>
                    <a:bodyPr/>
                    <a:lstStyle/>
                    <a:p>
                      <a:pPr algn="ctr" fontAlgn="b"/>
                      <a:r>
                        <a:rPr lang="ru-RU" sz="1100" b="0" i="0" u="none" strike="noStrike">
                          <a:solidFill>
                            <a:srgbClr val="000000"/>
                          </a:solidFill>
                          <a:latin typeface="Arial"/>
                        </a:rPr>
                        <a:t>0,6000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0,1530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0,6060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0,5650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1,4340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0,5590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1,4200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1,8060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6,0560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0,4590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1,5410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0,9896</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1,0105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3,9310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ru-RU" sz="1100" b="0" i="0" u="none" strike="noStrike">
                          <a:solidFill>
                            <a:srgbClr val="000000"/>
                          </a:solidFill>
                          <a:latin typeface="Arial"/>
                        </a:rPr>
                        <a:t>0,2544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32560" y="359898"/>
            <a:ext cx="6854216" cy="640210"/>
          </a:xfrm>
        </p:spPr>
        <p:txBody>
          <a:bodyPr>
            <a:normAutofit fontScale="90000"/>
          </a:bodyPr>
          <a:lstStyle/>
          <a:p>
            <a:pPr algn="ctr"/>
            <a:r>
              <a:rPr lang="ru-RU" smtClean="0"/>
              <a:t>Карты </a:t>
            </a:r>
            <a:r>
              <a:rPr lang="ru-RU" err="1" smtClean="0"/>
              <a:t>Шухарта</a:t>
            </a:r>
            <a:endParaRPr lang="ru-RU"/>
          </a:p>
        </p:txBody>
      </p:sp>
      <p:sp>
        <p:nvSpPr>
          <p:cNvPr id="3" name="Прямоугольник 2"/>
          <p:cNvSpPr/>
          <p:nvPr/>
        </p:nvSpPr>
        <p:spPr>
          <a:xfrm>
            <a:off x="357158" y="1000108"/>
            <a:ext cx="8501122" cy="5170646"/>
          </a:xfrm>
          <a:prstGeom prst="rect">
            <a:avLst/>
          </a:prstGeom>
        </p:spPr>
        <p:txBody>
          <a:bodyPr wrap="square">
            <a:spAutoFit/>
          </a:bodyPr>
          <a:lstStyle/>
          <a:p>
            <a:pPr algn="ctr"/>
            <a:r>
              <a:rPr lang="ru-RU" smtClean="0"/>
              <a:t> </a:t>
            </a:r>
            <a:r>
              <a:rPr lang="ru-RU" b="1" smtClean="0"/>
              <a:t>МЕТОД УПРАВЛЕНИЯ И ИНТЕРПРЕТАЦИЯ КОНТРОЛЬНЫХ КАРТ ДЛЯ КОЛИЧЕСТВЕННЫХ ДАННЫХ</a:t>
            </a:r>
          </a:p>
          <a:p>
            <a:pPr indent="358775" algn="just"/>
            <a:r>
              <a:rPr lang="ru-RU" sz="1400" smtClean="0"/>
              <a:t>Система карт </a:t>
            </a:r>
            <a:r>
              <a:rPr lang="ru-RU" sz="1400" err="1" smtClean="0"/>
              <a:t>Шухарта</a:t>
            </a:r>
            <a:r>
              <a:rPr lang="ru-RU" sz="1400" smtClean="0"/>
              <a:t> опирается на тот факт, что когда изменчивость процесса от элемента к элементу и среднее процесса остаются постоянными на данных уровнях (оцененных, соответственно, по </a:t>
            </a:r>
            <a:r>
              <a:rPr lang="en-US" sz="1400" smtClean="0"/>
              <a:t>R</a:t>
            </a:r>
            <a:r>
              <a:rPr lang="ru-RU" sz="1400" smtClean="0"/>
              <a:t> и X), то размахи (</a:t>
            </a:r>
            <a:r>
              <a:rPr lang="en-US" sz="1400" smtClean="0"/>
              <a:t>R</a:t>
            </a:r>
            <a:r>
              <a:rPr lang="ru-RU" sz="1400" smtClean="0"/>
              <a:t>) и средние (X) отдельных подгрупп будут изменяться только случайным образом и редко выходить за контрольные пределы. Также не должно быть очевидных трендов или структур данных, кроме тех, которые возникают случайно с некоторой частью вероятности.</a:t>
            </a:r>
          </a:p>
          <a:p>
            <a:pPr indent="355600" algn="just"/>
            <a:r>
              <a:rPr lang="ru-RU" sz="1400" smtClean="0"/>
              <a:t>Х-карта показывает, где находится среднее процесса и отражает стабильность процесса. X -карта выявляет нежелательные вариации между подгруппами и вариации относительно них среднего. R -карта выявляет любую нежелательную вариацию внутри подгрупп и служит индикатором переменчивости исследуемого процесса. Это мера правильности (</a:t>
            </a:r>
            <a:r>
              <a:rPr lang="ru-RU" sz="1400" err="1" smtClean="0"/>
              <a:t>конзистентности</a:t>
            </a:r>
            <a:r>
              <a:rPr lang="ru-RU" sz="1400" smtClean="0"/>
              <a:t>) и однородности процесса. Если R -карта показывает, что вариации внутри подгрупп не изменяются, то это значит, что процесс остается в статистически управляемом состоянии. Это имеет место только в том случае, если все выборки обрабатывали одинаково. Если </a:t>
            </a:r>
            <a:r>
              <a:rPr lang="en-US" sz="1400" smtClean="0"/>
              <a:t>R</a:t>
            </a:r>
            <a:r>
              <a:rPr lang="ru-RU" sz="1400" smtClean="0"/>
              <a:t>-карта показывает, что процесс вышел из управляемого состояния или уровень на </a:t>
            </a:r>
            <a:r>
              <a:rPr lang="en-US" sz="1400" smtClean="0"/>
              <a:t>R</a:t>
            </a:r>
            <a:r>
              <a:rPr lang="ru-RU" sz="1400" smtClean="0"/>
              <a:t>-карте растет, то это может обозначать, что или отдельные подгруппы испытали разную обработку, или в процессе действует несколько разных систем причинно-следственных связей.</a:t>
            </a:r>
          </a:p>
          <a:p>
            <a:pPr indent="355600" algn="just"/>
            <a:r>
              <a:rPr lang="ru-RU" sz="1400" smtClean="0"/>
              <a:t>На X -карту также могут влиять условия, при которых процесс вышел из состояния статистической управляемости на R -карте. Возможность интерпретировать размахи или средние значения подгрупп зависит от оценивания переменчивости от элемента к элементу, потому </a:t>
            </a:r>
            <a:r>
              <a:rPr lang="en-US" sz="1400" smtClean="0"/>
              <a:t>R</a:t>
            </a:r>
            <a:r>
              <a:rPr lang="ru-RU" sz="1400" smtClean="0"/>
              <a:t>-карту необходимо анализировать первой. </a:t>
            </a:r>
          </a:p>
          <a:p>
            <a:pPr algn="just"/>
            <a:endParaRPr lang="ru-RU" sz="1400" smtClean="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714348" y="1000108"/>
            <a:ext cx="8072494" cy="369332"/>
          </a:xfrm>
          <a:prstGeom prst="rect">
            <a:avLst/>
          </a:prstGeom>
        </p:spPr>
        <p:txBody>
          <a:bodyPr wrap="square">
            <a:spAutoFit/>
          </a:bodyPr>
          <a:lstStyle/>
          <a:p>
            <a:pPr indent="363538" algn="ctr"/>
            <a:r>
              <a:rPr lang="ru-RU" b="1" smtClean="0"/>
              <a:t>Что такое – «Неопределенность» ? </a:t>
            </a:r>
            <a:endParaRPr lang="ru-RU" b="1" i="1" smtClean="0"/>
          </a:p>
        </p:txBody>
      </p:sp>
      <p:pic>
        <p:nvPicPr>
          <p:cNvPr id="5" name="Рисунок 4" descr="J0299125.WMF"/>
          <p:cNvPicPr>
            <a:picLocks noChangeAspect="1"/>
          </p:cNvPicPr>
          <p:nvPr/>
        </p:nvPicPr>
        <p:blipFill>
          <a:blip r:embed="rId3"/>
          <a:stretch>
            <a:fillRect/>
          </a:stretch>
        </p:blipFill>
        <p:spPr>
          <a:xfrm>
            <a:off x="357158" y="1071546"/>
            <a:ext cx="1357322" cy="2000264"/>
          </a:xfrm>
          <a:prstGeom prst="rect">
            <a:avLst/>
          </a:prstGeom>
        </p:spPr>
      </p:pic>
      <p:sp>
        <p:nvSpPr>
          <p:cNvPr id="6" name="Прямоугольник 5"/>
          <p:cNvSpPr/>
          <p:nvPr/>
        </p:nvSpPr>
        <p:spPr>
          <a:xfrm>
            <a:off x="2000232" y="1500174"/>
            <a:ext cx="6786610" cy="1600438"/>
          </a:xfrm>
          <a:prstGeom prst="rect">
            <a:avLst/>
          </a:prstGeom>
        </p:spPr>
        <p:txBody>
          <a:bodyPr wrap="square">
            <a:spAutoFit/>
          </a:bodyPr>
          <a:lstStyle/>
          <a:p>
            <a:pPr algn="just"/>
            <a:r>
              <a:rPr lang="ru-RU" sz="1400" smtClean="0">
                <a:latin typeface="Arial" pitchFamily="34" charset="0"/>
                <a:cs typeface="Arial" pitchFamily="34" charset="0"/>
              </a:rPr>
              <a:t>Понятие «неопределенность» (англ. «</a:t>
            </a:r>
            <a:r>
              <a:rPr lang="en-US" sz="1400" smtClean="0">
                <a:latin typeface="Arial" pitchFamily="34" charset="0"/>
                <a:cs typeface="Arial" pitchFamily="34" charset="0"/>
              </a:rPr>
              <a:t>Uncertainty</a:t>
            </a:r>
            <a:r>
              <a:rPr lang="ru-RU" sz="1400" smtClean="0">
                <a:latin typeface="Arial" pitchFamily="34" charset="0"/>
                <a:cs typeface="Arial" pitchFamily="34" charset="0"/>
              </a:rPr>
              <a:t>»), появилось более 30 лет назад. Неопределенность и связанные с ней величины (стандартная неопределенность, расширенная неопределенность и т.д.), в последнее время широко используются при представлении результатов измерений, особенно в европейских странах.</a:t>
            </a:r>
            <a:r>
              <a:rPr lang="en-US" sz="1400" smtClean="0">
                <a:latin typeface="Arial" pitchFamily="34" charset="0"/>
                <a:cs typeface="Arial" pitchFamily="34" charset="0"/>
              </a:rPr>
              <a:t> </a:t>
            </a:r>
            <a:r>
              <a:rPr lang="ru-RU" sz="1400" smtClean="0">
                <a:latin typeface="Arial" pitchFamily="34" charset="0"/>
                <a:cs typeface="Arial" pitchFamily="34" charset="0"/>
              </a:rPr>
              <a:t>То же происходит и у нас - эти термины (и соответствующие величины) применяются все чаще. Так, понятие неопределенности фигурирует в ряде нормативных документов.</a:t>
            </a:r>
            <a:endParaRPr lang="ru-RU" sz="1400">
              <a:latin typeface="Arial" pitchFamily="34" charset="0"/>
              <a:cs typeface="Arial" pitchFamily="34" charset="0"/>
            </a:endParaRPr>
          </a:p>
        </p:txBody>
      </p:sp>
      <p:sp>
        <p:nvSpPr>
          <p:cNvPr id="23" name="Прямоугольник 22"/>
          <p:cNvSpPr/>
          <p:nvPr/>
        </p:nvSpPr>
        <p:spPr>
          <a:xfrm>
            <a:off x="214282" y="3000372"/>
            <a:ext cx="8643998" cy="369332"/>
          </a:xfrm>
          <a:prstGeom prst="rect">
            <a:avLst/>
          </a:prstGeom>
        </p:spPr>
        <p:txBody>
          <a:bodyPr wrap="square">
            <a:spAutoFit/>
          </a:bodyPr>
          <a:lstStyle/>
          <a:p>
            <a:r>
              <a:rPr lang="ru-RU" smtClean="0"/>
              <a:t> </a:t>
            </a:r>
            <a:r>
              <a:rPr lang="ru-RU" sz="1400" smtClean="0">
                <a:latin typeface="Arial" pitchFamily="34" charset="0"/>
                <a:cs typeface="Arial" pitchFamily="34" charset="0"/>
              </a:rPr>
              <a:t>Как известно, фундаментальным понятием классической теории измерений является </a:t>
            </a:r>
            <a:r>
              <a:rPr lang="ru-RU" sz="1400" i="1" smtClean="0">
                <a:latin typeface="Arial" pitchFamily="34" charset="0"/>
                <a:cs typeface="Arial" pitchFamily="34" charset="0"/>
              </a:rPr>
              <a:t>погрешность</a:t>
            </a:r>
            <a:r>
              <a:rPr lang="ru-RU" sz="1400" smtClean="0">
                <a:latin typeface="Arial" pitchFamily="34" charset="0"/>
                <a:cs typeface="Arial" pitchFamily="34" charset="0"/>
              </a:rPr>
              <a:t> </a:t>
            </a:r>
            <a:endParaRPr lang="ru-RU" sz="1400">
              <a:latin typeface="Arial" pitchFamily="34" charset="0"/>
              <a:cs typeface="Arial" pitchFamily="34" charset="0"/>
            </a:endParaRPr>
          </a:p>
        </p:txBody>
      </p:sp>
      <p:sp>
        <p:nvSpPr>
          <p:cNvPr id="37907" name="Rectangle 1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37906" name="Object 18"/>
          <p:cNvGraphicFramePr>
            <a:graphicFrameLocks noChangeAspect="1"/>
          </p:cNvGraphicFramePr>
          <p:nvPr/>
        </p:nvGraphicFramePr>
        <p:xfrm>
          <a:off x="3571868" y="3429000"/>
          <a:ext cx="1333504" cy="400051"/>
        </p:xfrm>
        <a:graphic>
          <a:graphicData uri="http://schemas.openxmlformats.org/presentationml/2006/ole">
            <p:oleObj spid="_x0000_s209922" name="Формула" r:id="rId4" imgW="761669" imgH="228501" progId="Equation.3">
              <p:embed/>
            </p:oleObj>
          </a:graphicData>
        </a:graphic>
      </p:graphicFrame>
      <p:sp>
        <p:nvSpPr>
          <p:cNvPr id="41" name="Прямоугольник 40"/>
          <p:cNvSpPr/>
          <p:nvPr/>
        </p:nvSpPr>
        <p:spPr>
          <a:xfrm>
            <a:off x="285721" y="3786190"/>
            <a:ext cx="8501122" cy="1357322"/>
          </a:xfrm>
          <a:prstGeom prst="rect">
            <a:avLst/>
          </a:prstGeom>
        </p:spPr>
        <p:txBody>
          <a:bodyPr wrap="none" anchor="ctr">
            <a:noAutofit/>
          </a:bodyPr>
          <a:lstStyle/>
          <a:p>
            <a:pPr algn="just"/>
            <a:r>
              <a:rPr lang="ru-RU" sz="1400" smtClean="0">
                <a:latin typeface="Arial" pitchFamily="34" charset="0"/>
                <a:cs typeface="Arial" pitchFamily="34" charset="0"/>
              </a:rPr>
              <a:t>отклонение результата измерения  </a:t>
            </a:r>
            <a:r>
              <a:rPr lang="en-US" sz="1400" b="1" i="1" smtClean="0">
                <a:latin typeface="Arial" pitchFamily="34" charset="0"/>
                <a:cs typeface="Arial" pitchFamily="34" charset="0"/>
              </a:rPr>
              <a:t>X</a:t>
            </a:r>
            <a:r>
              <a:rPr lang="en-US" sz="1400" b="1" i="1" baseline="-25000" smtClean="0">
                <a:latin typeface="Arial" pitchFamily="34" charset="0"/>
                <a:cs typeface="Arial" pitchFamily="34" charset="0"/>
              </a:rPr>
              <a:t>i</a:t>
            </a:r>
            <a:r>
              <a:rPr lang="en-US" sz="1400" i="1" baseline="-25000" smtClean="0">
                <a:latin typeface="Arial" pitchFamily="34" charset="0"/>
                <a:cs typeface="Arial" pitchFamily="34" charset="0"/>
              </a:rPr>
              <a:t> </a:t>
            </a:r>
            <a:r>
              <a:rPr lang="ru-RU" sz="1400" smtClean="0">
                <a:latin typeface="Arial" pitchFamily="34" charset="0"/>
                <a:cs typeface="Arial" pitchFamily="34" charset="0"/>
              </a:rPr>
              <a:t>от истинного значения измеряемой величины </a:t>
            </a:r>
            <a:r>
              <a:rPr lang="el-GR" sz="1400" b="1" i="1" smtClean="0">
                <a:latin typeface="Arial"/>
                <a:cs typeface="Arial"/>
              </a:rPr>
              <a:t>μ</a:t>
            </a:r>
            <a:r>
              <a:rPr lang="en-US" sz="1400" i="1" smtClean="0">
                <a:latin typeface="Arial"/>
                <a:cs typeface="Arial"/>
              </a:rPr>
              <a:t> </a:t>
            </a:r>
            <a:r>
              <a:rPr lang="ru-RU" sz="1400" i="1" smtClean="0">
                <a:latin typeface="Arial"/>
                <a:cs typeface="Arial"/>
              </a:rPr>
              <a:t>. </a:t>
            </a:r>
            <a:r>
              <a:rPr lang="ru-RU" sz="1400" smtClean="0">
                <a:latin typeface="Arial" pitchFamily="34" charset="0"/>
                <a:cs typeface="Arial" pitchFamily="34" charset="0"/>
              </a:rPr>
              <a:t>Погрешность</a:t>
            </a:r>
          </a:p>
          <a:p>
            <a:pPr algn="just">
              <a:tabLst>
                <a:tab pos="87313" algn="l"/>
              </a:tabLst>
            </a:pPr>
            <a:r>
              <a:rPr lang="ru-RU" sz="1400" smtClean="0">
                <a:latin typeface="Arial" pitchFamily="34" charset="0"/>
                <a:cs typeface="Arial" pitchFamily="34" charset="0"/>
              </a:rPr>
              <a:t> возникает  из-за  несовершенства  процесса  измерений.   Хотя погрешность  не может быть  точно </a:t>
            </a:r>
          </a:p>
          <a:p>
            <a:pPr algn="just"/>
            <a:r>
              <a:rPr lang="ru-RU" sz="1400" smtClean="0">
                <a:latin typeface="Arial" pitchFamily="34" charset="0"/>
                <a:cs typeface="Arial" pitchFamily="34" charset="0"/>
              </a:rPr>
              <a:t> известна   (из - за неизвестности   истинного  значения),    это   понятие  удобно   использовать  для </a:t>
            </a:r>
          </a:p>
          <a:p>
            <a:pPr algn="just"/>
            <a:r>
              <a:rPr lang="ru-RU" sz="1400" smtClean="0">
                <a:latin typeface="Arial" pitchFamily="34" charset="0"/>
                <a:cs typeface="Arial" pitchFamily="34" charset="0"/>
              </a:rPr>
              <a:t>статистического  описания  процесса  измерений.  Распределение  погрешности  </a:t>
            </a:r>
            <a:r>
              <a:rPr lang="el-GR" sz="1400" b="1" i="1" smtClean="0">
                <a:latin typeface="Arial"/>
                <a:cs typeface="Arial"/>
              </a:rPr>
              <a:t>δ</a:t>
            </a:r>
            <a:r>
              <a:rPr lang="ru-RU" sz="1400" b="1" i="1" smtClean="0">
                <a:latin typeface="Arial"/>
                <a:cs typeface="Arial"/>
              </a:rPr>
              <a:t>  </a:t>
            </a:r>
            <a:r>
              <a:rPr lang="ru-RU" sz="1400" smtClean="0">
                <a:latin typeface="Arial" pitchFamily="34" charset="0"/>
              </a:rPr>
              <a:t>совпадает  с </a:t>
            </a:r>
          </a:p>
          <a:p>
            <a:pPr algn="just"/>
            <a:r>
              <a:rPr lang="ru-RU" sz="1400" smtClean="0">
                <a:latin typeface="Arial" pitchFamily="34" charset="0"/>
              </a:rPr>
              <a:t>распределением  результатов  измерений  </a:t>
            </a:r>
            <a:r>
              <a:rPr lang="ru-RU" sz="1400" b="1" i="1" smtClean="0">
                <a:latin typeface="Arial" pitchFamily="34" charset="0"/>
              </a:rPr>
              <a:t>Х </a:t>
            </a:r>
            <a:r>
              <a:rPr lang="ru-RU" sz="1400" smtClean="0">
                <a:latin typeface="Arial" pitchFamily="34" charset="0"/>
              </a:rPr>
              <a:t> </a:t>
            </a:r>
            <a:r>
              <a:rPr lang="ru-RU" sz="1400" smtClean="0">
                <a:latin typeface="Arial" pitchFamily="34" charset="0"/>
                <a:cs typeface="Arial" pitchFamily="34" charset="0"/>
              </a:rPr>
              <a:t>с точностью до начала координат  (см. рис 1).</a:t>
            </a:r>
            <a:endParaRPr lang="ru-RU" sz="1400" b="1" i="1">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357158" y="1428736"/>
            <a:ext cx="8501122" cy="2462213"/>
          </a:xfrm>
          <a:prstGeom prst="rect">
            <a:avLst/>
          </a:prstGeom>
        </p:spPr>
        <p:txBody>
          <a:bodyPr wrap="square">
            <a:spAutoFit/>
          </a:bodyPr>
          <a:lstStyle/>
          <a:p>
            <a:pPr indent="363538" algn="just"/>
            <a:r>
              <a:rPr lang="ru-RU" sz="1400" smtClean="0">
                <a:latin typeface="Arial" pitchFamily="34" charset="0"/>
                <a:cs typeface="Arial" pitchFamily="34" charset="0"/>
              </a:rPr>
              <a:t>Рассмотрим теперь, как определяется неопределенность. Согласно </a:t>
            </a:r>
            <a:r>
              <a:rPr lang="en-US" sz="1400" smtClean="0">
                <a:latin typeface="Arial" pitchFamily="34" charset="0"/>
                <a:cs typeface="Arial" pitchFamily="34" charset="0"/>
              </a:rPr>
              <a:t>EUROCHEM/CITAC Guide “Quantifying Uncertainty in Analytical Measurements” , Second Ed</a:t>
            </a:r>
            <a:r>
              <a:rPr lang="en-US" sz="1400" smtClean="0"/>
              <a:t>., 2000</a:t>
            </a:r>
            <a:r>
              <a:rPr lang="ru-RU" sz="1400" smtClean="0">
                <a:latin typeface="Arial" pitchFamily="34" charset="0"/>
                <a:cs typeface="Arial" pitchFamily="34" charset="0"/>
              </a:rPr>
              <a:t>, неопределенность - это «</a:t>
            </a:r>
            <a:r>
              <a:rPr lang="ru-RU" sz="1400" i="1" smtClean="0">
                <a:latin typeface="Arial" pitchFamily="34" charset="0"/>
                <a:cs typeface="Arial" pitchFamily="34" charset="0"/>
              </a:rPr>
              <a:t>Параметр, связанный с результатом измерения и характеризующий разброс значений, которые с достаточным основанием могут быть приписаны измеряемой величине. … Этим параметром может быть, например, стандартное отклонение  или ширина доверительного интервала</a:t>
            </a:r>
            <a:r>
              <a:rPr lang="ru-RU" sz="1400" smtClean="0">
                <a:latin typeface="Arial" pitchFamily="34" charset="0"/>
                <a:cs typeface="Arial" pitchFamily="34" charset="0"/>
              </a:rPr>
              <a:t>». </a:t>
            </a:r>
          </a:p>
          <a:p>
            <a:pPr indent="363538" algn="just"/>
            <a:r>
              <a:rPr lang="ru-RU" sz="1400" smtClean="0">
                <a:latin typeface="Arial" pitchFamily="34" charset="0"/>
                <a:cs typeface="Arial" pitchFamily="34" charset="0"/>
              </a:rPr>
              <a:t>Согласно других определений  -  неопределенность следует рассматривать как  «</a:t>
            </a:r>
            <a:r>
              <a:rPr lang="ru-RU" sz="1400" i="1" smtClean="0">
                <a:latin typeface="Arial" pitchFamily="34" charset="0"/>
                <a:cs typeface="Arial" pitchFamily="34" charset="0"/>
              </a:rPr>
              <a:t>параметр центрированной случайной величины, представляющей собой разность между истинным значением измеряемой величины и результатом измерений, то есть величины, совпадающей по модулю с погрешностью измерений, но противоположной ей по знаку</a:t>
            </a:r>
            <a:r>
              <a:rPr lang="ru-RU" sz="1400" smtClean="0">
                <a:latin typeface="Arial" pitchFamily="34" charset="0"/>
                <a:cs typeface="Arial" pitchFamily="34" charset="0"/>
              </a:rPr>
              <a:t>». Другими словами, это параметр распределения величины     </a:t>
            </a:r>
            <a:endParaRPr lang="ru-RU" sz="1400">
              <a:latin typeface="Arial" pitchFamily="34" charset="0"/>
              <a:cs typeface="Arial" pitchFamily="34" charset="0"/>
            </a:endParaRPr>
          </a:p>
        </p:txBody>
      </p:sp>
      <p:sp>
        <p:nvSpPr>
          <p:cNvPr id="358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 name="Object 2"/>
          <p:cNvGraphicFramePr>
            <a:graphicFrameLocks noChangeAspect="1"/>
          </p:cNvGraphicFramePr>
          <p:nvPr/>
        </p:nvGraphicFramePr>
        <p:xfrm>
          <a:off x="3500430" y="3571876"/>
          <a:ext cx="755650" cy="357190"/>
        </p:xfrm>
        <a:graphic>
          <a:graphicData uri="http://schemas.openxmlformats.org/presentationml/2006/ole">
            <p:oleObj spid="_x0000_s211970" name="Формула" r:id="rId3" imgW="431640" imgH="228600" progId="Equation.3">
              <p:embed/>
            </p:oleObj>
          </a:graphicData>
        </a:graphic>
      </p:graphicFrame>
      <p:sp>
        <p:nvSpPr>
          <p:cNvPr id="8" name="Прямоугольник 7"/>
          <p:cNvSpPr/>
          <p:nvPr/>
        </p:nvSpPr>
        <p:spPr>
          <a:xfrm>
            <a:off x="372804" y="3857628"/>
            <a:ext cx="8501122" cy="2092881"/>
          </a:xfrm>
          <a:prstGeom prst="rect">
            <a:avLst/>
          </a:prstGeom>
        </p:spPr>
        <p:txBody>
          <a:bodyPr wrap="square">
            <a:spAutoFit/>
          </a:bodyPr>
          <a:lstStyle/>
          <a:p>
            <a:pPr indent="261938" algn="just"/>
            <a:r>
              <a:rPr lang="ru-RU" smtClean="0"/>
              <a:t> </a:t>
            </a:r>
            <a:r>
              <a:rPr lang="ru-RU" sz="1400" smtClean="0">
                <a:latin typeface="Arial" pitchFamily="34" charset="0"/>
                <a:cs typeface="Arial" pitchFamily="34" charset="0"/>
              </a:rPr>
              <a:t>Рассматривая подробнее имеющиеся литературные данные можно сказать, что </a:t>
            </a:r>
            <a:r>
              <a:rPr lang="ru-RU" sz="1400" b="1" i="1" smtClean="0">
                <a:latin typeface="Arial" pitchFamily="34" charset="0"/>
                <a:cs typeface="Arial" pitchFamily="34" charset="0"/>
              </a:rPr>
              <a:t>во всех случаях </a:t>
            </a:r>
            <a:r>
              <a:rPr lang="ru-RU" sz="1400" smtClean="0">
                <a:latin typeface="Arial" pitchFamily="34" charset="0"/>
                <a:cs typeface="Arial" pitchFamily="34" charset="0"/>
              </a:rPr>
              <a:t>в связи с неопределенностью рассматриваются </a:t>
            </a:r>
            <a:r>
              <a:rPr lang="ru-RU" sz="1400" b="1" i="1" smtClean="0">
                <a:latin typeface="Arial" pitchFamily="34" charset="0"/>
                <a:cs typeface="Arial" pitchFamily="34" charset="0"/>
              </a:rPr>
              <a:t>симметричные распределения результатов измерений</a:t>
            </a:r>
            <a:r>
              <a:rPr lang="ru-RU" sz="1400" smtClean="0">
                <a:latin typeface="Arial" pitchFamily="34" charset="0"/>
                <a:cs typeface="Arial" pitchFamily="34" charset="0"/>
              </a:rPr>
              <a:t> (результаты измерений рассматриваются как выборка из нормально распределенной генеральной совокупности), а в качестве параметра, упомянутого в определении неопределенности, </a:t>
            </a:r>
            <a:r>
              <a:rPr lang="ru-RU" sz="1400" b="1" i="1" smtClean="0">
                <a:latin typeface="Arial" pitchFamily="34" charset="0"/>
                <a:cs typeface="Arial" pitchFamily="34" charset="0"/>
              </a:rPr>
              <a:t>всегда</a:t>
            </a:r>
            <a:r>
              <a:rPr lang="ru-RU" sz="1400" smtClean="0">
                <a:latin typeface="Arial" pitchFamily="34" charset="0"/>
                <a:cs typeface="Arial" pitchFamily="34" charset="0"/>
              </a:rPr>
              <a:t> рассматриваются </a:t>
            </a:r>
            <a:r>
              <a:rPr lang="ru-RU" sz="1400" b="1" i="1" smtClean="0">
                <a:latin typeface="Arial" pitchFamily="34" charset="0"/>
                <a:cs typeface="Arial" pitchFamily="34" charset="0"/>
              </a:rPr>
              <a:t>стандартные отклонения</a:t>
            </a:r>
            <a:r>
              <a:rPr lang="ru-RU" sz="1400" smtClean="0">
                <a:latin typeface="Arial" pitchFamily="34" charset="0"/>
                <a:cs typeface="Arial" pitchFamily="34" charset="0"/>
              </a:rPr>
              <a:t>, характеризующие случайные и скрытые (невыявленные) ошибки измерений, оцененные разными способами (стандартная неопределенность, суммарная стандартная неопределенность), либо кратные им величины (расширенная неопределенность). Фактически предполагается нормальное распределение результатов измерений.</a:t>
            </a:r>
            <a:endParaRPr lang="ru-RU" sz="1400">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3" name="Рисунок 2" descr="J0299125.WMF"/>
          <p:cNvPicPr>
            <a:picLocks noChangeAspect="1"/>
          </p:cNvPicPr>
          <p:nvPr/>
        </p:nvPicPr>
        <p:blipFill>
          <a:blip r:embed="rId2"/>
          <a:stretch>
            <a:fillRect/>
          </a:stretch>
        </p:blipFill>
        <p:spPr>
          <a:xfrm>
            <a:off x="214282" y="4500570"/>
            <a:ext cx="1357322" cy="2000264"/>
          </a:xfrm>
          <a:prstGeom prst="rect">
            <a:avLst/>
          </a:prstGeom>
        </p:spPr>
      </p:pic>
      <p:sp>
        <p:nvSpPr>
          <p:cNvPr id="8" name="Прямоугольник 7"/>
          <p:cNvSpPr/>
          <p:nvPr/>
        </p:nvSpPr>
        <p:spPr>
          <a:xfrm>
            <a:off x="285720" y="1142984"/>
            <a:ext cx="8572560" cy="3600986"/>
          </a:xfrm>
          <a:prstGeom prst="rect">
            <a:avLst/>
          </a:prstGeom>
        </p:spPr>
        <p:txBody>
          <a:bodyPr wrap="square">
            <a:spAutoFit/>
          </a:bodyPr>
          <a:lstStyle/>
          <a:p>
            <a:pPr indent="363538" algn="just"/>
            <a:r>
              <a:rPr lang="ru-RU" sz="1400" b="1" i="1" smtClean="0"/>
              <a:t>Медиана</a:t>
            </a:r>
            <a:r>
              <a:rPr lang="ru-RU" sz="1400" smtClean="0"/>
              <a:t> представляет собой срединное значение данных, расположенных в восходящем порядке. Если имеется нечетное число данных, то это единственная срединная величина. Если имеется четное число данных, то медиана представляет собой среднее из двух срединных значений. Она робастна (устойчива), так как не важно насколько отвратительными являются одно или более экстремальных значений, так как они являются значениями в самом начале или самом конце списка. Их величина несущественна.</a:t>
            </a:r>
          </a:p>
          <a:p>
            <a:pPr algn="just"/>
            <a:r>
              <a:rPr lang="ru-RU" sz="1400" smtClean="0"/>
              <a:t>Медиана  -  это  такое  значение,  которое  делит  упорядоченное  (ранжированное) множество  данных  пополам  так,  что  одна  половина  всех  значений  оказывается  меньше медианы, а другая - больше. Таким образом, первым шагом при определении медианы является упорядочивание (ранжирование) всех значений по возрастанию или убыванию. Далее  медиана определяется следующим образом: </a:t>
            </a:r>
          </a:p>
          <a:p>
            <a:pPr algn="just"/>
            <a:r>
              <a:rPr lang="ru-RU" sz="1400" smtClean="0"/>
              <a:t>- если данные содержат нечетное число значений (8, 9, 10, 13, 15), то медиана есть центральное значение; </a:t>
            </a:r>
          </a:p>
          <a:p>
            <a:pPr algn="just"/>
            <a:r>
              <a:rPr lang="ru-RU" sz="1400" smtClean="0"/>
              <a:t>-  если  данные  содержат  четное  число  значений  (5,  8,  9,  11),  то  медиана  есть  точка, лежащая посередине между двумя центральными значениями. </a:t>
            </a:r>
          </a:p>
          <a:p>
            <a:pPr algn="just"/>
            <a:r>
              <a:rPr lang="ru-RU" smtClean="0"/>
              <a:t> </a:t>
            </a:r>
            <a:endParaRPr lang="ru-RU" smtClean="0">
              <a:latin typeface="Arial" pitchFamily="34" charset="0"/>
            </a:endParaRPr>
          </a:p>
        </p:txBody>
      </p:sp>
      <p:pic>
        <p:nvPicPr>
          <p:cNvPr id="452610" name="Picture 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857356" y="5143512"/>
            <a:ext cx="2709751" cy="928694"/>
          </a:xfrm>
          <a:prstGeom prst="rect">
            <a:avLst/>
          </a:prstGeom>
          <a:noFill/>
          <a:ln w="9525">
            <a:noFill/>
            <a:miter lim="800000"/>
            <a:headEnd/>
            <a:tailEnd/>
          </a:ln>
          <a:effectLst/>
        </p:spPr>
      </p:pic>
      <p:sp>
        <p:nvSpPr>
          <p:cNvPr id="7" name="TextBox 6"/>
          <p:cNvSpPr txBox="1"/>
          <p:nvPr/>
        </p:nvSpPr>
        <p:spPr>
          <a:xfrm>
            <a:off x="4929190" y="5143512"/>
            <a:ext cx="4000528" cy="738664"/>
          </a:xfrm>
          <a:prstGeom prst="rect">
            <a:avLst/>
          </a:prstGeom>
          <a:noFill/>
        </p:spPr>
        <p:txBody>
          <a:bodyPr wrap="square" rtlCol="0">
            <a:spAutoFit/>
          </a:bodyPr>
          <a:lstStyle/>
          <a:p>
            <a:r>
              <a:rPr lang="en-US" sz="1400" b="1" i="1" err="1" smtClean="0"/>
              <a:t>X</a:t>
            </a:r>
            <a:r>
              <a:rPr lang="en-US" sz="1400" b="1" i="1" baseline="-25000" err="1" smtClean="0"/>
              <a:t>m</a:t>
            </a:r>
            <a:r>
              <a:rPr lang="en-US" sz="1400" b="1" i="1" baseline="-25000" smtClean="0"/>
              <a:t> </a:t>
            </a:r>
            <a:r>
              <a:rPr lang="en-US" sz="1400" b="1" i="1" smtClean="0"/>
              <a:t>– </a:t>
            </a:r>
            <a:r>
              <a:rPr lang="ru-RU" sz="1400" smtClean="0"/>
              <a:t>ранжированные данные</a:t>
            </a:r>
          </a:p>
          <a:p>
            <a:r>
              <a:rPr lang="en-US" sz="1400" b="1" i="1" smtClean="0"/>
              <a:t>m </a:t>
            </a:r>
            <a:r>
              <a:rPr lang="ru-RU" sz="1400" smtClean="0"/>
              <a:t> - число измерений.</a:t>
            </a:r>
            <a:endParaRPr lang="en-US" sz="1400" smtClean="0"/>
          </a:p>
          <a:p>
            <a:r>
              <a:rPr lang="en-US" sz="1400" b="1" i="1" baseline="-25000" smtClean="0"/>
              <a:t> </a:t>
            </a:r>
            <a:r>
              <a:rPr lang="en-US" sz="1400" b="1" i="1" smtClean="0"/>
              <a:t>n </a:t>
            </a:r>
            <a:r>
              <a:rPr lang="en-US" sz="1400" smtClean="0"/>
              <a:t> -  </a:t>
            </a:r>
            <a:r>
              <a:rPr lang="ru-RU" sz="1400" smtClean="0"/>
              <a:t>порядковый номер медианной варианты </a:t>
            </a:r>
            <a:endParaRPr lang="ru-RU" sz="1400" b="1" i="1" baseline="-2500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18" name="Прямоугольник 17"/>
          <p:cNvSpPr/>
          <p:nvPr/>
        </p:nvSpPr>
        <p:spPr>
          <a:xfrm>
            <a:off x="203196" y="1357298"/>
            <a:ext cx="8715436" cy="5262979"/>
          </a:xfrm>
          <a:prstGeom prst="rect">
            <a:avLst/>
          </a:prstGeom>
        </p:spPr>
        <p:txBody>
          <a:bodyPr wrap="square">
            <a:spAutoFit/>
          </a:bodyPr>
          <a:lstStyle/>
          <a:p>
            <a:pPr indent="363538" algn="just"/>
            <a:r>
              <a:rPr lang="ru-RU" sz="1400" smtClean="0">
                <a:latin typeface="Arial" pitchFamily="34" charset="0"/>
              </a:rPr>
              <a:t>Обсуждение погрешностей данное выше известно как "классический подход" к измерению. Он хорошо служил науке об измерениях, но он основан на допущении, что измерение в конечном счете может быть описано единственным истинным значением. В последние годы произошел сдвиг в понимании того, что концепция «истинного» значения может быть не корректной, а поэтому понятия правильности, случайной и систематической погрешностей также могут быть не правомерными. «Подход с точки зрения неопределенности» принимает, то, что есть только одна неопределенность эксперимента являющаяся следствием различных компонентов. Неопределенность характризует степень с которой значение измеряемой величины известно после измерения, принимая во внимание данную информацию от измерения. </a:t>
            </a:r>
          </a:p>
          <a:p>
            <a:pPr indent="363538" algn="just"/>
            <a:endParaRPr lang="ru-RU" sz="1400" smtClean="0">
              <a:latin typeface="Arial" pitchFamily="34" charset="0"/>
            </a:endParaRPr>
          </a:p>
          <a:p>
            <a:pPr indent="363538"/>
            <a:r>
              <a:rPr lang="ru-RU" sz="1400" smtClean="0">
                <a:latin typeface="Arial" pitchFamily="34" charset="0"/>
                <a:cs typeface="Arial" pitchFamily="34" charset="0"/>
              </a:rPr>
              <a:t> Основные причины, по которым вводится понятие «неопределенность», следующие.</a:t>
            </a:r>
          </a:p>
          <a:p>
            <a:endParaRPr lang="ru-RU" sz="1400" smtClean="0">
              <a:latin typeface="Arial" pitchFamily="34" charset="0"/>
              <a:cs typeface="Arial" pitchFamily="34" charset="0"/>
            </a:endParaRPr>
          </a:p>
          <a:p>
            <a:pPr marL="342900" indent="-342900">
              <a:buFont typeface="+mj-lt"/>
              <a:buAutoNum type="arabicPeriod"/>
            </a:pPr>
            <a:r>
              <a:rPr lang="ru-RU" sz="1400" smtClean="0">
                <a:latin typeface="Arial" pitchFamily="34" charset="0"/>
                <a:cs typeface="Arial" pitchFamily="34" charset="0"/>
              </a:rPr>
              <a:t>Отсчет доверительного интервала в отсутствие систематических погрешностей ведется от </a:t>
            </a:r>
          </a:p>
          <a:p>
            <a:pPr marL="342900" indent="20638"/>
            <a:r>
              <a:rPr lang="ru-RU" sz="1400" smtClean="0">
                <a:latin typeface="Arial" pitchFamily="34" charset="0"/>
                <a:cs typeface="Arial" pitchFamily="34" charset="0"/>
              </a:rPr>
              <a:t>среднего значения результатов измерений </a:t>
            </a:r>
            <a:r>
              <a:rPr lang="en-US" sz="1400" b="1" i="1" smtClean="0">
                <a:latin typeface="Arial" pitchFamily="34" charset="0"/>
                <a:cs typeface="Arial" pitchFamily="34" charset="0"/>
              </a:rPr>
              <a:t>X</a:t>
            </a:r>
            <a:r>
              <a:rPr lang="en-US" sz="1400" b="1" i="1" baseline="-25000" smtClean="0">
                <a:latin typeface="Arial" pitchFamily="34" charset="0"/>
                <a:cs typeface="Arial" pitchFamily="34" charset="0"/>
              </a:rPr>
              <a:t>i</a:t>
            </a:r>
            <a:r>
              <a:rPr lang="en-US" sz="1400" i="1" baseline="-25000" smtClean="0">
                <a:latin typeface="Arial" pitchFamily="34" charset="0"/>
                <a:cs typeface="Arial" pitchFamily="34" charset="0"/>
              </a:rPr>
              <a:t> </a:t>
            </a:r>
            <a:r>
              <a:rPr lang="ru-RU" sz="1400" i="1" smtClean="0">
                <a:latin typeface="Arial" pitchFamily="34" charset="0"/>
                <a:cs typeface="Arial" pitchFamily="34" charset="0"/>
              </a:rPr>
              <a:t> .  </a:t>
            </a:r>
            <a:r>
              <a:rPr lang="ru-RU" sz="1400" smtClean="0">
                <a:latin typeface="Arial" pitchFamily="34" charset="0"/>
              </a:rPr>
              <a:t>Вообще говоря, при использовании понятия «погрешность» отсчет должен был бы вестись от математического ожидания </a:t>
            </a:r>
            <a:r>
              <a:rPr lang="el-GR" sz="1400" b="1" i="1" smtClean="0">
                <a:latin typeface="Arial"/>
                <a:cs typeface="Arial"/>
              </a:rPr>
              <a:t>μ</a:t>
            </a:r>
            <a:r>
              <a:rPr lang="en-US" sz="1400" i="1" smtClean="0">
                <a:latin typeface="Arial"/>
                <a:cs typeface="Arial"/>
              </a:rPr>
              <a:t> </a:t>
            </a:r>
            <a:r>
              <a:rPr lang="ru-RU" sz="1400" i="1" baseline="30000" smtClean="0">
                <a:latin typeface="Arial"/>
                <a:cs typeface="Arial"/>
              </a:rPr>
              <a:t>2 </a:t>
            </a:r>
            <a:r>
              <a:rPr lang="ru-RU" sz="1400" i="1" smtClean="0">
                <a:latin typeface="Arial"/>
                <a:cs typeface="Arial"/>
              </a:rPr>
              <a:t> , </a:t>
            </a:r>
            <a:r>
              <a:rPr lang="ru-RU" sz="1400" smtClean="0">
                <a:latin typeface="Arial" pitchFamily="34" charset="0"/>
                <a:cs typeface="Arial" pitchFamily="34" charset="0"/>
              </a:rPr>
              <a:t>а величину </a:t>
            </a:r>
          </a:p>
          <a:p>
            <a:pPr marL="342900" lvl="0" indent="20638"/>
            <a:r>
              <a:rPr lang="ru-RU" sz="1400" smtClean="0">
                <a:latin typeface="Arial" pitchFamily="34" charset="0"/>
                <a:cs typeface="Arial" pitchFamily="34" charset="0"/>
              </a:rPr>
              <a:t>используют не от хорошей жизни – истинное значение неизвестно, а       -  есть наилучшая оценка для </a:t>
            </a:r>
            <a:r>
              <a:rPr lang="el-GR" sz="1400" b="1" i="1" smtClean="0">
                <a:latin typeface="Arial"/>
                <a:cs typeface="Arial"/>
              </a:rPr>
              <a:t>μ</a:t>
            </a:r>
            <a:r>
              <a:rPr lang="ru-RU" sz="1400" b="1" i="1" smtClean="0">
                <a:latin typeface="Arial"/>
                <a:cs typeface="Arial"/>
              </a:rPr>
              <a:t> </a:t>
            </a:r>
            <a:r>
              <a:rPr lang="ru-RU" sz="1400" smtClean="0">
                <a:latin typeface="Arial" pitchFamily="34" charset="0"/>
                <a:cs typeface="Arial" pitchFamily="34" charset="0"/>
              </a:rPr>
              <a:t>. Использование понятия «неопределенность» с этой точки зрения более логично - в определениях всех рассчитываемых параметров фигурируют только наблюдаемые величины.</a:t>
            </a:r>
          </a:p>
          <a:p>
            <a:pPr marL="342900" indent="20638"/>
            <a:endParaRPr lang="ru-RU" sz="1400" smtClean="0">
              <a:latin typeface="Arial" pitchFamily="34" charset="0"/>
              <a:cs typeface="Arial" pitchFamily="34" charset="0"/>
            </a:endParaRPr>
          </a:p>
          <a:p>
            <a:pPr marL="342900" lvl="0" indent="-342900">
              <a:buAutoNum type="arabicPeriod" startAt="2"/>
            </a:pPr>
            <a:r>
              <a:rPr lang="ru-RU" sz="1400" smtClean="0">
                <a:latin typeface="Arial" pitchFamily="34" charset="0"/>
                <a:cs typeface="Arial" pitchFamily="34" charset="0"/>
              </a:rPr>
              <a:t>Способы оценки интервала, в котором лежит истинная величина, более разнообразны и детально прописаны в документах, использующих понятие «неопределенность». В частности, учитываются реально имеющие место, но зачастую игнорируемые в отечественных нормативных документах скрытые, или невыявленные, систематические ошибки.</a:t>
            </a:r>
          </a:p>
          <a:p>
            <a:pPr marL="342900" indent="-342900">
              <a:buFont typeface="+mj-lt"/>
              <a:buAutoNum type="arabicPeriod" startAt="2"/>
            </a:pPr>
            <a:endParaRPr lang="ru-RU" sz="1400" smtClean="0">
              <a:latin typeface="Arial" pitchFamily="34" charset="0"/>
              <a:cs typeface="Arial" pitchFamily="34" charset="0"/>
            </a:endParaRPr>
          </a:p>
        </p:txBody>
      </p:sp>
      <p:sp>
        <p:nvSpPr>
          <p:cNvPr id="44049"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44048" name="Object 16"/>
          <p:cNvGraphicFramePr>
            <a:graphicFrameLocks noChangeAspect="1"/>
          </p:cNvGraphicFramePr>
          <p:nvPr/>
        </p:nvGraphicFramePr>
        <p:xfrm>
          <a:off x="8456613" y="4362450"/>
          <a:ext cx="128587" cy="285750"/>
        </p:xfrm>
        <a:graphic>
          <a:graphicData uri="http://schemas.openxmlformats.org/presentationml/2006/ole">
            <p:oleObj spid="_x0000_s212994" name="Формула" r:id="rId3" imgW="126720" imgH="190440" progId="Equation.3">
              <p:embed/>
            </p:oleObj>
          </a:graphicData>
        </a:graphic>
      </p:graphicFrame>
      <p:graphicFrame>
        <p:nvGraphicFramePr>
          <p:cNvPr id="44050" name="Object 18"/>
          <p:cNvGraphicFramePr>
            <a:graphicFrameLocks noChangeAspect="1"/>
          </p:cNvGraphicFramePr>
          <p:nvPr/>
        </p:nvGraphicFramePr>
        <p:xfrm>
          <a:off x="8293100" y="3922713"/>
          <a:ext cx="128588" cy="285750"/>
        </p:xfrm>
        <a:graphic>
          <a:graphicData uri="http://schemas.openxmlformats.org/presentationml/2006/ole">
            <p:oleObj spid="_x0000_s212995" name="Формула" r:id="rId4" imgW="126720" imgH="190440" progId="Equation.3">
              <p:embed/>
            </p:oleObj>
          </a:graphicData>
        </a:graphic>
      </p:graphicFrame>
      <p:graphicFrame>
        <p:nvGraphicFramePr>
          <p:cNvPr id="44051" name="Object 19"/>
          <p:cNvGraphicFramePr>
            <a:graphicFrameLocks noChangeAspect="1"/>
          </p:cNvGraphicFramePr>
          <p:nvPr/>
        </p:nvGraphicFramePr>
        <p:xfrm>
          <a:off x="6438900" y="4554538"/>
          <a:ext cx="128588" cy="285750"/>
        </p:xfrm>
        <a:graphic>
          <a:graphicData uri="http://schemas.openxmlformats.org/presentationml/2006/ole">
            <p:oleObj spid="_x0000_s212996" name="Формула" r:id="rId5" imgW="126720" imgH="190440" progId="Equation.3">
              <p:embed/>
            </p:oleObj>
          </a:graphicData>
        </a:graphic>
      </p:graphicFrame>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285720" y="2357430"/>
            <a:ext cx="8572560" cy="2462213"/>
          </a:xfrm>
          <a:prstGeom prst="rect">
            <a:avLst/>
          </a:prstGeom>
        </p:spPr>
        <p:txBody>
          <a:bodyPr wrap="square">
            <a:spAutoFit/>
          </a:bodyPr>
          <a:lstStyle/>
          <a:p>
            <a:pPr marL="342900" lvl="0" indent="-342900" algn="just">
              <a:buFont typeface="+mj-lt"/>
              <a:buAutoNum type="arabicPeriod" startAt="3"/>
            </a:pPr>
            <a:r>
              <a:rPr lang="ru-RU" sz="1400" smtClean="0">
                <a:latin typeface="Arial" pitchFamily="34" charset="0"/>
                <a:cs typeface="Arial" pitchFamily="34" charset="0"/>
              </a:rPr>
              <a:t>Использование «неопределённости» позволяет наглядно решать вопрос о соответствии (или несоответствии) измеренной характеристики  качества установленным нормам. Если значение нормы не перекрывается расширенной неопределённостью результата измерения, то, основываясь на этом результате можно делать надёжное заключение о соответствии (или несоответствии) объекта испытания этой норме. Правда, то же относится к корректно рассчитанному доверительному интервалу.</a:t>
            </a:r>
          </a:p>
          <a:p>
            <a:pPr marL="342900" lvl="0" indent="-342900" algn="just">
              <a:buFont typeface="+mj-lt"/>
              <a:buAutoNum type="arabicPeriod" startAt="3"/>
            </a:pPr>
            <a:endParaRPr lang="ru-RU" sz="1400" smtClean="0">
              <a:latin typeface="Arial" pitchFamily="34" charset="0"/>
              <a:cs typeface="Arial" pitchFamily="34" charset="0"/>
            </a:endParaRPr>
          </a:p>
          <a:p>
            <a:pPr marL="342900" lvl="0" indent="-342900" algn="just">
              <a:buFont typeface="+mj-lt"/>
              <a:buAutoNum type="arabicPeriod" startAt="3"/>
            </a:pPr>
            <a:r>
              <a:rPr lang="ru-RU" sz="1400" smtClean="0">
                <a:latin typeface="Arial" pitchFamily="34" charset="0"/>
                <a:cs typeface="Arial" pitchFamily="34" charset="0"/>
              </a:rPr>
              <a:t>Понятие «погрешность» исходно не являлось на Западе настолько же привычным, как у нас. Поставленные перед необходимостью оценивать интервал, в котором лежит истинное значение, зарубежные специалисты в качестве основы взяли «неопределенность» - у них был выбор.</a:t>
            </a:r>
            <a:endParaRPr lang="ru-RU" sz="1400">
              <a:latin typeface="Arial" pitchFamily="34" charset="0"/>
              <a:cs typeface="Arial" pitchFamily="34"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673026"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Графические  методы выяснения источников неопределенности</a:t>
            </a:r>
            <a:endParaRPr lang="ru-RU" sz="2400" b="1"/>
          </a:p>
        </p:txBody>
      </p:sp>
      <p:pic>
        <p:nvPicPr>
          <p:cNvPr id="599042" name="Picture 2" descr="http://iso.wallst.ru/img/mdi.gif"/>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285984" y="1428736"/>
            <a:ext cx="5929322" cy="4474960"/>
          </a:xfrm>
          <a:prstGeom prst="rect">
            <a:avLst/>
          </a:prstGeom>
          <a:noFill/>
        </p:spPr>
      </p:pic>
      <p:sp>
        <p:nvSpPr>
          <p:cNvPr id="5" name="TextBox 4"/>
          <p:cNvSpPr txBox="1"/>
          <p:nvPr/>
        </p:nvSpPr>
        <p:spPr>
          <a:xfrm>
            <a:off x="1500166" y="6000768"/>
            <a:ext cx="6786610" cy="400110"/>
          </a:xfrm>
          <a:prstGeom prst="rect">
            <a:avLst/>
          </a:prstGeom>
          <a:noFill/>
        </p:spPr>
        <p:txBody>
          <a:bodyPr wrap="square" rtlCol="0">
            <a:spAutoFit/>
          </a:bodyPr>
          <a:lstStyle/>
          <a:p>
            <a:pPr algn="ctr"/>
            <a:r>
              <a:rPr lang="ru-RU" sz="2000" b="1" smtClean="0"/>
              <a:t>Диаграмма  Исикавы</a:t>
            </a:r>
            <a:endParaRPr lang="ru-RU" sz="2000" b="1"/>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85720" y="1357298"/>
            <a:ext cx="8358246" cy="5262979"/>
          </a:xfrm>
          <a:prstGeom prst="rect">
            <a:avLst/>
          </a:prstGeom>
          <a:noFill/>
        </p:spPr>
        <p:txBody>
          <a:bodyPr wrap="square" rtlCol="0">
            <a:spAutoFit/>
          </a:bodyPr>
          <a:lstStyle/>
          <a:p>
            <a:pPr algn="ctr"/>
            <a:r>
              <a:rPr lang="ru-RU" sz="1400" smtClean="0"/>
              <a:t>"Причинно-следственная диаграмма" («рыбий скелет»)</a:t>
            </a:r>
          </a:p>
          <a:p>
            <a:pPr algn="ctr"/>
            <a:r>
              <a:rPr lang="ru-RU" sz="1400" smtClean="0"/>
              <a:t> Автор метода: К. </a:t>
            </a:r>
            <a:r>
              <a:rPr lang="ru-RU" sz="1400" err="1" smtClean="0"/>
              <a:t>Исикава</a:t>
            </a:r>
            <a:r>
              <a:rPr lang="ru-RU" sz="1400" smtClean="0"/>
              <a:t> (Япония), 1952 г.</a:t>
            </a:r>
          </a:p>
          <a:p>
            <a:pPr algn="ctr"/>
            <a:endParaRPr lang="ru-RU" sz="1400" smtClean="0"/>
          </a:p>
          <a:p>
            <a:pPr algn="ctr"/>
            <a:r>
              <a:rPr lang="ru-RU" sz="1400" b="1" smtClean="0"/>
              <a:t>Назначение метода</a:t>
            </a:r>
          </a:p>
          <a:p>
            <a:pPr indent="355600" algn="just"/>
            <a:r>
              <a:rPr lang="ru-RU" sz="1400" smtClean="0"/>
              <a:t>Применяется при разработке и непрерывном совершенствовании продукции (метода). Диаграмма </a:t>
            </a:r>
            <a:r>
              <a:rPr lang="ru-RU" sz="1400" err="1" smtClean="0"/>
              <a:t>Исикавы</a:t>
            </a:r>
            <a:r>
              <a:rPr lang="ru-RU" sz="1400" smtClean="0"/>
              <a:t> - инструмент, обеспечивающий системный подход к </a:t>
            </a:r>
            <a:r>
              <a:rPr lang="ru-RU" sz="1400" err="1" smtClean="0"/>
              <a:t>к</a:t>
            </a:r>
            <a:r>
              <a:rPr lang="ru-RU" sz="1400" smtClean="0"/>
              <a:t> определению фактических причин возникновения проблем.</a:t>
            </a:r>
          </a:p>
          <a:p>
            <a:pPr algn="ctr"/>
            <a:r>
              <a:rPr lang="ru-RU" sz="1400" b="1" smtClean="0"/>
              <a:t>Цель метода</a:t>
            </a:r>
          </a:p>
          <a:p>
            <a:pPr indent="355600" algn="just"/>
            <a:r>
              <a:rPr lang="ru-RU" sz="1400" smtClean="0"/>
              <a:t>Изучить, отобразить и обеспечить технологию поиска истинных причин рассматриваемой проблемы для эффективного их разрешения.</a:t>
            </a:r>
          </a:p>
          <a:p>
            <a:pPr algn="ctr"/>
            <a:r>
              <a:rPr lang="ru-RU" sz="1400" b="1" smtClean="0"/>
              <a:t>Суть метода</a:t>
            </a:r>
          </a:p>
          <a:p>
            <a:pPr indent="355600" algn="just"/>
            <a:r>
              <a:rPr lang="ru-RU" sz="1400" smtClean="0"/>
              <a:t>Причинно-следственная диаграмма - это ключ к решению возникающих проблем. Диаграмма позволяет в простой и доступной форме систематизировать все потенциальные причины рассматриваемых проблем, выделить самые существенные и провести </a:t>
            </a:r>
            <a:r>
              <a:rPr lang="ru-RU" sz="1400" err="1" smtClean="0"/>
              <a:t>поуровневый</a:t>
            </a:r>
            <a:r>
              <a:rPr lang="ru-RU" sz="1400" smtClean="0"/>
              <a:t> поиск первопричины.</a:t>
            </a:r>
          </a:p>
          <a:p>
            <a:pPr algn="ctr"/>
            <a:r>
              <a:rPr lang="ru-RU" sz="1400" b="1" smtClean="0"/>
              <a:t>План действий</a:t>
            </a:r>
          </a:p>
          <a:p>
            <a:pPr indent="355600" algn="just"/>
            <a:r>
              <a:rPr lang="ru-RU" sz="1400" smtClean="0"/>
              <a:t>В соответствии с известным принципом Парето, среди множества потенциальных причин (причинных факторов, по </a:t>
            </a:r>
            <a:r>
              <a:rPr lang="ru-RU" sz="1400" err="1" smtClean="0"/>
              <a:t>Исикаве</a:t>
            </a:r>
            <a:r>
              <a:rPr lang="ru-RU" sz="1400" smtClean="0"/>
              <a:t>), порождающих проблемы (следствие), лишь две-три являются наиболее значимыми, их поиск и должен быть организован. </a:t>
            </a:r>
          </a:p>
          <a:p>
            <a:pPr algn="just"/>
            <a:r>
              <a:rPr lang="ru-RU" sz="1400" smtClean="0"/>
              <a:t>   Для этого осуществляется:</a:t>
            </a:r>
          </a:p>
          <a:p>
            <a:pPr algn="just">
              <a:buFont typeface="Wingdings" pitchFamily="2" charset="2"/>
              <a:buChar char="Ø"/>
            </a:pPr>
            <a:r>
              <a:rPr lang="ru-RU" sz="1400" smtClean="0"/>
              <a:t>сбор и систематизация всех причин, прямо или косвенно влияющих на исследуемую проблему;</a:t>
            </a:r>
          </a:p>
          <a:p>
            <a:pPr algn="just">
              <a:buFont typeface="Wingdings" pitchFamily="2" charset="2"/>
              <a:buChar char="Ø"/>
            </a:pPr>
            <a:r>
              <a:rPr lang="ru-RU" sz="1400" smtClean="0"/>
              <a:t>группировка этих причин по смысловым и причинно-следственным блокам;</a:t>
            </a:r>
          </a:p>
          <a:p>
            <a:pPr algn="just">
              <a:buFont typeface="Wingdings" pitchFamily="2" charset="2"/>
              <a:buChar char="Ø"/>
            </a:pPr>
            <a:r>
              <a:rPr lang="ru-RU" sz="1400" smtClean="0"/>
              <a:t>ранжирование их внутри каждого блока;</a:t>
            </a:r>
          </a:p>
          <a:p>
            <a:pPr algn="just">
              <a:buFont typeface="Wingdings" pitchFamily="2" charset="2"/>
              <a:buChar char="Ø"/>
            </a:pPr>
            <a:r>
              <a:rPr lang="ru-RU" sz="1400" smtClean="0"/>
              <a:t>анализ получившейся картины.</a:t>
            </a:r>
            <a:endParaRPr lang="ru-RU" sz="1400"/>
          </a:p>
        </p:txBody>
      </p:sp>
      <p:sp>
        <p:nvSpPr>
          <p:cNvPr id="6" name="Заголовок 1"/>
          <p:cNvSpPr>
            <a:spLocks noGrp="1"/>
          </p:cNvSpPr>
          <p:nvPr>
            <p:ph type="title"/>
          </p:nvPr>
        </p:nvSpPr>
        <p:spPr>
          <a:xfrm>
            <a:off x="214282" y="132402"/>
            <a:ext cx="8643998" cy="1143000"/>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Графические  методы выяснения источников неопределенности</a:t>
            </a:r>
            <a:endParaRPr lang="ru-RU" sz="2400" b="1"/>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85720" y="1428736"/>
            <a:ext cx="8358246" cy="4832092"/>
          </a:xfrm>
          <a:prstGeom prst="rect">
            <a:avLst/>
          </a:prstGeom>
          <a:noFill/>
        </p:spPr>
        <p:txBody>
          <a:bodyPr wrap="square" rtlCol="0">
            <a:spAutoFit/>
          </a:bodyPr>
          <a:lstStyle/>
          <a:p>
            <a:pPr algn="ctr"/>
            <a:r>
              <a:rPr lang="ru-RU" sz="1400" b="1" smtClean="0"/>
              <a:t>Общие правила построения</a:t>
            </a:r>
          </a:p>
          <a:p>
            <a:pPr algn="ctr"/>
            <a:endParaRPr lang="ru-RU" sz="1400" b="1" smtClean="0"/>
          </a:p>
          <a:p>
            <a:pPr algn="just">
              <a:buFont typeface="Wingdings" pitchFamily="2" charset="2"/>
              <a:buChar char="Ø"/>
            </a:pPr>
            <a:r>
              <a:rPr lang="ru-RU" sz="1400" smtClean="0"/>
              <a:t>Прежде чем приступать к построению диаграммы, все участники должны прийти к единому мнению относительно формулировки проблемы.</a:t>
            </a:r>
          </a:p>
          <a:p>
            <a:pPr algn="just">
              <a:buFont typeface="Wingdings" pitchFamily="2" charset="2"/>
              <a:buChar char="Ø"/>
            </a:pPr>
            <a:r>
              <a:rPr lang="ru-RU" sz="1400" smtClean="0"/>
              <a:t>Изучаемая проблема записывается с правой стороны в середине чистого листа бумаги и заключается в рамку, к которой слева подходит основная горизонтальная стрелка - "хребет" (диаграмму Исикавы из-за внешнего вида часто называют "рыбьим скелетом").</a:t>
            </a:r>
          </a:p>
          <a:p>
            <a:pPr algn="just">
              <a:buFont typeface="Wingdings" pitchFamily="2" charset="2"/>
              <a:buChar char="Ø"/>
            </a:pPr>
            <a:r>
              <a:rPr lang="ru-RU" sz="1400" smtClean="0"/>
              <a:t>Наносятся главные причины (причины уровня 1), влияющие на проблему, - "большие кости". Они заключаются в рамки и соединяются наклонными стрелками с "хребтом".</a:t>
            </a:r>
          </a:p>
          <a:p>
            <a:pPr algn="just">
              <a:buFont typeface="Wingdings" pitchFamily="2" charset="2"/>
              <a:buChar char="Ø"/>
            </a:pPr>
            <a:r>
              <a:rPr lang="ru-RU" sz="1400" smtClean="0"/>
              <a:t>Далее наносятся вторичные причины (причины уровня 2), которые влияют на главные причины ("большие кости"), а те, в свою очередь, являются следствием вторичных причин. Вторичные причины записываются и располагаются в виде "средних костей", примыкающих к "большим". Причины уровня 3, которые влияют на причины уровня 2, располагаются в виде "мелких костей", примыкающих к "средним", и т. д. (Если на диаграмме приведены не все причины, то одна стрелка оставляется пустой).</a:t>
            </a:r>
          </a:p>
          <a:p>
            <a:pPr algn="just">
              <a:buFont typeface="Wingdings" pitchFamily="2" charset="2"/>
              <a:buChar char="Ø"/>
            </a:pPr>
            <a:r>
              <a:rPr lang="ru-RU" sz="1400" smtClean="0"/>
              <a:t>При анализе должны выявляться и фиксироваться все факторы, даже те, которые кажутся незначительными, так как цель схемы - отыскать наиболее правильный путь и эффективный способ решения проблемы.</a:t>
            </a:r>
          </a:p>
          <a:p>
            <a:pPr algn="just">
              <a:buFont typeface="Wingdings" pitchFamily="2" charset="2"/>
              <a:buChar char="Ø"/>
            </a:pPr>
            <a:r>
              <a:rPr lang="ru-RU" sz="1400" smtClean="0"/>
              <a:t>Причины (факторы) оцениваются и ранжируются по их значимости, выделяя особо важные, которые предположительно оказывают наибольшее влияние на показатель качества.</a:t>
            </a:r>
          </a:p>
          <a:p>
            <a:pPr algn="just">
              <a:buFont typeface="Wingdings" pitchFamily="2" charset="2"/>
              <a:buChar char="Ø"/>
            </a:pPr>
            <a:r>
              <a:rPr lang="ru-RU" sz="1400" smtClean="0"/>
              <a:t>В диаграмму вносится вся необходимая информация: ее название; наименование изделия; имена участников; дата и т. д.</a:t>
            </a:r>
          </a:p>
        </p:txBody>
      </p:sp>
      <p:sp>
        <p:nvSpPr>
          <p:cNvPr id="6" name="Заголовок 1"/>
          <p:cNvSpPr txBox="1">
            <a:spLocks/>
          </p:cNvSpPr>
          <p:nvPr/>
        </p:nvSpPr>
        <p:spPr>
          <a:xfrm>
            <a:off x="256692" y="214290"/>
            <a:ext cx="8601588" cy="939784"/>
          </a:xfrm>
          <a:prstGeom prst="rect">
            <a:avLst/>
          </a:prstGeo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vert="horz" tIns="0" bIns="0"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400" b="1" i="0" u="none" strike="noStrike" kern="1200" cap="small" spc="0" normalizeH="0" baseline="0" noProof="0" smtClean="0">
                <a:ln>
                  <a:noFill/>
                </a:ln>
                <a:solidFill>
                  <a:schemeClr val="dk1"/>
                </a:solidFill>
                <a:effectLst/>
                <a:uLnTx/>
                <a:uFillTx/>
                <a:latin typeface="+mn-lt"/>
                <a:ea typeface="+mn-ea"/>
                <a:cs typeface="+mn-cs"/>
              </a:rPr>
              <a:t>Графические  методы выяснения источников неопределенности</a:t>
            </a:r>
            <a:endParaRPr kumimoji="0" lang="ru-RU" sz="2400" b="1" i="0" u="none" strike="noStrike" kern="1200" cap="small" spc="0" normalizeH="0" baseline="0" noProof="0">
              <a:ln>
                <a:noFill/>
              </a:ln>
              <a:solidFill>
                <a:schemeClr val="dk1"/>
              </a:solidFill>
              <a:effectLst/>
              <a:uLnTx/>
              <a:uFillTx/>
              <a:latin typeface="+mn-lt"/>
              <a:ea typeface="+mn-ea"/>
              <a:cs typeface="+mn-cs"/>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85720" y="1357298"/>
            <a:ext cx="8358246" cy="2246769"/>
          </a:xfrm>
          <a:prstGeom prst="rect">
            <a:avLst/>
          </a:prstGeom>
          <a:noFill/>
        </p:spPr>
        <p:txBody>
          <a:bodyPr wrap="square" rtlCol="0">
            <a:spAutoFit/>
          </a:bodyPr>
          <a:lstStyle/>
          <a:p>
            <a:endParaRPr lang="ru-RU" sz="1400" b="1" smtClean="0"/>
          </a:p>
          <a:p>
            <a:pPr algn="ctr"/>
            <a:r>
              <a:rPr lang="ru-RU" sz="1400" b="1" smtClean="0"/>
              <a:t>Достоинства метода</a:t>
            </a:r>
          </a:p>
          <a:p>
            <a:r>
              <a:rPr lang="ru-RU" sz="1400" smtClean="0"/>
              <a:t>Диаграмма Исикавы позволяет:</a:t>
            </a:r>
          </a:p>
          <a:p>
            <a:pPr>
              <a:buFont typeface="Wingdings" pitchFamily="2" charset="2"/>
              <a:buChar char="Ø"/>
            </a:pPr>
            <a:r>
              <a:rPr lang="ru-RU" sz="1400" smtClean="0"/>
              <a:t>стимулировать творческое мышление;</a:t>
            </a:r>
          </a:p>
          <a:p>
            <a:pPr>
              <a:buFont typeface="Wingdings" pitchFamily="2" charset="2"/>
              <a:buChar char="Ø"/>
            </a:pPr>
            <a:r>
              <a:rPr lang="ru-RU" sz="1400" smtClean="0"/>
              <a:t>представить взаимосвязь между причинами и сопоставить их относительную важность.</a:t>
            </a:r>
          </a:p>
          <a:p>
            <a:endParaRPr lang="ru-RU" sz="1400" b="1" smtClean="0"/>
          </a:p>
          <a:p>
            <a:pPr algn="ctr"/>
            <a:r>
              <a:rPr lang="ru-RU" sz="1400" b="1" smtClean="0"/>
              <a:t>Недостатки метода</a:t>
            </a:r>
          </a:p>
          <a:p>
            <a:pPr algn="just"/>
            <a:r>
              <a:rPr lang="ru-RU" sz="1400" smtClean="0"/>
              <a:t>Не рассматривается логическая проверка цепочки причин, ведущих к первопричине, т. е. отсутствуют правила проверки в обратном направлении от первопричины к результатам.</a:t>
            </a:r>
          </a:p>
          <a:p>
            <a:pPr algn="just"/>
            <a:r>
              <a:rPr lang="ru-RU" sz="1400" smtClean="0"/>
              <a:t>Сложная и не всегда четко структурированная диаграмма не позволяет делать правильные выводы.</a:t>
            </a:r>
            <a:endParaRPr lang="ru-RU" sz="1600"/>
          </a:p>
        </p:txBody>
      </p:sp>
      <p:sp>
        <p:nvSpPr>
          <p:cNvPr id="6" name="Заголовок 1"/>
          <p:cNvSpPr txBox="1">
            <a:spLocks/>
          </p:cNvSpPr>
          <p:nvPr/>
        </p:nvSpPr>
        <p:spPr>
          <a:xfrm>
            <a:off x="256692" y="214290"/>
            <a:ext cx="8601588" cy="939784"/>
          </a:xfrm>
          <a:prstGeom prst="rect">
            <a:avLst/>
          </a:prstGeo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vert="horz" tIns="0" bIns="0"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400" b="1" i="0" u="none" strike="noStrike" kern="1200" cap="small" spc="0" normalizeH="0" baseline="0" noProof="0" smtClean="0">
                <a:ln>
                  <a:noFill/>
                </a:ln>
                <a:solidFill>
                  <a:schemeClr val="dk1"/>
                </a:solidFill>
                <a:effectLst/>
                <a:uLnTx/>
                <a:uFillTx/>
                <a:latin typeface="+mn-lt"/>
                <a:ea typeface="+mn-ea"/>
                <a:cs typeface="+mn-cs"/>
              </a:rPr>
              <a:t>Графические  методы выяснения источников неопределенности</a:t>
            </a:r>
            <a:endParaRPr kumimoji="0" lang="ru-RU" sz="2400" b="1" i="0" u="none" strike="noStrike" kern="1200" cap="small" spc="0" normalizeH="0" baseline="0" noProof="0">
              <a:ln>
                <a:noFill/>
              </a:ln>
              <a:solidFill>
                <a:schemeClr val="dk1"/>
              </a:solidFill>
              <a:effectLst/>
              <a:uLnTx/>
              <a:uFillTx/>
              <a:latin typeface="+mn-lt"/>
              <a:ea typeface="+mn-ea"/>
              <a:cs typeface="+mn-cs"/>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9044" name="Picture 4" descr="Диаграмма Парето"/>
          <p:cNvPicPr>
            <a:picLocks noChangeAspect="1" noChangeArrowheads="1"/>
          </p:cNvPicPr>
          <p:nvPr/>
        </p:nvPicPr>
        <p:blipFill>
          <a:blip r:embed="rId2"/>
          <a:srcRect/>
          <a:stretch>
            <a:fillRect/>
          </a:stretch>
        </p:blipFill>
        <p:spPr bwMode="auto">
          <a:xfrm>
            <a:off x="1714480" y="1714488"/>
            <a:ext cx="5762630" cy="3914241"/>
          </a:xfrm>
          <a:prstGeom prst="rect">
            <a:avLst/>
          </a:prstGeom>
          <a:noFill/>
        </p:spPr>
      </p:pic>
      <p:sp>
        <p:nvSpPr>
          <p:cNvPr id="6" name="Заголовок 1"/>
          <p:cNvSpPr txBox="1">
            <a:spLocks/>
          </p:cNvSpPr>
          <p:nvPr/>
        </p:nvSpPr>
        <p:spPr>
          <a:xfrm>
            <a:off x="256692" y="214290"/>
            <a:ext cx="8601588" cy="939784"/>
          </a:xfrm>
          <a:prstGeom prst="rect">
            <a:avLst/>
          </a:prstGeo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vert="horz" tIns="0" bIns="0"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400" b="1" i="0" u="none" strike="noStrike" kern="1200" cap="small" spc="0" normalizeH="0" baseline="0" noProof="0" smtClean="0">
                <a:ln>
                  <a:noFill/>
                </a:ln>
                <a:solidFill>
                  <a:schemeClr val="dk1"/>
                </a:solidFill>
                <a:effectLst/>
                <a:uLnTx/>
                <a:uFillTx/>
                <a:latin typeface="+mn-lt"/>
                <a:ea typeface="+mn-ea"/>
                <a:cs typeface="+mn-cs"/>
              </a:rPr>
              <a:t>Графические  методы выяснения источников неопределенности</a:t>
            </a:r>
            <a:endParaRPr kumimoji="0" lang="ru-RU" sz="2400" b="1" i="0" u="none" strike="noStrike" kern="1200" cap="small" spc="0" normalizeH="0" baseline="0" noProof="0">
              <a:ln>
                <a:noFill/>
              </a:ln>
              <a:solidFill>
                <a:schemeClr val="dk1"/>
              </a:solidFill>
              <a:effectLst/>
              <a:uLnTx/>
              <a:uFillTx/>
              <a:latin typeface="+mn-lt"/>
              <a:ea typeface="+mn-ea"/>
              <a:cs typeface="+mn-cs"/>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85720" y="1214422"/>
            <a:ext cx="8572560" cy="5478423"/>
          </a:xfrm>
          <a:prstGeom prst="rect">
            <a:avLst/>
          </a:prstGeom>
          <a:noFill/>
        </p:spPr>
        <p:txBody>
          <a:bodyPr wrap="square" rtlCol="0">
            <a:spAutoFit/>
          </a:bodyPr>
          <a:lstStyle/>
          <a:p>
            <a:pPr algn="ctr"/>
            <a:r>
              <a:rPr lang="ru-RU" sz="1400" smtClean="0"/>
              <a:t>Авторы метода: В. Парето (Италия), 1897 г, М. Лоренц (США), 1979 г.</a:t>
            </a:r>
          </a:p>
          <a:p>
            <a:pPr algn="ctr"/>
            <a:endParaRPr lang="ru-RU" sz="1400" smtClean="0"/>
          </a:p>
          <a:p>
            <a:pPr algn="ctr"/>
            <a:r>
              <a:rPr lang="ru-RU" sz="1400" b="1" smtClean="0"/>
              <a:t>Назначение метода</a:t>
            </a:r>
          </a:p>
          <a:p>
            <a:pPr algn="just"/>
            <a:r>
              <a:rPr lang="ru-RU" sz="1400" smtClean="0"/>
              <a:t>  Применяется практически в любых областях деятельности. Японский союз ученых и инженеров в 1979 г. включил диаграмму Парето в состав семи методов контроля качества.</a:t>
            </a:r>
          </a:p>
          <a:p>
            <a:pPr algn="ctr"/>
            <a:r>
              <a:rPr lang="ru-RU" sz="1400" b="1" smtClean="0"/>
              <a:t>Цель метода</a:t>
            </a:r>
          </a:p>
          <a:p>
            <a:r>
              <a:rPr lang="ru-RU" sz="1400" smtClean="0"/>
              <a:t>Выявление проблем, подлежащих первоочередному решению.</a:t>
            </a:r>
          </a:p>
          <a:p>
            <a:pPr algn="ctr"/>
            <a:r>
              <a:rPr lang="ru-RU" sz="1400" b="1" smtClean="0"/>
              <a:t>Суть метода</a:t>
            </a:r>
          </a:p>
          <a:p>
            <a:pPr algn="just"/>
            <a:r>
              <a:rPr lang="ru-RU" sz="1400" smtClean="0"/>
              <a:t>  Диаграмма Парето - инструмент, позволяющий выявить и отобразить проблемы, установить основные факторы, с которых нужно начинать действовать, и распределить усилия с целью эффективного разрешения этих проблем.</a:t>
            </a:r>
          </a:p>
          <a:p>
            <a:endParaRPr lang="ru-RU" sz="1400" smtClean="0"/>
          </a:p>
          <a:p>
            <a:r>
              <a:rPr lang="ru-RU" sz="1400" smtClean="0"/>
              <a:t>Различают два вида диаграмм Парето:</a:t>
            </a:r>
          </a:p>
          <a:p>
            <a:pPr algn="just">
              <a:buFont typeface="Wingdings" pitchFamily="2" charset="2"/>
              <a:buChar char="Ø"/>
            </a:pPr>
            <a:r>
              <a:rPr lang="ru-RU" sz="1400" smtClean="0"/>
              <a:t>по результатам деятельности - предназначена для выявления главной проблемы нежелательных результатов деятельности;</a:t>
            </a:r>
          </a:p>
          <a:p>
            <a:pPr algn="just">
              <a:buFont typeface="Wingdings" pitchFamily="2" charset="2"/>
              <a:buChar char="Ø"/>
            </a:pPr>
            <a:r>
              <a:rPr lang="ru-RU" sz="1400" smtClean="0"/>
              <a:t>по причинам - используется для выявления главной причины проблем, возникающих в ходе производства.</a:t>
            </a:r>
          </a:p>
          <a:p>
            <a:pPr algn="ctr"/>
            <a:r>
              <a:rPr lang="ru-RU" sz="1400" b="1" smtClean="0"/>
              <a:t>План действий</a:t>
            </a:r>
          </a:p>
          <a:p>
            <a:pPr algn="just">
              <a:buFont typeface="Wingdings" pitchFamily="2" charset="2"/>
              <a:buChar char="Ø"/>
            </a:pPr>
            <a:r>
              <a:rPr lang="ru-RU" sz="1400" smtClean="0"/>
              <a:t>Определить проблему, которую надлежит решить.</a:t>
            </a:r>
          </a:p>
          <a:p>
            <a:pPr algn="just">
              <a:buFont typeface="Wingdings" pitchFamily="2" charset="2"/>
              <a:buChar char="Ø"/>
            </a:pPr>
            <a:r>
              <a:rPr lang="ru-RU" sz="1400" smtClean="0"/>
              <a:t>Учесть все факторы (признаки), относящиеся к исследуемой проблеме.</a:t>
            </a:r>
          </a:p>
          <a:p>
            <a:pPr algn="just">
              <a:buFont typeface="Wingdings" pitchFamily="2" charset="2"/>
              <a:buChar char="Ø"/>
            </a:pPr>
            <a:r>
              <a:rPr lang="ru-RU" sz="1400" smtClean="0"/>
              <a:t>Выявить первопричины, которые создают наибольшие трудности, собрать по ним данные и проранжировать их.</a:t>
            </a:r>
          </a:p>
          <a:p>
            <a:pPr algn="just">
              <a:buFont typeface="Wingdings" pitchFamily="2" charset="2"/>
              <a:buChar char="Ø"/>
            </a:pPr>
            <a:r>
              <a:rPr lang="ru-RU" sz="1400" smtClean="0"/>
              <a:t>Построить диаграмму Парето, которая объективно представит фактическое положение дел в понятной и наглядной форме.</a:t>
            </a:r>
          </a:p>
          <a:p>
            <a:pPr algn="just">
              <a:buFont typeface="Wingdings" pitchFamily="2" charset="2"/>
              <a:buChar char="Ø"/>
            </a:pPr>
            <a:r>
              <a:rPr lang="ru-RU" sz="1400" smtClean="0"/>
              <a:t>Провести анализ диаграммы Парето.</a:t>
            </a:r>
            <a:endParaRPr lang="ru-RU" sz="1400"/>
          </a:p>
        </p:txBody>
      </p:sp>
      <p:sp>
        <p:nvSpPr>
          <p:cNvPr id="6" name="Заголовок 1"/>
          <p:cNvSpPr txBox="1">
            <a:spLocks/>
          </p:cNvSpPr>
          <p:nvPr/>
        </p:nvSpPr>
        <p:spPr>
          <a:xfrm>
            <a:off x="256692" y="214290"/>
            <a:ext cx="8601588" cy="939784"/>
          </a:xfrm>
          <a:prstGeom prst="rect">
            <a:avLst/>
          </a:prstGeo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vert="horz" tIns="0" bIns="0"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400" b="1" i="0" u="none" strike="noStrike" kern="1200" cap="small" spc="0" normalizeH="0" baseline="0" noProof="0" smtClean="0">
                <a:ln>
                  <a:noFill/>
                </a:ln>
                <a:solidFill>
                  <a:schemeClr val="dk1"/>
                </a:solidFill>
                <a:effectLst/>
                <a:uLnTx/>
                <a:uFillTx/>
                <a:latin typeface="+mn-lt"/>
                <a:ea typeface="+mn-ea"/>
                <a:cs typeface="+mn-cs"/>
              </a:rPr>
              <a:t>Графические  методы выяснения источников неопределенности</a:t>
            </a:r>
            <a:endParaRPr kumimoji="0" lang="ru-RU" sz="2400" b="1" i="0" u="none" strike="noStrike" kern="1200" cap="small" spc="0" normalizeH="0" baseline="0" noProof="0">
              <a:ln>
                <a:noFill/>
              </a:ln>
              <a:solidFill>
                <a:schemeClr val="dk1"/>
              </a:solidFill>
              <a:effectLst/>
              <a:uLnTx/>
              <a:uFillTx/>
              <a:latin typeface="+mn-lt"/>
              <a:ea typeface="+mn-ea"/>
              <a:cs typeface="+mn-cs"/>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85720" y="1208026"/>
            <a:ext cx="8358246" cy="5601533"/>
          </a:xfrm>
          <a:prstGeom prst="rect">
            <a:avLst/>
          </a:prstGeom>
          <a:noFill/>
        </p:spPr>
        <p:txBody>
          <a:bodyPr wrap="square" rtlCol="0">
            <a:spAutoFit/>
          </a:bodyPr>
          <a:lstStyle/>
          <a:p>
            <a:pPr algn="ctr"/>
            <a:r>
              <a:rPr lang="ru-RU" sz="1400" b="1" smtClean="0"/>
              <a:t>Общие правила построения диаграммы Парето</a:t>
            </a:r>
          </a:p>
          <a:p>
            <a:pPr algn="just">
              <a:buFont typeface="Wingdings" pitchFamily="2" charset="2"/>
              <a:buChar char="Ø"/>
            </a:pPr>
            <a:r>
              <a:rPr lang="ru-RU" sz="1400" smtClean="0"/>
              <a:t>Решить, какие проблемы (причины проблем) надлежит исследовать, какие данные собирать и как их классифицировать.</a:t>
            </a:r>
          </a:p>
          <a:p>
            <a:pPr algn="just">
              <a:buFont typeface="Wingdings" pitchFamily="2" charset="2"/>
              <a:buChar char="Ø"/>
            </a:pPr>
            <a:r>
              <a:rPr lang="ru-RU" sz="1400" smtClean="0"/>
              <a:t>Разработать формы для регистрации исходных данных (например, контрольный листок).</a:t>
            </a:r>
          </a:p>
          <a:p>
            <a:pPr algn="just">
              <a:buFont typeface="Wingdings" pitchFamily="2" charset="2"/>
              <a:buChar char="Ø"/>
            </a:pPr>
            <a:r>
              <a:rPr lang="ru-RU" sz="1400" smtClean="0"/>
              <a:t>Собрать данные, заполнив формы, и подсчитать итоги по каждому исследуемому фактору (показателю, признаку).</a:t>
            </a:r>
          </a:p>
          <a:p>
            <a:pPr algn="just">
              <a:buFont typeface="Wingdings" pitchFamily="2" charset="2"/>
              <a:buChar char="Ø"/>
            </a:pPr>
            <a:r>
              <a:rPr lang="ru-RU" sz="1400" smtClean="0"/>
              <a:t>Для построения диаграммы Парето подготовить бланк таблицы, предусмотрев в нем графы для итогов по каждому проверяемому фактору в отдельности, накопленной суммы числа появлений соответствующего фактора, процентов к общему итогу и накопленных процентов.</a:t>
            </a:r>
          </a:p>
          <a:p>
            <a:pPr algn="just">
              <a:buFont typeface="Wingdings" pitchFamily="2" charset="2"/>
              <a:buChar char="Ø"/>
            </a:pPr>
            <a:r>
              <a:rPr lang="ru-RU" sz="1400" smtClean="0"/>
              <a:t>Заполнить таблицу, расположив данные, полученные по проверяемому фактору, в порядке убывания значимости.</a:t>
            </a:r>
          </a:p>
          <a:p>
            <a:pPr algn="just">
              <a:buFont typeface="Wingdings" pitchFamily="2" charset="2"/>
              <a:buChar char="Ø"/>
            </a:pPr>
            <a:r>
              <a:rPr lang="ru-RU" sz="1400" smtClean="0"/>
              <a:t>Подготовить оси (одну горизонтальную и две вертикальные линии) для построения диаграммы. Нанести на левую ось ординат шкалу с интервалами от 0 до общей суммы числа выявленных факторов, а на правую ось ординат - шкалу с интервалами от 0 до 100, отражающую процентную меру фактора. Разделить ось абсцисс на интервалы в соответствии с числом исследуемых факторов или относительной частотой.</a:t>
            </a:r>
          </a:p>
          <a:p>
            <a:pPr algn="just">
              <a:buFont typeface="Wingdings" pitchFamily="2" charset="2"/>
              <a:buChar char="Ø"/>
            </a:pPr>
            <a:r>
              <a:rPr lang="ru-RU" sz="1400" smtClean="0"/>
              <a:t>Построить столбиковую диаграмму. Высота столбца (откладывается по левой шкале) равна числу появлений соответствующего фактора. Столбцы располагают в порядке убывания (уменьшения значимости фактора). Последний столбец характеризует "прочие", т. е. малозначимые факторы, и может быть выше соседних.</a:t>
            </a:r>
          </a:p>
          <a:p>
            <a:pPr algn="just">
              <a:buFont typeface="Wingdings" pitchFamily="2" charset="2"/>
              <a:buChar char="Ø"/>
            </a:pPr>
            <a:r>
              <a:rPr lang="ru-RU" sz="1400" smtClean="0"/>
              <a:t>Начертить кумулятивную кривую (кривую Парето) - ломаную, соединяющую точки накопленных сумм (количественной меры факторов или процентов). Каждую точку ставят над соответствующим столбцом столбиковой диаграммы, ориентируясь на его правую сторону.</a:t>
            </a:r>
          </a:p>
          <a:p>
            <a:pPr algn="just">
              <a:buFont typeface="Wingdings" pitchFamily="2" charset="2"/>
              <a:buChar char="Ø"/>
            </a:pPr>
            <a:r>
              <a:rPr lang="ru-RU" sz="1400" smtClean="0"/>
              <a:t>Нанести на диаграмму все обозначения и надписи.</a:t>
            </a:r>
          </a:p>
          <a:p>
            <a:pPr algn="just">
              <a:buFont typeface="Wingdings" pitchFamily="2" charset="2"/>
              <a:buChar char="Ø"/>
            </a:pPr>
            <a:r>
              <a:rPr lang="ru-RU" sz="1400" smtClean="0"/>
              <a:t>Провести анализ диаграммы Парето.</a:t>
            </a:r>
            <a:endParaRPr lang="ru-RU" sz="1400"/>
          </a:p>
        </p:txBody>
      </p:sp>
      <p:sp>
        <p:nvSpPr>
          <p:cNvPr id="6" name="Заголовок 1"/>
          <p:cNvSpPr txBox="1">
            <a:spLocks/>
          </p:cNvSpPr>
          <p:nvPr/>
        </p:nvSpPr>
        <p:spPr>
          <a:xfrm>
            <a:off x="256692" y="214290"/>
            <a:ext cx="8601588" cy="939784"/>
          </a:xfrm>
          <a:prstGeom prst="rect">
            <a:avLst/>
          </a:prstGeo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vert="horz" tIns="0" bIns="0"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400" b="1" i="0" u="none" strike="noStrike" kern="1200" cap="small" spc="0" normalizeH="0" baseline="0" noProof="0" smtClean="0">
                <a:ln>
                  <a:noFill/>
                </a:ln>
                <a:solidFill>
                  <a:schemeClr val="dk1"/>
                </a:solidFill>
                <a:effectLst/>
                <a:uLnTx/>
                <a:uFillTx/>
                <a:latin typeface="+mn-lt"/>
                <a:ea typeface="+mn-ea"/>
                <a:cs typeface="+mn-cs"/>
              </a:rPr>
              <a:t>Графические  методы выяснения источников неопределенности</a:t>
            </a:r>
            <a:endParaRPr kumimoji="0" lang="ru-RU" sz="2400" b="1" i="0" u="none" strike="noStrike" kern="1200" cap="small" spc="0" normalizeH="0" baseline="0" noProof="0">
              <a:ln>
                <a:noFill/>
              </a:ln>
              <a:solidFill>
                <a:schemeClr val="dk1"/>
              </a:solidFill>
              <a:effectLst/>
              <a:uLnTx/>
              <a:uFillTx/>
              <a:latin typeface="+mn-lt"/>
              <a:ea typeface="+mn-ea"/>
              <a:cs typeface="+mn-cs"/>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85720" y="1357298"/>
            <a:ext cx="8358246" cy="1815882"/>
          </a:xfrm>
          <a:prstGeom prst="rect">
            <a:avLst/>
          </a:prstGeom>
          <a:noFill/>
        </p:spPr>
        <p:txBody>
          <a:bodyPr wrap="square" rtlCol="0">
            <a:spAutoFit/>
          </a:bodyPr>
          <a:lstStyle/>
          <a:p>
            <a:pPr algn="ctr"/>
            <a:r>
              <a:rPr lang="ru-RU" sz="1400" b="1" smtClean="0"/>
              <a:t>Достоинства метода</a:t>
            </a:r>
          </a:p>
          <a:p>
            <a:pPr algn="just">
              <a:buFont typeface="Wingdings" pitchFamily="2" charset="2"/>
              <a:buChar char="Ø"/>
            </a:pPr>
            <a:r>
              <a:rPr lang="ru-RU" sz="1400" smtClean="0"/>
              <a:t>Простота и наглядность делают возможным использование диаграммы Парето специалистами, не имеющими особой подготовки.</a:t>
            </a:r>
          </a:p>
          <a:p>
            <a:pPr algn="just">
              <a:buFont typeface="Wingdings" pitchFamily="2" charset="2"/>
              <a:buChar char="Ø"/>
            </a:pPr>
            <a:r>
              <a:rPr lang="ru-RU" sz="1400" smtClean="0"/>
              <a:t>Сравнение диаграмм Парето, описывающих ситуацию до и после проведения улучшающих мероприятий, позволяют получить количественную оценку выигрыша от этих мероприятий.</a:t>
            </a:r>
          </a:p>
          <a:p>
            <a:pPr algn="ctr"/>
            <a:r>
              <a:rPr lang="ru-RU" sz="1400" b="1" smtClean="0"/>
              <a:t>Недостатки метода</a:t>
            </a:r>
          </a:p>
          <a:p>
            <a:pPr algn="just"/>
            <a:r>
              <a:rPr lang="ru-RU" sz="1400" smtClean="0"/>
              <a:t>При построении сложной, не всегда четко структурированной диаграммы возможны неправильные выводы.</a:t>
            </a:r>
            <a:endParaRPr lang="ru-RU" sz="1400"/>
          </a:p>
        </p:txBody>
      </p:sp>
      <p:sp>
        <p:nvSpPr>
          <p:cNvPr id="6" name="Заголовок 1"/>
          <p:cNvSpPr txBox="1">
            <a:spLocks/>
          </p:cNvSpPr>
          <p:nvPr/>
        </p:nvSpPr>
        <p:spPr>
          <a:xfrm>
            <a:off x="256692" y="214290"/>
            <a:ext cx="8601588" cy="939784"/>
          </a:xfrm>
          <a:prstGeom prst="rect">
            <a:avLst/>
          </a:prstGeo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vert="horz" tIns="0" bIns="0"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400" b="1" i="0" u="none" strike="noStrike" kern="1200" cap="small" spc="0" normalizeH="0" baseline="0" noProof="0" smtClean="0">
                <a:ln>
                  <a:noFill/>
                </a:ln>
                <a:solidFill>
                  <a:schemeClr val="dk1"/>
                </a:solidFill>
                <a:effectLst/>
                <a:uLnTx/>
                <a:uFillTx/>
                <a:latin typeface="+mn-lt"/>
                <a:ea typeface="+mn-ea"/>
                <a:cs typeface="+mn-cs"/>
              </a:rPr>
              <a:t>Графические  методы выяснения источников неопределенности</a:t>
            </a:r>
            <a:endParaRPr kumimoji="0" lang="ru-RU" sz="2400" b="1" i="0" u="none" strike="noStrike" kern="1200" cap="small" spc="0" normalizeH="0" baseline="0" noProof="0">
              <a:ln>
                <a:noFill/>
              </a:ln>
              <a:solidFill>
                <a:schemeClr val="dk1"/>
              </a:solidFill>
              <a:effectLst/>
              <a:uLnTx/>
              <a:uFillTx/>
              <a:latin typeface="+mn-lt"/>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7" name="Прямоугольник 6"/>
          <p:cNvSpPr/>
          <p:nvPr/>
        </p:nvSpPr>
        <p:spPr>
          <a:xfrm>
            <a:off x="500034" y="1091518"/>
            <a:ext cx="8286808" cy="954107"/>
          </a:xfrm>
          <a:prstGeom prst="rect">
            <a:avLst/>
          </a:prstGeom>
        </p:spPr>
        <p:txBody>
          <a:bodyPr wrap="square">
            <a:spAutoFit/>
          </a:bodyPr>
          <a:lstStyle/>
          <a:p>
            <a:pPr algn="ctr"/>
            <a:r>
              <a:rPr lang="ru-RU" sz="1400" b="1" i="1" smtClean="0">
                <a:latin typeface="Arial" pitchFamily="34" charset="0"/>
              </a:rPr>
              <a:t>Среднее</a:t>
            </a:r>
          </a:p>
          <a:p>
            <a:pPr algn="ctr"/>
            <a:endParaRPr lang="ru-RU" sz="1400" b="1" i="1" smtClean="0">
              <a:latin typeface="Arial" pitchFamily="34" charset="0"/>
            </a:endParaRPr>
          </a:p>
          <a:p>
            <a:pPr algn="just"/>
            <a:r>
              <a:rPr lang="ru-RU" sz="1400" smtClean="0">
                <a:latin typeface="Arial" pitchFamily="34" charset="0"/>
              </a:rPr>
              <a:t>Выборочное среднее (арифметическое среднее) это результат суммирования всех результатов и деления на число данных (</a:t>
            </a:r>
            <a:r>
              <a:rPr lang="en-US" sz="1400" b="1" smtClean="0">
                <a:latin typeface="Arial" pitchFamily="34" charset="0"/>
              </a:rPr>
              <a:t>n</a:t>
            </a:r>
            <a:r>
              <a:rPr lang="ru-RU" sz="1400" smtClean="0">
                <a:latin typeface="Arial" pitchFamily="34" charset="0"/>
              </a:rPr>
              <a:t>):</a:t>
            </a:r>
          </a:p>
        </p:txBody>
      </p:sp>
      <p:graphicFrame>
        <p:nvGraphicFramePr>
          <p:cNvPr id="8" name="Объект 7"/>
          <p:cNvGraphicFramePr>
            <a:graphicFrameLocks noChangeAspect="1"/>
          </p:cNvGraphicFramePr>
          <p:nvPr/>
        </p:nvGraphicFramePr>
        <p:xfrm>
          <a:off x="3929058" y="1703168"/>
          <a:ext cx="1857388" cy="1071562"/>
        </p:xfrm>
        <a:graphic>
          <a:graphicData uri="http://schemas.openxmlformats.org/presentationml/2006/ole">
            <p:oleObj spid="_x0000_s308226" name="Формула" r:id="rId3" imgW="609480" imgH="609480" progId="Equation.3">
              <p:embed/>
            </p:oleObj>
          </a:graphicData>
        </a:graphic>
      </p:graphicFrame>
      <p:sp>
        <p:nvSpPr>
          <p:cNvPr id="9" name="Прямоугольник 8"/>
          <p:cNvSpPr/>
          <p:nvPr/>
        </p:nvSpPr>
        <p:spPr>
          <a:xfrm>
            <a:off x="285720" y="2832794"/>
            <a:ext cx="8572560" cy="3539430"/>
          </a:xfrm>
          <a:prstGeom prst="rect">
            <a:avLst/>
          </a:prstGeom>
        </p:spPr>
        <p:txBody>
          <a:bodyPr wrap="square">
            <a:spAutoFit/>
          </a:bodyPr>
          <a:lstStyle/>
          <a:p>
            <a:pPr indent="363538" algn="just"/>
            <a:r>
              <a:rPr lang="ru-RU" sz="1400" smtClean="0">
                <a:latin typeface="Arial" pitchFamily="34" charset="0"/>
              </a:rPr>
              <a:t>Для нормально распределенных данных, по мере роста числа данных выборочное среднее </a:t>
            </a:r>
          </a:p>
          <a:p>
            <a:pPr algn="just"/>
            <a:r>
              <a:rPr lang="ru-RU" sz="1400" smtClean="0">
                <a:latin typeface="Arial" pitchFamily="34" charset="0"/>
              </a:rPr>
              <a:t>стремится к генеральному среднему </a:t>
            </a:r>
            <a:r>
              <a:rPr lang="el-GR" sz="1400" b="1" i="1" smtClean="0">
                <a:latin typeface="Arial"/>
                <a:cs typeface="Arial"/>
              </a:rPr>
              <a:t>μ</a:t>
            </a:r>
            <a:r>
              <a:rPr lang="ru-RU" sz="1400" smtClean="0">
                <a:latin typeface="Arial" pitchFamily="34" charset="0"/>
              </a:rPr>
              <a:t>. Генеральное среднее есть истинный результат при отсутствии систематической ошибки. Хотя единичный результат взятый из нормально распределенной генеральной совокупности вероятнее ближе к среднему. </a:t>
            </a:r>
          </a:p>
          <a:p>
            <a:pPr indent="363538" algn="just"/>
            <a:r>
              <a:rPr lang="ru-RU" sz="1400" smtClean="0">
                <a:latin typeface="Arial" pitchFamily="34" charset="0"/>
              </a:rPr>
              <a:t>Каждая мера центральной тенденции обладает характеристиками, которые делают ее ценной в определенных условиях.  </a:t>
            </a:r>
          </a:p>
          <a:p>
            <a:pPr indent="363538" algn="just"/>
            <a:r>
              <a:rPr lang="ru-RU" sz="1400" smtClean="0">
                <a:latin typeface="Arial" pitchFamily="34" charset="0"/>
              </a:rPr>
              <a:t>Для  номинальных  данных,  разумеется,  единственной  подходящей  мерой  центральной тенденции  является  мода,  или  модальная  категория  -  та  градация  номинальной  переменной, </a:t>
            </a:r>
          </a:p>
          <a:p>
            <a:pPr algn="just"/>
            <a:r>
              <a:rPr lang="ru-RU" sz="1400" smtClean="0">
                <a:latin typeface="Arial" pitchFamily="34" charset="0"/>
              </a:rPr>
              <a:t>которая встречается наиболее часто. Для  порядковых  и  метрических  переменных,  распределение  которых  унимодальное  и симметричное,  мода,  медиана  и  среднее  совпадают.  Чем  больше  отклонение  от симметричности, тем больше расхождение между значениями этих мер центральной тенденции. По  этому  расхождению  можно  судить  о  том,  насколько  симметрично  или  асимметрично  распределение. Однако  использование  среднего  ограничивается  тем,  что  на  его  величину  влияет  каждое отдельное  значение.  Таким  образом,  среднее  значение  весьма  чувствительно  к  «выбросам»  - экстремально малым или большим значениям переменной. </a:t>
            </a:r>
          </a:p>
        </p:txBody>
      </p:sp>
      <p:graphicFrame>
        <p:nvGraphicFramePr>
          <p:cNvPr id="308227" name="Object 3"/>
          <p:cNvGraphicFramePr>
            <a:graphicFrameLocks noChangeAspect="1"/>
          </p:cNvGraphicFramePr>
          <p:nvPr/>
        </p:nvGraphicFramePr>
        <p:xfrm>
          <a:off x="8501090" y="2832794"/>
          <a:ext cx="128587" cy="285750"/>
        </p:xfrm>
        <a:graphic>
          <a:graphicData uri="http://schemas.openxmlformats.org/presentationml/2006/ole">
            <p:oleObj spid="_x0000_s308227" name="Формула" r:id="rId4" imgW="126720" imgH="190440" progId="Equation.3">
              <p:embed/>
            </p:oleObj>
          </a:graphicData>
        </a:graphic>
      </p:graphicFrame>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txBox="1">
            <a:spLocks/>
          </p:cNvSpPr>
          <p:nvPr/>
        </p:nvSpPr>
        <p:spPr>
          <a:xfrm>
            <a:off x="256692" y="214290"/>
            <a:ext cx="8601588" cy="939784"/>
          </a:xfrm>
          <a:prstGeom prst="rect">
            <a:avLst/>
          </a:prstGeo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vert="horz" tIns="0" bIns="0"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400" b="1" i="0" u="none" strike="noStrike" kern="1200" cap="small" spc="0" normalizeH="0" baseline="0" noProof="0" smtClean="0">
                <a:ln>
                  <a:noFill/>
                </a:ln>
                <a:solidFill>
                  <a:schemeClr val="dk1"/>
                </a:solidFill>
                <a:effectLst/>
                <a:uLnTx/>
                <a:uFillTx/>
                <a:latin typeface="+mn-lt"/>
                <a:ea typeface="+mn-ea"/>
                <a:cs typeface="+mn-cs"/>
              </a:rPr>
              <a:t>Процесс оценки неопределенности согласно руководства </a:t>
            </a:r>
            <a:r>
              <a:rPr kumimoji="0" lang="en-US" sz="2400" b="1" i="0" u="none" strike="noStrike" kern="1200" cap="small" spc="0" normalizeH="0" baseline="0" noProof="0" smtClean="0">
                <a:ln>
                  <a:noFill/>
                </a:ln>
                <a:solidFill>
                  <a:schemeClr val="dk1"/>
                </a:solidFill>
                <a:effectLst/>
                <a:uLnTx/>
                <a:uFillTx/>
                <a:latin typeface="+mn-lt"/>
                <a:ea typeface="+mn-ea"/>
                <a:cs typeface="+mn-cs"/>
              </a:rPr>
              <a:t>EURACHEM</a:t>
            </a:r>
            <a:r>
              <a:rPr kumimoji="0" lang="ru-RU" sz="2400" b="1" i="0" u="none" strike="noStrike" kern="1200" cap="small" spc="0" normalizeH="0" baseline="0" noProof="0" smtClean="0">
                <a:ln>
                  <a:noFill/>
                </a:ln>
                <a:solidFill>
                  <a:schemeClr val="dk1"/>
                </a:solidFill>
                <a:effectLst/>
                <a:uLnTx/>
                <a:uFillTx/>
                <a:latin typeface="+mn-lt"/>
                <a:ea typeface="+mn-ea"/>
                <a:cs typeface="+mn-cs"/>
              </a:rPr>
              <a:t> </a:t>
            </a:r>
            <a:r>
              <a:rPr lang="en-US" sz="2400" b="1" cap="small" smtClean="0"/>
              <a:t>/CITAC</a:t>
            </a:r>
            <a:endParaRPr kumimoji="0" lang="ru-RU" sz="2400" b="1" i="0" u="none" strike="noStrike" kern="1200" cap="small" spc="0" normalizeH="0" baseline="0" noProof="0">
              <a:ln>
                <a:noFill/>
              </a:ln>
              <a:solidFill>
                <a:schemeClr val="dk1"/>
              </a:solidFill>
              <a:effectLst/>
              <a:uLnTx/>
              <a:uFillTx/>
              <a:latin typeface="+mn-lt"/>
              <a:ea typeface="+mn-ea"/>
              <a:cs typeface="+mn-cs"/>
            </a:endParaRPr>
          </a:p>
        </p:txBody>
      </p:sp>
      <p:pic>
        <p:nvPicPr>
          <p:cNvPr id="7" name="Picture 3"/>
          <p:cNvPicPr>
            <a:picLocks noChangeAspect="1" noChangeArrowheads="1"/>
          </p:cNvPicPr>
          <p:nvPr/>
        </p:nvPicPr>
        <p:blipFill>
          <a:blip r:embed="rId2"/>
          <a:srcRect/>
          <a:stretch>
            <a:fillRect/>
          </a:stretch>
        </p:blipFill>
        <p:spPr bwMode="auto">
          <a:xfrm>
            <a:off x="285720" y="1214422"/>
            <a:ext cx="3848100" cy="2705100"/>
          </a:xfrm>
          <a:prstGeom prst="rect">
            <a:avLst/>
          </a:prstGeom>
          <a:noFill/>
          <a:ln w="9525">
            <a:noFill/>
            <a:miter lim="800000"/>
            <a:headEnd/>
            <a:tailEnd/>
          </a:ln>
          <a:effectLst/>
        </p:spPr>
      </p:pic>
      <p:pic>
        <p:nvPicPr>
          <p:cNvPr id="18" name="Picture 4"/>
          <p:cNvPicPr>
            <a:picLocks noChangeAspect="1" noChangeArrowheads="1"/>
          </p:cNvPicPr>
          <p:nvPr/>
        </p:nvPicPr>
        <p:blipFill>
          <a:blip r:embed="rId3"/>
          <a:srcRect l="5914" t="21559"/>
          <a:stretch>
            <a:fillRect/>
          </a:stretch>
        </p:blipFill>
        <p:spPr bwMode="auto">
          <a:xfrm>
            <a:off x="282522" y="3857628"/>
            <a:ext cx="3857652" cy="2500330"/>
          </a:xfrm>
          <a:prstGeom prst="rect">
            <a:avLst/>
          </a:prstGeom>
          <a:noFill/>
          <a:ln w="9525">
            <a:noFill/>
            <a:miter lim="800000"/>
            <a:headEnd/>
            <a:tailEnd/>
          </a:ln>
          <a:effectLst/>
        </p:spPr>
      </p:pic>
      <p:grpSp>
        <p:nvGrpSpPr>
          <p:cNvPr id="25" name="Группа 24"/>
          <p:cNvGrpSpPr/>
          <p:nvPr/>
        </p:nvGrpSpPr>
        <p:grpSpPr>
          <a:xfrm>
            <a:off x="4562473" y="1210368"/>
            <a:ext cx="4286280" cy="5157096"/>
            <a:chOff x="4286248" y="1210368"/>
            <a:chExt cx="4286280" cy="5157096"/>
          </a:xfrm>
        </p:grpSpPr>
        <p:grpSp>
          <p:nvGrpSpPr>
            <p:cNvPr id="19" name="Группа 18"/>
            <p:cNvGrpSpPr/>
            <p:nvPr/>
          </p:nvGrpSpPr>
          <p:grpSpPr>
            <a:xfrm>
              <a:off x="4286248" y="1210368"/>
              <a:ext cx="4286280" cy="2646878"/>
              <a:chOff x="4286248" y="1428736"/>
              <a:chExt cx="4286280" cy="2646878"/>
            </a:xfrm>
          </p:grpSpPr>
          <p:sp>
            <p:nvSpPr>
              <p:cNvPr id="5" name="TextBox 4"/>
              <p:cNvSpPr txBox="1"/>
              <p:nvPr/>
            </p:nvSpPr>
            <p:spPr>
              <a:xfrm>
                <a:off x="4286248" y="1428736"/>
                <a:ext cx="4286280" cy="2646878"/>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1400" b="1" smtClean="0"/>
                  <a:t>Процесс оценивания неопределенности</a:t>
                </a:r>
              </a:p>
              <a:p>
                <a:pPr algn="ctr"/>
                <a:endParaRPr lang="ru-RU" sz="1400" b="1" smtClean="0"/>
              </a:p>
              <a:p>
                <a:pPr>
                  <a:buFont typeface="Arial" pitchFamily="34" charset="0"/>
                  <a:buChar char="•"/>
                </a:pPr>
                <a:r>
                  <a:rPr lang="ru-RU" sz="1400" b="1" smtClean="0"/>
                  <a:t> </a:t>
                </a:r>
                <a:r>
                  <a:rPr lang="ru-RU" sz="1200" b="1" smtClean="0"/>
                  <a:t> </a:t>
                </a:r>
                <a:r>
                  <a:rPr lang="ru-RU" sz="1200" smtClean="0"/>
                  <a:t>Процесс оценивания неопределенности описан в руководстве </a:t>
                </a:r>
                <a:r>
                  <a:rPr lang="en-US" sz="1200" smtClean="0"/>
                  <a:t>EURACHEM/CITAC</a:t>
                </a:r>
                <a:r>
                  <a:rPr lang="ru-RU" sz="1200" smtClean="0"/>
                  <a:t> и состоит из четырех основных  последовательных шагов. </a:t>
                </a:r>
              </a:p>
              <a:p>
                <a:pPr>
                  <a:buFont typeface="Arial" pitchFamily="34" charset="0"/>
                  <a:buChar char="•"/>
                </a:pPr>
                <a:endParaRPr lang="ru-RU" sz="1200" b="1" smtClean="0"/>
              </a:p>
              <a:p>
                <a:r>
                  <a:rPr lang="ru-RU" sz="1200" b="1" smtClean="0"/>
                  <a:t>                                                                                </a:t>
                </a:r>
                <a:r>
                  <a:rPr lang="ru-RU" sz="1200" b="1" smtClean="0">
                    <a:solidFill>
                      <a:srgbClr val="FF0000"/>
                    </a:solidFill>
                  </a:rPr>
                  <a:t>Шаг 1</a:t>
                </a:r>
              </a:p>
              <a:p>
                <a:pPr>
                  <a:buFont typeface="Arial" pitchFamily="34" charset="0"/>
                  <a:buChar char="•"/>
                </a:pPr>
                <a:endParaRPr lang="ru-RU" sz="1200" b="1" smtClean="0"/>
              </a:p>
              <a:p>
                <a:pPr>
                  <a:buFont typeface="Arial" pitchFamily="34" charset="0"/>
                  <a:buChar char="•"/>
                </a:pPr>
                <a:endParaRPr lang="ru-RU" sz="1200" b="1" smtClean="0"/>
              </a:p>
              <a:p>
                <a:pPr>
                  <a:buFont typeface="Arial" pitchFamily="34" charset="0"/>
                  <a:buChar char="•"/>
                </a:pPr>
                <a:endParaRPr lang="ru-RU" sz="1200" b="1" smtClean="0"/>
              </a:p>
              <a:p>
                <a:r>
                  <a:rPr lang="ru-RU" sz="1200" b="1" smtClean="0"/>
                  <a:t>                                                                                 </a:t>
                </a:r>
                <a:r>
                  <a:rPr lang="ru-RU" sz="1200" b="1" smtClean="0">
                    <a:solidFill>
                      <a:srgbClr val="FF0000"/>
                    </a:solidFill>
                  </a:rPr>
                  <a:t>Шаг 2</a:t>
                </a:r>
              </a:p>
              <a:p>
                <a:endParaRPr lang="ru-RU" sz="1400" b="1" smtClean="0"/>
              </a:p>
              <a:p>
                <a:endParaRPr lang="ru-RU" sz="1400" b="1"/>
              </a:p>
            </p:txBody>
          </p:sp>
          <p:cxnSp>
            <p:nvCxnSpPr>
              <p:cNvPr id="9" name="Прямая соединительная линия 8"/>
              <p:cNvCxnSpPr/>
              <p:nvPr/>
            </p:nvCxnSpPr>
            <p:spPr>
              <a:xfrm>
                <a:off x="4357686" y="2571744"/>
                <a:ext cx="4143404"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Прямоугольник 9"/>
              <p:cNvSpPr/>
              <p:nvPr/>
            </p:nvSpPr>
            <p:spPr>
              <a:xfrm>
                <a:off x="4357686" y="2643182"/>
                <a:ext cx="857256" cy="35719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smtClean="0">
                    <a:solidFill>
                      <a:schemeClr val="tx1"/>
                    </a:solidFill>
                  </a:rPr>
                  <a:t>Старт</a:t>
                </a:r>
                <a:endParaRPr lang="ru-RU" sz="1200">
                  <a:solidFill>
                    <a:schemeClr val="tx1"/>
                  </a:solidFill>
                </a:endParaRPr>
              </a:p>
            </p:txBody>
          </p:sp>
          <p:cxnSp>
            <p:nvCxnSpPr>
              <p:cNvPr id="11" name="Прямая соединительная линия 10"/>
              <p:cNvCxnSpPr/>
              <p:nvPr/>
            </p:nvCxnSpPr>
            <p:spPr>
              <a:xfrm>
                <a:off x="4357686" y="3071810"/>
                <a:ext cx="41434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p:cNvCxnSpPr/>
              <p:nvPr/>
            </p:nvCxnSpPr>
            <p:spPr>
              <a:xfrm>
                <a:off x="4357686" y="3786190"/>
                <a:ext cx="4143404"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Прямоугольник 12"/>
              <p:cNvSpPr/>
              <p:nvPr/>
            </p:nvSpPr>
            <p:spPr>
              <a:xfrm>
                <a:off x="5929322" y="2643182"/>
                <a:ext cx="1357322" cy="35719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smtClean="0">
                    <a:solidFill>
                      <a:schemeClr val="tx1"/>
                    </a:solidFill>
                  </a:rPr>
                  <a:t>Спецификация</a:t>
                </a:r>
              </a:p>
              <a:p>
                <a:pPr algn="ctr"/>
                <a:r>
                  <a:rPr lang="ru-RU" sz="1000" smtClean="0">
                    <a:solidFill>
                      <a:schemeClr val="tx1"/>
                    </a:solidFill>
                  </a:rPr>
                  <a:t>параметров</a:t>
                </a:r>
                <a:endParaRPr lang="ru-RU" sz="1000">
                  <a:solidFill>
                    <a:schemeClr val="tx1"/>
                  </a:solidFill>
                </a:endParaRPr>
              </a:p>
            </p:txBody>
          </p:sp>
          <p:sp>
            <p:nvSpPr>
              <p:cNvPr id="14" name="Прямоугольник 13"/>
              <p:cNvSpPr/>
              <p:nvPr/>
            </p:nvSpPr>
            <p:spPr>
              <a:xfrm>
                <a:off x="5929322" y="3143248"/>
                <a:ext cx="1357322" cy="57150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smtClean="0">
                    <a:solidFill>
                      <a:schemeClr val="tx1"/>
                    </a:solidFill>
                  </a:rPr>
                  <a:t>Идентификация</a:t>
                </a:r>
              </a:p>
              <a:p>
                <a:pPr algn="ctr"/>
                <a:r>
                  <a:rPr lang="ru-RU" sz="1000" smtClean="0">
                    <a:solidFill>
                      <a:schemeClr val="tx1"/>
                    </a:solidFill>
                  </a:rPr>
                  <a:t>Источников неопределенности</a:t>
                </a:r>
                <a:endParaRPr lang="ru-RU" sz="1000">
                  <a:solidFill>
                    <a:schemeClr val="tx1"/>
                  </a:solidFill>
                </a:endParaRPr>
              </a:p>
            </p:txBody>
          </p:sp>
          <p:sp>
            <p:nvSpPr>
              <p:cNvPr id="15" name="Стрелка вправо 14"/>
              <p:cNvSpPr/>
              <p:nvPr/>
            </p:nvSpPr>
            <p:spPr>
              <a:xfrm>
                <a:off x="5286380" y="2714620"/>
                <a:ext cx="500066" cy="214314"/>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трелка вниз 15"/>
              <p:cNvSpPr/>
              <p:nvPr/>
            </p:nvSpPr>
            <p:spPr>
              <a:xfrm>
                <a:off x="6500826" y="3714752"/>
                <a:ext cx="285752" cy="35719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20" name="TextBox 19"/>
            <p:cNvSpPr txBox="1"/>
            <p:nvPr/>
          </p:nvSpPr>
          <p:spPr>
            <a:xfrm>
              <a:off x="4286248" y="3874474"/>
              <a:ext cx="4286280" cy="249299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ru-RU" sz="1200" b="1" smtClean="0"/>
            </a:p>
            <a:p>
              <a:r>
                <a:rPr lang="ru-RU" sz="1200" b="1" smtClean="0"/>
                <a:t>                                                                                </a:t>
              </a:r>
              <a:r>
                <a:rPr lang="ru-RU" sz="1200" b="1" smtClean="0">
                  <a:solidFill>
                    <a:srgbClr val="FF0000"/>
                  </a:solidFill>
                </a:rPr>
                <a:t>Шаг 3</a:t>
              </a:r>
            </a:p>
            <a:p>
              <a:pPr>
                <a:buFont typeface="Arial" pitchFamily="34" charset="0"/>
                <a:buChar char="•"/>
              </a:pPr>
              <a:endParaRPr lang="ru-RU" sz="1200" b="1" smtClean="0"/>
            </a:p>
            <a:p>
              <a:pPr>
                <a:buFont typeface="Arial" pitchFamily="34" charset="0"/>
                <a:buChar char="•"/>
              </a:pPr>
              <a:endParaRPr lang="ru-RU" sz="1200" b="1" smtClean="0"/>
            </a:p>
            <a:p>
              <a:pPr>
                <a:buFont typeface="Arial" pitchFamily="34" charset="0"/>
                <a:buChar char="•"/>
              </a:pPr>
              <a:endParaRPr lang="ru-RU" sz="1200" b="1" smtClean="0"/>
            </a:p>
            <a:p>
              <a:pPr>
                <a:buFont typeface="Arial" pitchFamily="34" charset="0"/>
                <a:buChar char="•"/>
              </a:pPr>
              <a:endParaRPr lang="ru-RU" sz="1200" b="1" smtClean="0"/>
            </a:p>
            <a:p>
              <a:pPr>
                <a:buFont typeface="Arial" pitchFamily="34" charset="0"/>
                <a:buChar char="•"/>
              </a:pPr>
              <a:endParaRPr lang="ru-RU" sz="1200" b="1" smtClean="0"/>
            </a:p>
            <a:p>
              <a:pPr>
                <a:buFont typeface="Arial" pitchFamily="34" charset="0"/>
                <a:buChar char="•"/>
              </a:pPr>
              <a:endParaRPr lang="ru-RU" sz="1200" b="1" smtClean="0"/>
            </a:p>
            <a:p>
              <a:pPr>
                <a:buFont typeface="Arial" pitchFamily="34" charset="0"/>
                <a:buChar char="•"/>
              </a:pPr>
              <a:endParaRPr lang="ru-RU" sz="1200" b="1" smtClean="0"/>
            </a:p>
            <a:p>
              <a:pPr>
                <a:buFont typeface="Arial" pitchFamily="34" charset="0"/>
                <a:buChar char="•"/>
              </a:pPr>
              <a:endParaRPr lang="ru-RU" sz="1200" b="1" smtClean="0"/>
            </a:p>
            <a:p>
              <a:pPr>
                <a:buFont typeface="Arial" pitchFamily="34" charset="0"/>
                <a:buChar char="•"/>
              </a:pPr>
              <a:endParaRPr lang="ru-RU" sz="1200" b="1" smtClean="0"/>
            </a:p>
            <a:p>
              <a:endParaRPr lang="ru-RU" sz="1200" b="1" smtClean="0"/>
            </a:p>
            <a:p>
              <a:r>
                <a:rPr lang="ru-RU" sz="1200" b="1" smtClean="0"/>
                <a:t>                                                                                 </a:t>
              </a:r>
              <a:endParaRPr lang="ru-RU" sz="1400" b="1"/>
            </a:p>
          </p:txBody>
        </p:sp>
        <p:sp>
          <p:nvSpPr>
            <p:cNvPr id="21" name="Прямоугольник 20"/>
            <p:cNvSpPr/>
            <p:nvPr/>
          </p:nvSpPr>
          <p:spPr>
            <a:xfrm>
              <a:off x="5786446" y="3904968"/>
              <a:ext cx="1785950" cy="57150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smtClean="0">
                  <a:solidFill>
                    <a:schemeClr val="tx1"/>
                  </a:solidFill>
                </a:rPr>
                <a:t>Упрощение группировкой источников, существующих данных</a:t>
              </a:r>
              <a:endParaRPr lang="ru-RU" sz="1000">
                <a:solidFill>
                  <a:schemeClr val="tx1"/>
                </a:solidFill>
              </a:endParaRPr>
            </a:p>
          </p:txBody>
        </p:sp>
        <p:sp>
          <p:nvSpPr>
            <p:cNvPr id="22" name="Прямоугольник 21"/>
            <p:cNvSpPr/>
            <p:nvPr/>
          </p:nvSpPr>
          <p:spPr>
            <a:xfrm>
              <a:off x="5786446" y="4592052"/>
              <a:ext cx="1785950" cy="57150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smtClean="0">
                  <a:solidFill>
                    <a:schemeClr val="tx1"/>
                  </a:solidFill>
                </a:rPr>
                <a:t>Количество сгруппированных компонентов</a:t>
              </a:r>
              <a:endParaRPr lang="ru-RU" sz="1000">
                <a:solidFill>
                  <a:schemeClr val="tx1"/>
                </a:solidFill>
              </a:endParaRPr>
            </a:p>
          </p:txBody>
        </p:sp>
        <p:sp>
          <p:nvSpPr>
            <p:cNvPr id="23" name="Прямоугольник 22"/>
            <p:cNvSpPr/>
            <p:nvPr/>
          </p:nvSpPr>
          <p:spPr>
            <a:xfrm>
              <a:off x="5786446" y="5248642"/>
              <a:ext cx="1785950" cy="4663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smtClean="0">
                  <a:solidFill>
                    <a:schemeClr val="tx1"/>
                  </a:solidFill>
                </a:rPr>
                <a:t>Количество оставшихся компонентов</a:t>
              </a:r>
              <a:endParaRPr lang="ru-RU" sz="1000">
                <a:solidFill>
                  <a:schemeClr val="tx1"/>
                </a:solidFill>
              </a:endParaRPr>
            </a:p>
          </p:txBody>
        </p:sp>
        <p:sp>
          <p:nvSpPr>
            <p:cNvPr id="24" name="Прямоугольник 23"/>
            <p:cNvSpPr/>
            <p:nvPr/>
          </p:nvSpPr>
          <p:spPr>
            <a:xfrm>
              <a:off x="5786446" y="5803300"/>
              <a:ext cx="1785950" cy="48322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smtClean="0">
                  <a:solidFill>
                    <a:schemeClr val="tx1"/>
                  </a:solidFill>
                </a:rPr>
                <a:t>Привести компоненты к стандартной неопределенности</a:t>
              </a:r>
              <a:endParaRPr lang="ru-RU" sz="1000">
                <a:solidFill>
                  <a:schemeClr val="tx1"/>
                </a:solidFill>
              </a:endParaRPr>
            </a:p>
          </p:txBody>
        </p:sp>
      </p:gr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txBox="1">
            <a:spLocks/>
          </p:cNvSpPr>
          <p:nvPr/>
        </p:nvSpPr>
        <p:spPr>
          <a:xfrm>
            <a:off x="256692" y="214290"/>
            <a:ext cx="8601588" cy="939784"/>
          </a:xfrm>
          <a:prstGeom prst="rect">
            <a:avLst/>
          </a:prstGeo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vert="horz" tIns="0" bIns="0"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400" b="1" i="0" u="none" strike="noStrike" kern="1200" cap="small" spc="0" normalizeH="0" baseline="0" noProof="0" smtClean="0">
                <a:ln>
                  <a:noFill/>
                </a:ln>
                <a:solidFill>
                  <a:schemeClr val="dk1"/>
                </a:solidFill>
                <a:effectLst/>
                <a:uLnTx/>
                <a:uFillTx/>
                <a:latin typeface="+mn-lt"/>
                <a:ea typeface="+mn-ea"/>
                <a:cs typeface="+mn-cs"/>
              </a:rPr>
              <a:t>Процесс оценки неопределенности согласно руководства </a:t>
            </a:r>
            <a:r>
              <a:rPr kumimoji="0" lang="en-US" sz="2400" b="1" i="0" u="none" strike="noStrike" kern="1200" cap="small" spc="0" normalizeH="0" baseline="0" noProof="0" smtClean="0">
                <a:ln>
                  <a:noFill/>
                </a:ln>
                <a:solidFill>
                  <a:schemeClr val="dk1"/>
                </a:solidFill>
                <a:effectLst/>
                <a:uLnTx/>
                <a:uFillTx/>
                <a:latin typeface="+mn-lt"/>
                <a:ea typeface="+mn-ea"/>
                <a:cs typeface="+mn-cs"/>
              </a:rPr>
              <a:t>EURACHEM</a:t>
            </a:r>
            <a:r>
              <a:rPr kumimoji="0" lang="ru-RU" sz="2400" b="1" i="0" u="none" strike="noStrike" kern="1200" cap="small" spc="0" normalizeH="0" baseline="0" noProof="0" smtClean="0">
                <a:ln>
                  <a:noFill/>
                </a:ln>
                <a:solidFill>
                  <a:schemeClr val="dk1"/>
                </a:solidFill>
                <a:effectLst/>
                <a:uLnTx/>
                <a:uFillTx/>
                <a:latin typeface="+mn-lt"/>
                <a:ea typeface="+mn-ea"/>
                <a:cs typeface="+mn-cs"/>
              </a:rPr>
              <a:t> </a:t>
            </a:r>
            <a:r>
              <a:rPr lang="en-US" sz="2400" b="1" cap="small" smtClean="0"/>
              <a:t>/CITAC</a:t>
            </a:r>
            <a:endParaRPr kumimoji="0" lang="ru-RU" sz="2400" b="1" i="0" u="none" strike="noStrike" kern="1200" cap="small" spc="0" normalizeH="0" baseline="0" noProof="0">
              <a:ln>
                <a:noFill/>
              </a:ln>
              <a:solidFill>
                <a:schemeClr val="dk1"/>
              </a:solidFill>
              <a:effectLst/>
              <a:uLnTx/>
              <a:uFillTx/>
              <a:latin typeface="+mn-lt"/>
              <a:ea typeface="+mn-ea"/>
              <a:cs typeface="+mn-cs"/>
            </a:endParaRPr>
          </a:p>
        </p:txBody>
      </p:sp>
      <p:grpSp>
        <p:nvGrpSpPr>
          <p:cNvPr id="26" name="Группа 25"/>
          <p:cNvGrpSpPr/>
          <p:nvPr/>
        </p:nvGrpSpPr>
        <p:grpSpPr>
          <a:xfrm>
            <a:off x="4567236" y="1185848"/>
            <a:ext cx="4286280" cy="2786083"/>
            <a:chOff x="4286248" y="3874474"/>
            <a:chExt cx="4286280" cy="2289434"/>
          </a:xfrm>
        </p:grpSpPr>
        <p:sp>
          <p:nvSpPr>
            <p:cNvPr id="20" name="TextBox 19"/>
            <p:cNvSpPr txBox="1"/>
            <p:nvPr/>
          </p:nvSpPr>
          <p:spPr>
            <a:xfrm>
              <a:off x="4286248" y="3874474"/>
              <a:ext cx="4286280" cy="2289434"/>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endParaRPr lang="ru-RU" sz="1200" b="1" smtClean="0"/>
            </a:p>
            <a:p>
              <a:r>
                <a:rPr lang="ru-RU" sz="1200" b="1" smtClean="0"/>
                <a:t>                                                                                </a:t>
              </a:r>
              <a:r>
                <a:rPr lang="ru-RU" sz="1200" b="1" smtClean="0">
                  <a:solidFill>
                    <a:srgbClr val="FF0000"/>
                  </a:solidFill>
                </a:rPr>
                <a:t>Шаг 4</a:t>
              </a:r>
            </a:p>
            <a:p>
              <a:pPr>
                <a:buFont typeface="Arial" pitchFamily="34" charset="0"/>
                <a:buChar char="•"/>
              </a:pPr>
              <a:endParaRPr lang="ru-RU" sz="1200" b="1" smtClean="0"/>
            </a:p>
            <a:p>
              <a:pPr>
                <a:buFont typeface="Arial" pitchFamily="34" charset="0"/>
                <a:buChar char="•"/>
              </a:pPr>
              <a:endParaRPr lang="ru-RU" sz="1200" b="1" smtClean="0"/>
            </a:p>
            <a:p>
              <a:pPr>
                <a:buFont typeface="Arial" pitchFamily="34" charset="0"/>
                <a:buChar char="•"/>
              </a:pPr>
              <a:endParaRPr lang="ru-RU" sz="1200" b="1" smtClean="0"/>
            </a:p>
            <a:p>
              <a:pPr>
                <a:buFont typeface="Arial" pitchFamily="34" charset="0"/>
                <a:buChar char="•"/>
              </a:pPr>
              <a:endParaRPr lang="ru-RU" sz="1200" b="1" smtClean="0"/>
            </a:p>
            <a:p>
              <a:pPr>
                <a:buFont typeface="Arial" pitchFamily="34" charset="0"/>
                <a:buChar char="•"/>
              </a:pPr>
              <a:endParaRPr lang="ru-RU" sz="1200" b="1" smtClean="0"/>
            </a:p>
            <a:p>
              <a:pPr>
                <a:buFont typeface="Arial" pitchFamily="34" charset="0"/>
                <a:buChar char="•"/>
              </a:pPr>
              <a:endParaRPr lang="ru-RU" sz="1200" b="1" smtClean="0"/>
            </a:p>
            <a:p>
              <a:pPr>
                <a:buFont typeface="Arial" pitchFamily="34" charset="0"/>
                <a:buChar char="•"/>
              </a:pPr>
              <a:endParaRPr lang="ru-RU" sz="1200" b="1" smtClean="0"/>
            </a:p>
            <a:p>
              <a:pPr>
                <a:buFont typeface="Arial" pitchFamily="34" charset="0"/>
                <a:buChar char="•"/>
              </a:pPr>
              <a:endParaRPr lang="ru-RU" sz="1200" b="1" smtClean="0"/>
            </a:p>
            <a:p>
              <a:pPr>
                <a:buFont typeface="Arial" pitchFamily="34" charset="0"/>
                <a:buChar char="•"/>
              </a:pPr>
              <a:endParaRPr lang="ru-RU" sz="1200" b="1" smtClean="0"/>
            </a:p>
            <a:p>
              <a:endParaRPr lang="ru-RU" sz="1200" b="1" smtClean="0"/>
            </a:p>
            <a:p>
              <a:r>
                <a:rPr lang="ru-RU" sz="1200" b="1" smtClean="0"/>
                <a:t>                                                                                 </a:t>
              </a:r>
              <a:endParaRPr lang="ru-RU" sz="1400" b="1"/>
            </a:p>
          </p:txBody>
        </p:sp>
        <p:sp>
          <p:nvSpPr>
            <p:cNvPr id="21" name="Прямоугольник 20"/>
            <p:cNvSpPr/>
            <p:nvPr/>
          </p:nvSpPr>
          <p:spPr>
            <a:xfrm>
              <a:off x="5786446" y="4053672"/>
              <a:ext cx="1785950" cy="57150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smtClean="0">
                  <a:solidFill>
                    <a:schemeClr val="tx1"/>
                  </a:solidFill>
                </a:rPr>
                <a:t>Расчитать  суммарную стандартную неопределенность</a:t>
              </a:r>
              <a:endParaRPr lang="ru-RU" sz="1000">
                <a:solidFill>
                  <a:schemeClr val="tx1"/>
                </a:solidFill>
              </a:endParaRPr>
            </a:p>
          </p:txBody>
        </p:sp>
        <p:sp>
          <p:nvSpPr>
            <p:cNvPr id="22" name="Прямоугольник 21"/>
            <p:cNvSpPr/>
            <p:nvPr/>
          </p:nvSpPr>
          <p:spPr>
            <a:xfrm>
              <a:off x="5786446" y="4766999"/>
              <a:ext cx="1785950" cy="57150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smtClean="0">
                  <a:solidFill>
                    <a:schemeClr val="tx1"/>
                  </a:solidFill>
                </a:rPr>
                <a:t>При необходимости пересчитать крупные компоненты</a:t>
              </a:r>
              <a:endParaRPr lang="ru-RU" sz="1000">
                <a:solidFill>
                  <a:schemeClr val="tx1"/>
                </a:solidFill>
              </a:endParaRPr>
            </a:p>
          </p:txBody>
        </p:sp>
        <p:sp>
          <p:nvSpPr>
            <p:cNvPr id="23" name="Прямоугольник 22"/>
            <p:cNvSpPr/>
            <p:nvPr/>
          </p:nvSpPr>
          <p:spPr>
            <a:xfrm>
              <a:off x="5786446" y="5502315"/>
              <a:ext cx="1785950" cy="46637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smtClean="0">
                  <a:solidFill>
                    <a:schemeClr val="tx1"/>
                  </a:solidFill>
                </a:rPr>
                <a:t>Расчитать  расширенную неопределенность</a:t>
              </a:r>
              <a:endParaRPr lang="ru-RU" sz="1000">
                <a:solidFill>
                  <a:schemeClr val="tx1"/>
                </a:solidFill>
              </a:endParaRPr>
            </a:p>
          </p:txBody>
        </p:sp>
        <p:sp>
          <p:nvSpPr>
            <p:cNvPr id="24" name="Прямоугольник 23"/>
            <p:cNvSpPr/>
            <p:nvPr/>
          </p:nvSpPr>
          <p:spPr>
            <a:xfrm>
              <a:off x="4643438" y="5610819"/>
              <a:ext cx="857256" cy="30174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000" smtClean="0">
                  <a:solidFill>
                    <a:schemeClr val="tx1"/>
                  </a:solidFill>
                </a:rPr>
                <a:t>Конец</a:t>
              </a:r>
              <a:endParaRPr lang="ru-RU" sz="1000">
                <a:solidFill>
                  <a:schemeClr val="tx1"/>
                </a:solidFill>
              </a:endParaRPr>
            </a:p>
          </p:txBody>
        </p:sp>
      </p:grpSp>
      <p:pic>
        <p:nvPicPr>
          <p:cNvPr id="25" name="Picture 5"/>
          <p:cNvPicPr>
            <a:picLocks noChangeAspect="1" noChangeArrowheads="1"/>
          </p:cNvPicPr>
          <p:nvPr/>
        </p:nvPicPr>
        <p:blipFill>
          <a:blip r:embed="rId2"/>
          <a:srcRect/>
          <a:stretch>
            <a:fillRect/>
          </a:stretch>
        </p:blipFill>
        <p:spPr bwMode="auto">
          <a:xfrm>
            <a:off x="285720" y="1185849"/>
            <a:ext cx="3838575" cy="2786082"/>
          </a:xfrm>
          <a:prstGeom prst="rect">
            <a:avLst/>
          </a:prstGeom>
          <a:noFill/>
          <a:ln w="9525">
            <a:noFill/>
            <a:miter lim="800000"/>
            <a:headEnd/>
            <a:tailEnd/>
          </a:ln>
          <a:effectLst/>
        </p:spPr>
      </p:pic>
      <p:pic>
        <p:nvPicPr>
          <p:cNvPr id="27" name="Picture 6"/>
          <p:cNvPicPr>
            <a:picLocks noChangeAspect="1" noChangeArrowheads="1"/>
          </p:cNvPicPr>
          <p:nvPr/>
        </p:nvPicPr>
        <p:blipFill>
          <a:blip r:embed="rId3"/>
          <a:srcRect/>
          <a:stretch>
            <a:fillRect/>
          </a:stretch>
        </p:blipFill>
        <p:spPr bwMode="auto">
          <a:xfrm>
            <a:off x="285720" y="4000505"/>
            <a:ext cx="3857651" cy="2543760"/>
          </a:xfrm>
          <a:prstGeom prst="rect">
            <a:avLst/>
          </a:prstGeom>
          <a:noFill/>
          <a:ln w="9525">
            <a:noFill/>
            <a:miter lim="800000"/>
            <a:headEnd/>
            <a:tailEnd/>
          </a:ln>
          <a:effectLst/>
        </p:spPr>
      </p:pic>
      <p:pic>
        <p:nvPicPr>
          <p:cNvPr id="28" name="Picture 7"/>
          <p:cNvPicPr>
            <a:picLocks noChangeAspect="1" noChangeArrowheads="1"/>
          </p:cNvPicPr>
          <p:nvPr/>
        </p:nvPicPr>
        <p:blipFill>
          <a:blip r:embed="rId4"/>
          <a:srcRect/>
          <a:stretch>
            <a:fillRect/>
          </a:stretch>
        </p:blipFill>
        <p:spPr bwMode="auto">
          <a:xfrm>
            <a:off x="4567236" y="4000504"/>
            <a:ext cx="4286280" cy="2500330"/>
          </a:xfrm>
          <a:prstGeom prst="rect">
            <a:avLst/>
          </a:prstGeom>
          <a:noFill/>
          <a:ln w="9525">
            <a:noFill/>
            <a:miter lim="800000"/>
            <a:headEnd/>
            <a:tailEnd/>
          </a:ln>
          <a:effectLst/>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1"/>
          <p:cNvSpPr txBox="1">
            <a:spLocks/>
          </p:cNvSpPr>
          <p:nvPr/>
        </p:nvSpPr>
        <p:spPr>
          <a:xfrm>
            <a:off x="256692" y="214290"/>
            <a:ext cx="8601588" cy="939784"/>
          </a:xfrm>
          <a:prstGeom prst="rect">
            <a:avLst/>
          </a:prstGeo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vert="horz" tIns="0" bIns="0" anchor="ctr" anchorCtr="0">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400" b="1" i="0" u="none" strike="noStrike" kern="1200" cap="small" spc="0" normalizeH="0" baseline="0" noProof="0" smtClean="0">
                <a:ln>
                  <a:noFill/>
                </a:ln>
                <a:solidFill>
                  <a:schemeClr val="dk1"/>
                </a:solidFill>
                <a:effectLst/>
                <a:uLnTx/>
                <a:uFillTx/>
                <a:latin typeface="+mn-lt"/>
                <a:ea typeface="+mn-ea"/>
                <a:cs typeface="+mn-cs"/>
              </a:rPr>
              <a:t>Альтернативный процесс оценки неопределенности согласно руководства </a:t>
            </a:r>
            <a:r>
              <a:rPr kumimoji="0" lang="en-US" sz="2400" b="1" i="0" u="none" strike="noStrike" kern="1200" cap="small" spc="0" normalizeH="0" baseline="0" noProof="0" smtClean="0">
                <a:ln>
                  <a:noFill/>
                </a:ln>
                <a:solidFill>
                  <a:schemeClr val="dk1"/>
                </a:solidFill>
                <a:effectLst/>
                <a:uLnTx/>
                <a:uFillTx/>
                <a:latin typeface="+mn-lt"/>
                <a:ea typeface="+mn-ea"/>
                <a:cs typeface="+mn-cs"/>
              </a:rPr>
              <a:t> NORDTEST TR 537</a:t>
            </a:r>
            <a:endParaRPr kumimoji="0" lang="ru-RU" sz="2400" b="1" i="0" u="none" strike="noStrike" kern="1200" cap="small" spc="0" normalizeH="0" baseline="0" noProof="0">
              <a:ln>
                <a:noFill/>
              </a:ln>
              <a:solidFill>
                <a:schemeClr val="dk1"/>
              </a:solidFill>
              <a:effectLst/>
              <a:uLnTx/>
              <a:uFillTx/>
              <a:latin typeface="+mn-lt"/>
              <a:ea typeface="+mn-ea"/>
              <a:cs typeface="+mn-cs"/>
            </a:endParaRPr>
          </a:p>
        </p:txBody>
      </p:sp>
      <p:sp>
        <p:nvSpPr>
          <p:cNvPr id="9" name="Прямоугольник 8"/>
          <p:cNvSpPr/>
          <p:nvPr/>
        </p:nvSpPr>
        <p:spPr>
          <a:xfrm>
            <a:off x="285720" y="1214422"/>
            <a:ext cx="8572560" cy="954107"/>
          </a:xfrm>
          <a:prstGeom prst="rect">
            <a:avLst/>
          </a:prstGeom>
        </p:spPr>
        <p:txBody>
          <a:bodyPr wrap="square">
            <a:spAutoFit/>
          </a:bodyPr>
          <a:lstStyle/>
          <a:p>
            <a:pPr indent="266700" algn="just"/>
            <a:r>
              <a:rPr lang="ru-RU" sz="1400" smtClean="0"/>
              <a:t>В руководстве </a:t>
            </a:r>
            <a:r>
              <a:rPr lang="en-US" sz="1400" b="1" cap="small" smtClean="0">
                <a:solidFill>
                  <a:schemeClr val="dk1"/>
                </a:solidFill>
              </a:rPr>
              <a:t>NORDTEST TR 537 </a:t>
            </a:r>
            <a:r>
              <a:rPr lang="ru-RU" sz="1400" b="1" cap="small" smtClean="0">
                <a:solidFill>
                  <a:schemeClr val="dk1"/>
                </a:solidFill>
              </a:rPr>
              <a:t> «</a:t>
            </a:r>
            <a:r>
              <a:rPr lang="en-US" sz="1400" smtClean="0"/>
              <a:t>Handbook for  calculation of measurement uncertainty in Environmental laboratories</a:t>
            </a:r>
            <a:r>
              <a:rPr lang="ru-RU" sz="1400" smtClean="0"/>
              <a:t>» приводится альтернативный процесс оценки неопределенности, базирующийся на  данных, которые учитывают результаты межлабораторных испытаний и  валидации методов (внутрилабораторная воспроизводимость, робасность). </a:t>
            </a:r>
            <a:endParaRPr lang="ru-RU" sz="1400"/>
          </a:p>
        </p:txBody>
      </p:sp>
      <p:pic>
        <p:nvPicPr>
          <p:cNvPr id="10" name="Picture 2"/>
          <p:cNvPicPr>
            <a:picLocks noChangeAspect="1" noChangeArrowheads="1"/>
          </p:cNvPicPr>
          <p:nvPr/>
        </p:nvPicPr>
        <p:blipFill>
          <a:blip r:embed="rId2">
            <a:clrChange>
              <a:clrFrom>
                <a:srgbClr val="C1FFC1"/>
              </a:clrFrom>
              <a:clrTo>
                <a:srgbClr val="C1FFC1">
                  <a:alpha val="0"/>
                </a:srgbClr>
              </a:clrTo>
            </a:clrChange>
            <a:lum contrast="10000"/>
          </a:blip>
          <a:srcRect l="7692" t="15446" r="10256" b="2173"/>
          <a:stretch>
            <a:fillRect/>
          </a:stretch>
        </p:blipFill>
        <p:spPr bwMode="auto">
          <a:xfrm>
            <a:off x="142844" y="2405056"/>
            <a:ext cx="3929090" cy="3429024"/>
          </a:xfrm>
          <a:prstGeom prst="rect">
            <a:avLst/>
          </a:prstGeom>
          <a:noFill/>
          <a:ln w="9525">
            <a:noFill/>
            <a:miter lim="800000"/>
            <a:headEnd/>
            <a:tailEnd/>
          </a:ln>
          <a:effectLst/>
        </p:spPr>
      </p:pic>
      <p:grpSp>
        <p:nvGrpSpPr>
          <p:cNvPr id="15" name="Группа 14"/>
          <p:cNvGrpSpPr/>
          <p:nvPr/>
        </p:nvGrpSpPr>
        <p:grpSpPr>
          <a:xfrm>
            <a:off x="3857620" y="2285992"/>
            <a:ext cx="5010150" cy="3638550"/>
            <a:chOff x="3857620" y="2285992"/>
            <a:chExt cx="5010150" cy="3638550"/>
          </a:xfrm>
        </p:grpSpPr>
        <p:pic>
          <p:nvPicPr>
            <p:cNvPr id="651266" name="Picture 2"/>
            <p:cNvPicPr>
              <a:picLocks noChangeAspect="1" noChangeArrowheads="1"/>
            </p:cNvPicPr>
            <p:nvPr/>
          </p:nvPicPr>
          <p:blipFill>
            <a:blip r:embed="rId3"/>
            <a:srcRect/>
            <a:stretch>
              <a:fillRect/>
            </a:stretch>
          </p:blipFill>
          <p:spPr bwMode="auto">
            <a:xfrm>
              <a:off x="3857620" y="2285992"/>
              <a:ext cx="5010150" cy="3638550"/>
            </a:xfrm>
            <a:prstGeom prst="rect">
              <a:avLst/>
            </a:prstGeom>
            <a:noFill/>
            <a:ln w="9525">
              <a:noFill/>
              <a:miter lim="800000"/>
              <a:headEnd/>
              <a:tailEnd/>
            </a:ln>
            <a:effectLst/>
          </p:spPr>
        </p:pic>
        <p:sp>
          <p:nvSpPr>
            <p:cNvPr id="12" name="Прямоугольник 11"/>
            <p:cNvSpPr/>
            <p:nvPr/>
          </p:nvSpPr>
          <p:spPr>
            <a:xfrm>
              <a:off x="4347053" y="3357562"/>
              <a:ext cx="571504" cy="214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p:cNvSpPr/>
            <p:nvPr/>
          </p:nvSpPr>
          <p:spPr>
            <a:xfrm>
              <a:off x="4357686" y="5458170"/>
              <a:ext cx="571504" cy="214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p:cNvSpPr/>
            <p:nvPr/>
          </p:nvSpPr>
          <p:spPr>
            <a:xfrm>
              <a:off x="6143636" y="5521968"/>
              <a:ext cx="571504" cy="2143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a:t>
            </a:r>
            <a:r>
              <a:rPr lang="en-US" sz="2400" b="1" smtClean="0"/>
              <a:t> </a:t>
            </a:r>
            <a:r>
              <a:rPr lang="ru-RU" sz="2400" b="1" smtClean="0"/>
              <a:t> методы</a:t>
            </a:r>
            <a:r>
              <a:rPr lang="en-US" sz="2400" b="1" smtClean="0"/>
              <a:t> </a:t>
            </a:r>
            <a:r>
              <a:rPr lang="ru-RU" sz="2400" b="1" smtClean="0"/>
              <a:t> оценки неопределенности</a:t>
            </a:r>
            <a:endParaRPr lang="ru-RU" sz="2400" b="1"/>
          </a:p>
        </p:txBody>
      </p:sp>
      <p:sp>
        <p:nvSpPr>
          <p:cNvPr id="5" name="Rectangle 4"/>
          <p:cNvSpPr>
            <a:spLocks noChangeArrowheads="1"/>
          </p:cNvSpPr>
          <p:nvPr/>
        </p:nvSpPr>
        <p:spPr bwMode="auto">
          <a:xfrm>
            <a:off x="214282" y="2195721"/>
            <a:ext cx="8501122" cy="3785652"/>
          </a:xfrm>
          <a:prstGeom prst="rect">
            <a:avLst/>
          </a:prstGeom>
          <a:noFill/>
          <a:ln w="9525">
            <a:noFill/>
            <a:miter lim="800000"/>
            <a:headEnd/>
            <a:tailEnd/>
          </a:ln>
          <a:effectLst/>
        </p:spPr>
        <p:txBody>
          <a:bodyPr wrap="square" anchor="ctr">
            <a:spAutoFit/>
          </a:bodyPr>
          <a:lstStyle/>
          <a:p>
            <a:pPr indent="212725" algn="just">
              <a:tabLst>
                <a:tab pos="396875" algn="l"/>
              </a:tabLst>
            </a:pPr>
            <a:r>
              <a:rPr lang="ru-RU" sz="1400" smtClean="0">
                <a:latin typeface="Arial" pitchFamily="34" charset="0"/>
                <a:cs typeface="Arial" pitchFamily="34" charset="0"/>
              </a:rPr>
              <a:t>Стандарт </a:t>
            </a:r>
            <a:r>
              <a:rPr lang="de-DE" sz="1400">
                <a:latin typeface="Arial" pitchFamily="34" charset="0"/>
                <a:cs typeface="Arial" pitchFamily="34" charset="0"/>
              </a:rPr>
              <a:t>ISO/IEC </a:t>
            </a:r>
            <a:r>
              <a:rPr lang="ru-RU" sz="1400" smtClean="0">
                <a:latin typeface="Arial" pitchFamily="34" charset="0"/>
                <a:cs typeface="Arial" pitchFamily="34" charset="0"/>
              </a:rPr>
              <a:t>17025:2006</a:t>
            </a:r>
            <a:r>
              <a:rPr lang="en-US" sz="1400" smtClean="0">
                <a:latin typeface="Arial" pitchFamily="34" charset="0"/>
                <a:cs typeface="Arial" pitchFamily="34" charset="0"/>
              </a:rPr>
              <a:t> </a:t>
            </a:r>
            <a:r>
              <a:rPr lang="ru-RU" sz="1400">
                <a:latin typeface="Arial" pitchFamily="34" charset="0"/>
                <a:cs typeface="Arial" pitchFamily="34" charset="0"/>
              </a:rPr>
              <a:t>определяет международное признание результатов испытаний и калибровок лабораториями, получивших аккредитацию от органов, которые заключили </a:t>
            </a:r>
            <a:r>
              <a:rPr lang="de-DE" sz="1400">
                <a:latin typeface="Arial" pitchFamily="34" charset="0"/>
                <a:cs typeface="Arial" pitchFamily="34" charset="0"/>
              </a:rPr>
              <a:t>MRA</a:t>
            </a:r>
            <a:r>
              <a:rPr lang="de-DE" sz="1400" baseline="30000">
                <a:latin typeface="Arial" pitchFamily="34" charset="0"/>
                <a:cs typeface="Arial" pitchFamily="34" charset="0"/>
              </a:rPr>
              <a:t>1 </a:t>
            </a:r>
            <a:r>
              <a:rPr lang="ru-RU" sz="1400">
                <a:latin typeface="Arial" pitchFamily="34" charset="0"/>
                <a:cs typeface="Arial" pitchFamily="34" charset="0"/>
              </a:rPr>
              <a:t>с аналогичными органами других стран. Он законодательно закрепил необходимость наличия процедур оценивания неопределенности измерений, проводимых в аккредитованных лабораториях</a:t>
            </a:r>
          </a:p>
          <a:p>
            <a:pPr indent="212725" algn="just">
              <a:tabLst>
                <a:tab pos="396875" algn="l"/>
              </a:tabLst>
            </a:pPr>
            <a:r>
              <a:rPr lang="ru-RU" sz="1400" b="1">
                <a:latin typeface="Arial" pitchFamily="34" charset="0"/>
                <a:cs typeface="Arial" pitchFamily="34" charset="0"/>
              </a:rPr>
              <a:t>а)</a:t>
            </a:r>
            <a:r>
              <a:rPr lang="en-US" sz="1400">
                <a:latin typeface="Arial" pitchFamily="34" charset="0"/>
                <a:cs typeface="Arial" pitchFamily="34" charset="0"/>
              </a:rPr>
              <a:t> </a:t>
            </a:r>
            <a:r>
              <a:rPr lang="ru-RU" sz="1400">
                <a:latin typeface="Arial" pitchFamily="34" charset="0"/>
                <a:cs typeface="Arial" pitchFamily="34" charset="0"/>
              </a:rPr>
              <a:t>при выборе, разработке и оценивании пригодности методов и процедур, которые используются в деятельности лаборатории (п. 5.4.1</a:t>
            </a:r>
            <a:r>
              <a:rPr lang="ru-RU" sz="1400" smtClean="0">
                <a:latin typeface="Arial" pitchFamily="34" charset="0"/>
                <a:cs typeface="Arial" pitchFamily="34" charset="0"/>
              </a:rPr>
              <a:t>);</a:t>
            </a:r>
            <a:endParaRPr lang="ru-RU" sz="1400">
              <a:latin typeface="Arial" pitchFamily="34" charset="0"/>
              <a:cs typeface="Arial" pitchFamily="34" charset="0"/>
            </a:endParaRPr>
          </a:p>
          <a:p>
            <a:pPr indent="212725" algn="just">
              <a:tabLst>
                <a:tab pos="396875" algn="l"/>
              </a:tabLst>
            </a:pPr>
            <a:r>
              <a:rPr lang="ru-RU" sz="1400" b="1">
                <a:latin typeface="Arial" pitchFamily="34" charset="0"/>
                <a:cs typeface="Arial" pitchFamily="34" charset="0"/>
              </a:rPr>
              <a:t>б)</a:t>
            </a:r>
            <a:r>
              <a:rPr lang="en-US" sz="1400">
                <a:latin typeface="Arial" pitchFamily="34" charset="0"/>
                <a:cs typeface="Arial" pitchFamily="34" charset="0"/>
              </a:rPr>
              <a:t> </a:t>
            </a:r>
            <a:r>
              <a:rPr lang="ru-RU" sz="1400">
                <a:latin typeface="Arial" pitchFamily="34" charset="0"/>
                <a:cs typeface="Arial" pitchFamily="34" charset="0"/>
              </a:rPr>
              <a:t>при использовании стандартизованных и </a:t>
            </a:r>
            <a:r>
              <a:rPr lang="ru-RU" sz="1400" err="1" smtClean="0">
                <a:latin typeface="Arial" pitchFamily="34" charset="0"/>
                <a:cs typeface="Arial" pitchFamily="34" charset="0"/>
              </a:rPr>
              <a:t>нестандартизованных</a:t>
            </a:r>
            <a:r>
              <a:rPr lang="ru-RU" sz="1400" smtClean="0">
                <a:latin typeface="Arial" pitchFamily="34" charset="0"/>
                <a:cs typeface="Arial" pitchFamily="34" charset="0"/>
              </a:rPr>
              <a:t> или </a:t>
            </a:r>
            <a:r>
              <a:rPr lang="ru-RU" sz="1400">
                <a:latin typeface="Arial" pitchFamily="34" charset="0"/>
                <a:cs typeface="Arial" pitchFamily="34" charset="0"/>
              </a:rPr>
              <a:t>разработанных</a:t>
            </a:r>
            <a:r>
              <a:rPr lang="en-US" sz="1400">
                <a:latin typeface="Arial" pitchFamily="34" charset="0"/>
                <a:cs typeface="Arial" pitchFamily="34" charset="0"/>
              </a:rPr>
              <a:t> </a:t>
            </a:r>
            <a:r>
              <a:rPr lang="ru-RU" sz="1400">
                <a:latin typeface="Arial" pitchFamily="34" charset="0"/>
                <a:cs typeface="Arial" pitchFamily="34" charset="0"/>
              </a:rPr>
              <a:t>лабораторией методов и процедур калибровки или испытания </a:t>
            </a:r>
            <a:r>
              <a:rPr lang="ru-RU" sz="1400" smtClean="0">
                <a:latin typeface="Arial" pitchFamily="34" charset="0"/>
                <a:cs typeface="Arial" pitchFamily="34" charset="0"/>
              </a:rPr>
              <a:t> (</a:t>
            </a:r>
            <a:r>
              <a:rPr lang="ru-RU" sz="1400">
                <a:latin typeface="Arial" pitchFamily="34" charset="0"/>
                <a:cs typeface="Arial" pitchFamily="34" charset="0"/>
              </a:rPr>
              <a:t>п. 5.4.6</a:t>
            </a:r>
            <a:r>
              <a:rPr lang="ru-RU" sz="1400" smtClean="0">
                <a:latin typeface="Arial" pitchFamily="34" charset="0"/>
                <a:cs typeface="Arial" pitchFamily="34" charset="0"/>
              </a:rPr>
              <a:t>);</a:t>
            </a:r>
            <a:endParaRPr lang="ru-RU" sz="1400">
              <a:latin typeface="Arial" pitchFamily="34" charset="0"/>
              <a:cs typeface="Arial" pitchFamily="34" charset="0"/>
            </a:endParaRPr>
          </a:p>
          <a:p>
            <a:pPr indent="212725" algn="just">
              <a:tabLst>
                <a:tab pos="396875" algn="l"/>
              </a:tabLst>
            </a:pPr>
            <a:r>
              <a:rPr lang="ru-RU" sz="1400" b="1">
                <a:latin typeface="Arial" pitchFamily="34" charset="0"/>
                <a:cs typeface="Arial" pitchFamily="34" charset="0"/>
              </a:rPr>
              <a:t>в)</a:t>
            </a:r>
            <a:r>
              <a:rPr lang="en-US" sz="1400" b="1">
                <a:latin typeface="Arial" pitchFamily="34" charset="0"/>
                <a:cs typeface="Arial" pitchFamily="34" charset="0"/>
              </a:rPr>
              <a:t> </a:t>
            </a:r>
            <a:r>
              <a:rPr lang="ru-RU" sz="1400">
                <a:latin typeface="Arial" pitchFamily="34" charset="0"/>
                <a:cs typeface="Arial" pitchFamily="34" charset="0"/>
              </a:rPr>
              <a:t>при оформлении свидетельств о калибровке и протоколов испытаний (п.5.6.2.1.1. 5.10.4.1);</a:t>
            </a:r>
          </a:p>
          <a:p>
            <a:pPr indent="212725" algn="just">
              <a:tabLst>
                <a:tab pos="396875" algn="l"/>
              </a:tabLst>
            </a:pPr>
            <a:r>
              <a:rPr lang="ru-RU" sz="1400" b="1">
                <a:latin typeface="Arial" pitchFamily="34" charset="0"/>
                <a:cs typeface="Arial" pitchFamily="34" charset="0"/>
              </a:rPr>
              <a:t>г)</a:t>
            </a:r>
            <a:r>
              <a:rPr lang="en-US" sz="1400" b="1">
                <a:latin typeface="Arial" pitchFamily="34" charset="0"/>
                <a:cs typeface="Arial" pitchFamily="34" charset="0"/>
              </a:rPr>
              <a:t> </a:t>
            </a:r>
            <a:r>
              <a:rPr lang="ru-RU" sz="1400">
                <a:latin typeface="Arial" pitchFamily="34" charset="0"/>
                <a:cs typeface="Arial" pitchFamily="34" charset="0"/>
              </a:rPr>
              <a:t>при создании программ и процедур калибровки своих собственных исходных</a:t>
            </a:r>
            <a:r>
              <a:rPr lang="en-US" sz="1400">
                <a:latin typeface="Arial" pitchFamily="34" charset="0"/>
                <a:cs typeface="Arial" pitchFamily="34" charset="0"/>
              </a:rPr>
              <a:t> </a:t>
            </a:r>
            <a:r>
              <a:rPr lang="ru-RU" sz="1400">
                <a:latin typeface="Arial" pitchFamily="34" charset="0"/>
                <a:cs typeface="Arial" pitchFamily="34" charset="0"/>
              </a:rPr>
              <a:t>эталонов, образцовых </a:t>
            </a:r>
            <a:r>
              <a:rPr lang="ru-RU" sz="1400" smtClean="0">
                <a:latin typeface="Arial" pitchFamily="34" charset="0"/>
                <a:cs typeface="Arial" pitchFamily="34" charset="0"/>
              </a:rPr>
              <a:t>веществ </a:t>
            </a:r>
            <a:r>
              <a:rPr lang="ru-RU" sz="1400">
                <a:latin typeface="Arial" pitchFamily="34" charset="0"/>
                <a:cs typeface="Arial" pitchFamily="34" charset="0"/>
              </a:rPr>
              <a:t>и оборудования, для обеспечения </a:t>
            </a:r>
            <a:r>
              <a:rPr lang="ru-RU" sz="1400" err="1" smtClean="0">
                <a:latin typeface="Arial" pitchFamily="34" charset="0"/>
                <a:cs typeface="Arial" pitchFamily="34" charset="0"/>
              </a:rPr>
              <a:t>прослеживаемости</a:t>
            </a:r>
            <a:r>
              <a:rPr lang="en-US" sz="1400" smtClean="0">
                <a:latin typeface="Arial" pitchFamily="34" charset="0"/>
                <a:cs typeface="Arial" pitchFamily="34" charset="0"/>
              </a:rPr>
              <a:t> </a:t>
            </a:r>
            <a:r>
              <a:rPr lang="ru-RU" sz="1400">
                <a:latin typeface="Arial" pitchFamily="34" charset="0"/>
                <a:cs typeface="Arial" pitchFamily="34" charset="0"/>
              </a:rPr>
              <a:t>проводимых лабораторией калибровок и измерений до Международной системы единиц </a:t>
            </a:r>
            <a:r>
              <a:rPr lang="de-DE" sz="1400">
                <a:latin typeface="Arial" pitchFamily="34" charset="0"/>
                <a:cs typeface="Arial" pitchFamily="34" charset="0"/>
              </a:rPr>
              <a:t>(SI) </a:t>
            </a:r>
            <a:r>
              <a:rPr lang="ru-RU" sz="1400">
                <a:latin typeface="Arial" pitchFamily="34" charset="0"/>
                <a:cs typeface="Arial" pitchFamily="34" charset="0"/>
              </a:rPr>
              <a:t>(п. 5.6).</a:t>
            </a:r>
            <a:endParaRPr lang="en-US" sz="1400">
              <a:latin typeface="Arial" pitchFamily="34" charset="0"/>
              <a:cs typeface="Arial" pitchFamily="34" charset="0"/>
            </a:endParaRPr>
          </a:p>
          <a:p>
            <a:pPr indent="212725" algn="just">
              <a:tabLst>
                <a:tab pos="396875" algn="l"/>
              </a:tabLst>
            </a:pPr>
            <a:endParaRPr lang="ru-RU" sz="1600" smtClean="0"/>
          </a:p>
          <a:p>
            <a:pPr indent="212725" algn="just">
              <a:tabLst>
                <a:tab pos="396875" algn="l"/>
              </a:tabLst>
            </a:pPr>
            <a:endParaRPr lang="ru-RU" sz="1600"/>
          </a:p>
          <a:p>
            <a:pPr indent="212725" algn="just">
              <a:tabLst>
                <a:tab pos="396875" algn="l"/>
              </a:tabLst>
            </a:pPr>
            <a:r>
              <a:rPr lang="ru-RU" sz="1600" b="1">
                <a:latin typeface="Arial" pitchFamily="34" charset="0"/>
                <a:cs typeface="Arial" pitchFamily="34" charset="0"/>
              </a:rPr>
              <a:t> </a:t>
            </a:r>
            <a:r>
              <a:rPr lang="de-DE" sz="1200" b="1">
                <a:latin typeface="Arial" pitchFamily="34" charset="0"/>
                <a:cs typeface="Arial" pitchFamily="34" charset="0"/>
              </a:rPr>
              <a:t>MRA </a:t>
            </a:r>
            <a:r>
              <a:rPr lang="ru-RU" sz="1200">
                <a:latin typeface="Arial" pitchFamily="34" charset="0"/>
                <a:cs typeface="Arial" pitchFamily="34" charset="0"/>
              </a:rPr>
              <a:t>- </a:t>
            </a:r>
            <a:r>
              <a:rPr lang="en-US" sz="1200">
                <a:latin typeface="Arial" pitchFamily="34" charset="0"/>
                <a:cs typeface="Arial" pitchFamily="34" charset="0"/>
              </a:rPr>
              <a:t>The Mutual Recognition Arrangement </a:t>
            </a:r>
            <a:r>
              <a:rPr lang="ru-RU" sz="1200">
                <a:latin typeface="Arial" pitchFamily="34" charset="0"/>
                <a:cs typeface="Arial" pitchFamily="34" charset="0"/>
              </a:rPr>
              <a:t>- соглашение о взаимном признании национальных эталонов и сертификатов о калибровке и измерениях, выпускаемых национальными метрологическими институтами, подготовленное Международным комитетом по мерам </a:t>
            </a:r>
            <a:r>
              <a:rPr lang="ru-RU" sz="1200" smtClean="0">
                <a:latin typeface="Arial" pitchFamily="34" charset="0"/>
                <a:cs typeface="Arial" pitchFamily="34" charset="0"/>
              </a:rPr>
              <a:t>и </a:t>
            </a:r>
            <a:r>
              <a:rPr lang="ru-RU" sz="1200">
                <a:latin typeface="Arial" pitchFamily="34" charset="0"/>
                <a:cs typeface="Arial" pitchFamily="34" charset="0"/>
              </a:rPr>
              <a:t>весам (МКМВ)</a:t>
            </a:r>
          </a:p>
        </p:txBody>
      </p:sp>
      <p:sp>
        <p:nvSpPr>
          <p:cNvPr id="6" name="Прямоугольник 5"/>
          <p:cNvSpPr/>
          <p:nvPr/>
        </p:nvSpPr>
        <p:spPr>
          <a:xfrm>
            <a:off x="1643042" y="1184262"/>
            <a:ext cx="6929486" cy="830997"/>
          </a:xfrm>
          <a:prstGeom prst="rect">
            <a:avLst/>
          </a:prstGeom>
        </p:spPr>
        <p:txBody>
          <a:bodyPr wrap="square">
            <a:spAutoFit/>
          </a:bodyPr>
          <a:lstStyle/>
          <a:p>
            <a:pPr indent="212725" algn="ctr">
              <a:tabLst>
                <a:tab pos="396875" algn="l"/>
              </a:tabLst>
            </a:pPr>
            <a:r>
              <a:rPr lang="ru-RU" sz="1600" b="1" smtClean="0">
                <a:latin typeface="Arial" pitchFamily="34" charset="0"/>
                <a:cs typeface="Arial" pitchFamily="34" charset="0"/>
              </a:rPr>
              <a:t>Рекомендации </a:t>
            </a:r>
            <a:r>
              <a:rPr lang="de-DE" sz="1600" b="1" smtClean="0">
                <a:latin typeface="Arial" pitchFamily="34" charset="0"/>
                <a:cs typeface="Arial" pitchFamily="34" charset="0"/>
              </a:rPr>
              <a:t>ISO/IEC </a:t>
            </a:r>
            <a:r>
              <a:rPr lang="ru-RU" sz="1600" b="1" smtClean="0">
                <a:latin typeface="Arial" pitchFamily="34" charset="0"/>
                <a:cs typeface="Arial" pitchFamily="34" charset="0"/>
              </a:rPr>
              <a:t>17025:2005 по оцениванию неопределенности измерений в испытательных и калибровочных лабораториях</a:t>
            </a:r>
            <a:endParaRPr lang="ru-RU" sz="1600">
              <a:latin typeface="Arial" pitchFamily="34" charset="0"/>
              <a:cs typeface="Arial" pitchFamily="34" charset="0"/>
            </a:endParaRPr>
          </a:p>
        </p:txBody>
      </p:sp>
      <p:pic>
        <p:nvPicPr>
          <p:cNvPr id="553985" name="Picture 1" descr="C:\Documents and Settings\ADMIN\Local Settings\Temporary Internet Files\Content.IE5\67F7TXZI\MC900397975[1].wmf"/>
          <p:cNvPicPr>
            <a:picLocks noChangeAspect="1" noChangeArrowheads="1"/>
          </p:cNvPicPr>
          <p:nvPr/>
        </p:nvPicPr>
        <p:blipFill>
          <a:blip r:embed="rId2"/>
          <a:srcRect/>
          <a:stretch>
            <a:fillRect/>
          </a:stretch>
        </p:blipFill>
        <p:spPr bwMode="auto">
          <a:xfrm>
            <a:off x="428596" y="1214422"/>
            <a:ext cx="1057961" cy="1058875"/>
          </a:xfrm>
          <a:prstGeom prst="rect">
            <a:avLst/>
          </a:prstGeom>
          <a:noFill/>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sp>
        <p:nvSpPr>
          <p:cNvPr id="3" name="Rectangle 4"/>
          <p:cNvSpPr>
            <a:spLocks noChangeArrowheads="1"/>
          </p:cNvSpPr>
          <p:nvPr/>
        </p:nvSpPr>
        <p:spPr bwMode="auto">
          <a:xfrm>
            <a:off x="169608" y="1403104"/>
            <a:ext cx="8497887" cy="4616648"/>
          </a:xfrm>
          <a:prstGeom prst="rect">
            <a:avLst/>
          </a:prstGeom>
          <a:noFill/>
          <a:ln w="9525">
            <a:noFill/>
            <a:miter lim="800000"/>
            <a:headEnd/>
            <a:tailEnd/>
          </a:ln>
          <a:effectLst/>
        </p:spPr>
        <p:txBody>
          <a:bodyPr anchor="ctr">
            <a:spAutoFit/>
          </a:bodyPr>
          <a:lstStyle/>
          <a:p>
            <a:pPr indent="363538" algn="just"/>
            <a:r>
              <a:rPr lang="ru-RU" sz="1400" b="1">
                <a:latin typeface="Arial" pitchFamily="34" charset="0"/>
                <a:cs typeface="Arial" pitchFamily="34" charset="0"/>
              </a:rPr>
              <a:t>Основные термины и положения по оцениванию неопределенности </a:t>
            </a:r>
            <a:r>
              <a:rPr lang="ru-RU" sz="1400" b="1" smtClean="0">
                <a:latin typeface="Arial" pitchFamily="34" charset="0"/>
                <a:cs typeface="Arial" pitchFamily="34" charset="0"/>
              </a:rPr>
              <a:t>измерений, </a:t>
            </a:r>
            <a:r>
              <a:rPr lang="uk-UA" sz="1400" b="1" smtClean="0">
                <a:latin typeface="Arial" pitchFamily="34" charset="0"/>
                <a:cs typeface="Arial" pitchFamily="34" charset="0"/>
              </a:rPr>
              <a:t>согласно </a:t>
            </a:r>
            <a:r>
              <a:rPr lang="en-US" sz="1400" b="1" i="1" smtClean="0">
                <a:latin typeface="Arial" pitchFamily="34" charset="0"/>
                <a:cs typeface="Arial" pitchFamily="34" charset="0"/>
              </a:rPr>
              <a:t>GUM «Guide to the Expression of Uncertainty in Measurement»ISO, Geneva, First Edition. 1995</a:t>
            </a:r>
            <a:r>
              <a:rPr lang="uk-UA" sz="1400" b="1" smtClean="0">
                <a:latin typeface="Arial" pitchFamily="34" charset="0"/>
                <a:cs typeface="Arial" pitchFamily="34" charset="0"/>
              </a:rPr>
              <a:t> и </a:t>
            </a:r>
            <a:r>
              <a:rPr lang="en-US" sz="1400" b="1" i="1" smtClean="0"/>
              <a:t>EURACHEM </a:t>
            </a:r>
            <a:r>
              <a:rPr lang="ru-RU" sz="1400" b="1" i="1" smtClean="0"/>
              <a:t>/ </a:t>
            </a:r>
            <a:r>
              <a:rPr lang="en-US" sz="1400" b="1" i="1" smtClean="0"/>
              <a:t>CITAC Guide</a:t>
            </a:r>
            <a:r>
              <a:rPr lang="uk-UA" sz="1400" b="1" i="1" smtClean="0"/>
              <a:t> </a:t>
            </a:r>
            <a:r>
              <a:rPr lang="en-US" sz="1400" b="1" i="1" smtClean="0"/>
              <a:t>Quantifying Uncertainty Analytical Measurement</a:t>
            </a:r>
            <a:r>
              <a:rPr lang="uk-UA" sz="1400" b="1" i="1" smtClean="0"/>
              <a:t>, </a:t>
            </a:r>
            <a:r>
              <a:rPr lang="en-US" sz="1400" b="1" i="1" smtClean="0"/>
              <a:t>Second Ed.,2002.</a:t>
            </a:r>
          </a:p>
          <a:p>
            <a:pPr indent="204788" algn="just">
              <a:tabLst>
                <a:tab pos="454025" algn="l"/>
              </a:tabLst>
            </a:pPr>
            <a:r>
              <a:rPr lang="ru-RU" sz="1400" smtClean="0"/>
              <a:t> </a:t>
            </a:r>
          </a:p>
          <a:p>
            <a:pPr indent="204788" algn="just">
              <a:tabLst>
                <a:tab pos="454025" algn="l"/>
              </a:tabLst>
            </a:pPr>
            <a:r>
              <a:rPr lang="ru-RU" sz="1400" b="1" i="1" smtClean="0">
                <a:latin typeface="Arial" pitchFamily="34" charset="0"/>
                <a:cs typeface="Arial" pitchFamily="34" charset="0"/>
              </a:rPr>
              <a:t>Неопределенностью измерения </a:t>
            </a:r>
            <a:r>
              <a:rPr lang="ru-RU" sz="1400">
                <a:latin typeface="Arial" pitchFamily="34" charset="0"/>
                <a:cs typeface="Arial" pitchFamily="34" charset="0"/>
              </a:rPr>
              <a:t>называется параметр, связанный с результатом измерений и характеризующий рассеяние значений, которые могут быть обоснованно приписаны измеряемой величине</a:t>
            </a:r>
            <a:r>
              <a:rPr lang="ru-RU" sz="1400" smtClean="0">
                <a:latin typeface="Arial" pitchFamily="34" charset="0"/>
                <a:cs typeface="Arial" pitchFamily="34" charset="0"/>
              </a:rPr>
              <a:t>.</a:t>
            </a:r>
            <a:endParaRPr lang="en-US" sz="1400" smtClean="0">
              <a:latin typeface="Arial" pitchFamily="34" charset="0"/>
              <a:cs typeface="Arial" pitchFamily="34" charset="0"/>
            </a:endParaRPr>
          </a:p>
          <a:p>
            <a:pPr indent="204788" algn="just">
              <a:tabLst>
                <a:tab pos="454025" algn="l"/>
              </a:tabLst>
            </a:pPr>
            <a:r>
              <a:rPr lang="ru-RU" sz="1400" smtClean="0"/>
              <a:t>Приведенное выше определение термина </a:t>
            </a:r>
            <a:r>
              <a:rPr lang="ru-RU" sz="1400" i="1" smtClean="0"/>
              <a:t>неопределенность</a:t>
            </a:r>
            <a:r>
              <a:rPr lang="ru-RU" sz="1400" smtClean="0"/>
              <a:t> сосредотачивает внимание на интервале значений, которые, как полагает аналитик, могут быть обоснованно приписаны измеряемой величине.</a:t>
            </a:r>
            <a:endParaRPr lang="en-US" sz="1400" smtClean="0"/>
          </a:p>
          <a:p>
            <a:pPr indent="204788" algn="just">
              <a:tabLst>
                <a:tab pos="454025" algn="l"/>
              </a:tabLst>
            </a:pPr>
            <a:endParaRPr lang="en-US" sz="1400" smtClean="0"/>
          </a:p>
          <a:p>
            <a:pPr indent="261938" algn="just"/>
            <a:r>
              <a:rPr lang="ru-RU" sz="1400" b="1" i="1" smtClean="0"/>
              <a:t>Источники неопределенности</a:t>
            </a:r>
          </a:p>
          <a:p>
            <a:pPr algn="just"/>
            <a:r>
              <a:rPr lang="ru-RU" sz="1400" smtClean="0"/>
              <a:t>На практике неопределенность результата измерения может возникать вследствие влияния многих возможных источников, включая, например, такие как неполное определение измеряемой величины, пробоотбор, эффекты матрицы и мешающие влияния, условия окружающей среды, погрешности средств измерений массы и объема, неопределенности значений эталонов, приближения и допущения, являющиеся частью метода и процедуры измерений, а также случайные колебания. </a:t>
            </a:r>
          </a:p>
          <a:p>
            <a:pPr indent="204788" algn="just">
              <a:tabLst>
                <a:tab pos="454025" algn="l"/>
              </a:tabLst>
            </a:pPr>
            <a:endParaRPr lang="ru-RU" sz="1400" smtClean="0">
              <a:latin typeface="Arial" pitchFamily="34" charset="0"/>
              <a:cs typeface="Arial" pitchFamily="34" charset="0"/>
            </a:endParaRPr>
          </a:p>
          <a:p>
            <a:pPr indent="204788" algn="just">
              <a:tabLst>
                <a:tab pos="454025" algn="l"/>
              </a:tabLst>
            </a:pPr>
            <a:endParaRPr lang="ru-RU" sz="1400">
              <a:latin typeface="Arial" pitchFamily="34" charset="0"/>
              <a:cs typeface="Arial" pitchFamily="34" charset="0"/>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sp>
        <p:nvSpPr>
          <p:cNvPr id="3" name="Rectangle 4"/>
          <p:cNvSpPr>
            <a:spLocks noChangeArrowheads="1"/>
          </p:cNvSpPr>
          <p:nvPr/>
        </p:nvSpPr>
        <p:spPr bwMode="auto">
          <a:xfrm>
            <a:off x="169608" y="1403104"/>
            <a:ext cx="8497887" cy="4616648"/>
          </a:xfrm>
          <a:prstGeom prst="rect">
            <a:avLst/>
          </a:prstGeom>
          <a:noFill/>
          <a:ln w="9525">
            <a:noFill/>
            <a:miter lim="800000"/>
            <a:headEnd/>
            <a:tailEnd/>
          </a:ln>
          <a:effectLst/>
        </p:spPr>
        <p:txBody>
          <a:bodyPr anchor="ctr">
            <a:spAutoFit/>
          </a:bodyPr>
          <a:lstStyle/>
          <a:p>
            <a:pPr indent="261938" algn="just"/>
            <a:r>
              <a:rPr lang="ru-RU" sz="1400" b="1" i="1" smtClean="0"/>
              <a:t>Стандартная неопределенность </a:t>
            </a:r>
            <a:r>
              <a:rPr lang="ru-RU" sz="1400" smtClean="0"/>
              <a:t>— неопределенность результата измерений, выраженная как стандартное отклонение.</a:t>
            </a:r>
            <a:endParaRPr lang="en-US" sz="1400" smtClean="0"/>
          </a:p>
          <a:p>
            <a:pPr indent="261938" algn="just"/>
            <a:endParaRPr lang="en-US" sz="1400" smtClean="0"/>
          </a:p>
          <a:p>
            <a:pPr indent="261938" algn="just"/>
            <a:r>
              <a:rPr lang="ru-RU" sz="1400" b="1" i="1" smtClean="0"/>
              <a:t>Суммарная стандартная неопределенность </a:t>
            </a:r>
            <a:r>
              <a:rPr lang="ru-RU" sz="1400" smtClean="0"/>
              <a:t>- стандартная неопределенность результата измерений, когда результат получают из значений ряда других величин, равная положительному квадратному корню суммы членов, причем члены являются дисперсиями или ковариациями этих других величин, взвешенными в соответствии с тем, как результат измерений изменяется в зависимости от изменения этих величин.</a:t>
            </a:r>
            <a:endParaRPr lang="en-US" sz="1400" smtClean="0"/>
          </a:p>
          <a:p>
            <a:pPr indent="261938" algn="just"/>
            <a:endParaRPr lang="en-US" sz="1400" smtClean="0"/>
          </a:p>
          <a:p>
            <a:pPr algn="just"/>
            <a:r>
              <a:rPr lang="ru-RU" sz="1400" b="1" i="1" smtClean="0"/>
              <a:t>Оценка (неопределенности) по типу А </a:t>
            </a:r>
            <a:r>
              <a:rPr lang="ru-RU" sz="1400" i="1" smtClean="0"/>
              <a:t>- </a:t>
            </a:r>
            <a:r>
              <a:rPr lang="ru-RU" sz="1400" smtClean="0"/>
              <a:t>метод оценивания неопределенности путем статистического анализа ряда наблюдений.</a:t>
            </a:r>
          </a:p>
          <a:p>
            <a:pPr algn="just"/>
            <a:endParaRPr lang="ru-RU" sz="1400" smtClean="0"/>
          </a:p>
          <a:p>
            <a:pPr algn="just"/>
            <a:r>
              <a:rPr lang="ru-RU" sz="1400" b="1" i="1" smtClean="0"/>
              <a:t>Оценка (неопределенности) по типу В </a:t>
            </a:r>
            <a:r>
              <a:rPr lang="ru-RU" sz="1400" i="1" smtClean="0"/>
              <a:t>- </a:t>
            </a:r>
            <a:r>
              <a:rPr lang="ru-RU" sz="1400" smtClean="0"/>
              <a:t>метод оценивания неопределенности иным способом, чем статистический анализ ряда наблюдений.</a:t>
            </a:r>
          </a:p>
          <a:p>
            <a:pPr algn="just"/>
            <a:endParaRPr lang="ru-RU" sz="1400" smtClean="0"/>
          </a:p>
          <a:p>
            <a:pPr algn="just"/>
            <a:r>
              <a:rPr lang="ru-RU" sz="1400" b="1" i="1" smtClean="0"/>
              <a:t>Расширенная неопределенность </a:t>
            </a:r>
            <a:r>
              <a:rPr lang="ru-RU" sz="1400" i="1" smtClean="0"/>
              <a:t>- </a:t>
            </a:r>
            <a:r>
              <a:rPr lang="ru-RU" sz="1400" smtClean="0"/>
              <a:t>величина, определяющая интервал вокруг результата измерений, в пределах которого, можно ожидать, находится большая часть распределения значений, которые с достаточным основанием могли бы быть приписаны измеряемой величине.</a:t>
            </a:r>
          </a:p>
          <a:p>
            <a:pPr algn="just"/>
            <a:endParaRPr lang="ru-RU" sz="1400" smtClean="0"/>
          </a:p>
          <a:p>
            <a:pPr algn="just"/>
            <a:r>
              <a:rPr lang="ru-RU" sz="1400" b="1" i="1" smtClean="0"/>
              <a:t>Коэффициент охвата -</a:t>
            </a:r>
            <a:r>
              <a:rPr lang="ru-RU" sz="1400" smtClean="0"/>
              <a:t> числовой коэффициент, используемый как множитель суммарной стандартной неопределенности для получения расширенной неопределенности.</a:t>
            </a:r>
            <a:endParaRPr lang="ru-RU" sz="1400">
              <a:latin typeface="Arial" pitchFamily="34" charset="0"/>
              <a:cs typeface="Arial" pitchFamily="34" charset="0"/>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sp>
        <p:nvSpPr>
          <p:cNvPr id="3" name="Rectangle 4"/>
          <p:cNvSpPr>
            <a:spLocks noChangeArrowheads="1"/>
          </p:cNvSpPr>
          <p:nvPr/>
        </p:nvSpPr>
        <p:spPr bwMode="auto">
          <a:xfrm>
            <a:off x="155094" y="1170880"/>
            <a:ext cx="8497887" cy="4832092"/>
          </a:xfrm>
          <a:prstGeom prst="rect">
            <a:avLst/>
          </a:prstGeom>
          <a:noFill/>
          <a:ln w="9525">
            <a:noFill/>
            <a:miter lim="800000"/>
            <a:headEnd/>
            <a:tailEnd/>
          </a:ln>
          <a:effectLst/>
        </p:spPr>
        <p:txBody>
          <a:bodyPr anchor="ctr">
            <a:spAutoFit/>
          </a:bodyPr>
          <a:lstStyle/>
          <a:p>
            <a:pPr indent="363538">
              <a:tabLst>
                <a:tab pos="454025" algn="l"/>
              </a:tabLst>
            </a:pPr>
            <a:r>
              <a:rPr lang="ru-RU" sz="1400" smtClean="0">
                <a:latin typeface="Arial" pitchFamily="34" charset="0"/>
                <a:cs typeface="Arial" pitchFamily="34" charset="0"/>
              </a:rPr>
              <a:t>Основные </a:t>
            </a:r>
            <a:r>
              <a:rPr lang="ru-RU" sz="1400">
                <a:latin typeface="Arial" pitchFamily="34" charset="0"/>
                <a:cs typeface="Arial" pitchFamily="34" charset="0"/>
              </a:rPr>
              <a:t>положения концепции неопределенности </a:t>
            </a:r>
            <a:r>
              <a:rPr lang="ru-RU" sz="1400" smtClean="0">
                <a:latin typeface="Arial" pitchFamily="34" charset="0"/>
                <a:cs typeface="Arial" pitchFamily="34" charset="0"/>
              </a:rPr>
              <a:t>:</a:t>
            </a:r>
          </a:p>
          <a:p>
            <a:pPr>
              <a:tabLst>
                <a:tab pos="454025" algn="l"/>
              </a:tabLst>
            </a:pPr>
            <a:endParaRPr lang="ru-RU" sz="1400">
              <a:latin typeface="Arial" pitchFamily="34" charset="0"/>
              <a:cs typeface="Arial" pitchFamily="34" charset="0"/>
            </a:endParaRPr>
          </a:p>
          <a:p>
            <a:pPr indent="204788" algn="just">
              <a:tabLst>
                <a:tab pos="454025" algn="l"/>
              </a:tabLst>
            </a:pPr>
            <a:r>
              <a:rPr lang="ru-RU" sz="1400" smtClean="0">
                <a:latin typeface="Arial" pitchFamily="34" charset="0"/>
                <a:cs typeface="Arial" pitchFamily="34" charset="0"/>
              </a:rPr>
              <a:t>1.</a:t>
            </a:r>
            <a:r>
              <a:rPr lang="en-US" sz="1400" smtClean="0">
                <a:latin typeface="Arial" pitchFamily="34" charset="0"/>
                <a:cs typeface="Arial" pitchFamily="34" charset="0"/>
              </a:rPr>
              <a:t> </a:t>
            </a:r>
            <a:r>
              <a:rPr lang="ru-RU" sz="1400" smtClean="0">
                <a:latin typeface="Arial" pitchFamily="34" charset="0"/>
                <a:cs typeface="Arial" pitchFamily="34" charset="0"/>
              </a:rPr>
              <a:t>Все </a:t>
            </a:r>
            <a:r>
              <a:rPr lang="ru-RU" sz="1400">
                <a:latin typeface="Arial" pitchFamily="34" charset="0"/>
                <a:cs typeface="Arial" pitchFamily="34" charset="0"/>
              </a:rPr>
              <a:t>составляющие неопределенности в результате измерения </a:t>
            </a:r>
            <a:r>
              <a:rPr lang="ru-RU" sz="1400" smtClean="0">
                <a:latin typeface="Arial" pitchFamily="34" charset="0"/>
                <a:cs typeface="Arial" pitchFamily="34" charset="0"/>
              </a:rPr>
              <a:t>можно</a:t>
            </a:r>
            <a:r>
              <a:rPr lang="en-US" sz="1400" smtClean="0">
                <a:latin typeface="Arial" pitchFamily="34" charset="0"/>
                <a:cs typeface="Arial" pitchFamily="34" charset="0"/>
              </a:rPr>
              <a:t> </a:t>
            </a:r>
            <a:r>
              <a:rPr lang="ru-RU" sz="1400" smtClean="0">
                <a:latin typeface="Arial" pitchFamily="34" charset="0"/>
                <a:cs typeface="Arial" pitchFamily="34" charset="0"/>
              </a:rPr>
              <a:t>сгруппировать </a:t>
            </a:r>
            <a:r>
              <a:rPr lang="ru-RU" sz="1400">
                <a:latin typeface="Arial" pitchFamily="34" charset="0"/>
                <a:cs typeface="Arial" pitchFamily="34" charset="0"/>
              </a:rPr>
              <a:t>в две категории </a:t>
            </a:r>
            <a:r>
              <a:rPr lang="ru-RU" sz="1400" b="1" i="1">
                <a:latin typeface="Arial" pitchFamily="34" charset="0"/>
                <a:cs typeface="Arial" pitchFamily="34" charset="0"/>
              </a:rPr>
              <a:t>в соответствии со способом их оценивания:</a:t>
            </a:r>
            <a:endParaRPr lang="ru-RU" sz="1400">
              <a:latin typeface="Arial" pitchFamily="34" charset="0"/>
              <a:cs typeface="Arial" pitchFamily="34" charset="0"/>
            </a:endParaRPr>
          </a:p>
          <a:p>
            <a:pPr indent="204788" algn="just">
              <a:tabLst>
                <a:tab pos="454025" algn="l"/>
              </a:tabLst>
            </a:pPr>
            <a:r>
              <a:rPr lang="ru-RU" sz="1400" b="1" i="1">
                <a:latin typeface="Arial" pitchFamily="34" charset="0"/>
                <a:cs typeface="Arial" pitchFamily="34" charset="0"/>
              </a:rPr>
              <a:t>А</a:t>
            </a:r>
            <a:r>
              <a:rPr lang="ru-RU" sz="1400" i="1">
                <a:latin typeface="Arial" pitchFamily="34" charset="0"/>
                <a:cs typeface="Arial" pitchFamily="34" charset="0"/>
              </a:rPr>
              <a:t> - </a:t>
            </a:r>
            <a:r>
              <a:rPr lang="ru-RU" sz="1400">
                <a:latin typeface="Arial" pitchFamily="34" charset="0"/>
                <a:cs typeface="Arial" pitchFamily="34" charset="0"/>
              </a:rPr>
              <a:t>составляющие, оцениваемые путем применения статистических методов (обработкой результатов многократных измерений);</a:t>
            </a:r>
          </a:p>
          <a:p>
            <a:pPr indent="204788" algn="just">
              <a:tabLst>
                <a:tab pos="454025" algn="l"/>
              </a:tabLst>
            </a:pPr>
            <a:r>
              <a:rPr lang="ru-RU" sz="1400" b="1" i="1">
                <a:latin typeface="Arial" pitchFamily="34" charset="0"/>
                <a:cs typeface="Arial" pitchFamily="34" charset="0"/>
              </a:rPr>
              <a:t>В - </a:t>
            </a:r>
            <a:r>
              <a:rPr lang="ru-RU" sz="1400">
                <a:latin typeface="Arial" pitchFamily="34" charset="0"/>
                <a:cs typeface="Arial" pitchFamily="34" charset="0"/>
              </a:rPr>
              <a:t>составляющие, оцениваемые другим способом (по характеристикам, взятым из предыдущих экспериментов, из паспорта на прибор, методик выполнения измерений, из справочников и т.д.). К источникам этих неопределенностей относятся: случайные погрешности однократных измерений; поправки, вводимые в результат измерения, неисключенные систематические погрешности, погрешности справочных данных и т.д</a:t>
            </a:r>
            <a:r>
              <a:rPr lang="ru-RU" sz="1400" smtClean="0">
                <a:latin typeface="Arial" pitchFamily="34" charset="0"/>
                <a:cs typeface="Arial" pitchFamily="34" charset="0"/>
              </a:rPr>
              <a:t>. </a:t>
            </a:r>
            <a:endParaRPr lang="en-US" sz="1400" smtClean="0">
              <a:latin typeface="Arial" pitchFamily="34" charset="0"/>
              <a:cs typeface="Arial" pitchFamily="34" charset="0"/>
            </a:endParaRPr>
          </a:p>
          <a:p>
            <a:pPr indent="204788" algn="just">
              <a:tabLst>
                <a:tab pos="454025" algn="l"/>
              </a:tabLst>
            </a:pPr>
            <a:r>
              <a:rPr lang="ru-RU" sz="1400" smtClean="0">
                <a:latin typeface="Arial" pitchFamily="34" charset="0"/>
                <a:cs typeface="Arial" pitchFamily="34" charset="0"/>
              </a:rPr>
              <a:t>2. Составляющие типа </a:t>
            </a:r>
            <a:r>
              <a:rPr lang="ru-RU" sz="1400" b="1" i="1" smtClean="0">
                <a:latin typeface="Arial" pitchFamily="34" charset="0"/>
                <a:cs typeface="Arial" pitchFamily="34" charset="0"/>
              </a:rPr>
              <a:t>А</a:t>
            </a:r>
            <a:r>
              <a:rPr lang="ru-RU" sz="1400" smtClean="0">
                <a:latin typeface="Arial" pitchFamily="34" charset="0"/>
                <a:cs typeface="Arial" pitchFamily="34" charset="0"/>
              </a:rPr>
              <a:t> оцениваются как стандартные (среднеквадратические) отклонения     средних  арифметических  многократных  наблюдений (неопределенности типа </a:t>
            </a:r>
            <a:r>
              <a:rPr lang="ru-RU" sz="1400" b="1" i="1" smtClean="0">
                <a:latin typeface="Arial" pitchFamily="34" charset="0"/>
                <a:cs typeface="Arial" pitchFamily="34" charset="0"/>
              </a:rPr>
              <a:t>А</a:t>
            </a:r>
            <a:r>
              <a:rPr lang="ru-RU" sz="1400" i="1" smtClean="0">
                <a:latin typeface="Arial" pitchFamily="34" charset="0"/>
                <a:cs typeface="Arial" pitchFamily="34" charset="0"/>
              </a:rPr>
              <a:t> - </a:t>
            </a:r>
            <a:r>
              <a:rPr lang="en-US" sz="1400" b="1" i="1" smtClean="0">
                <a:latin typeface="Arial" pitchFamily="34" charset="0"/>
                <a:cs typeface="Arial" pitchFamily="34" charset="0"/>
              </a:rPr>
              <a:t>u</a:t>
            </a:r>
            <a:r>
              <a:rPr lang="en-US" sz="1400" b="1" i="1" baseline="-25000" smtClean="0">
                <a:latin typeface="Arial" pitchFamily="34" charset="0"/>
                <a:cs typeface="Arial" pitchFamily="34" charset="0"/>
              </a:rPr>
              <a:t>A</a:t>
            </a:r>
            <a:r>
              <a:rPr lang="ru-RU" sz="1400" i="1" smtClean="0">
                <a:latin typeface="Arial" pitchFamily="34" charset="0"/>
                <a:cs typeface="Arial" pitchFamily="34" charset="0"/>
              </a:rPr>
              <a:t>).</a:t>
            </a:r>
            <a:r>
              <a:rPr lang="ru-RU" sz="1400" smtClean="0">
                <a:latin typeface="Arial" pitchFamily="34" charset="0"/>
                <a:cs typeface="Arial" pitchFamily="34" charset="0"/>
              </a:rPr>
              <a:t> Эти составляющие характеризуются числами</a:t>
            </a:r>
            <a:r>
              <a:rPr lang="en-US" sz="1400" smtClean="0">
                <a:latin typeface="Arial" pitchFamily="34" charset="0"/>
                <a:cs typeface="Arial" pitchFamily="34" charset="0"/>
              </a:rPr>
              <a:t> </a:t>
            </a:r>
            <a:r>
              <a:rPr lang="ru-RU" sz="1400" smtClean="0">
                <a:latin typeface="Arial" pitchFamily="34" charset="0"/>
                <a:cs typeface="Arial" pitchFamily="34" charset="0"/>
              </a:rPr>
              <a:t>степеней свободы </a:t>
            </a:r>
            <a:r>
              <a:rPr lang="el-GR" sz="1400" b="1" i="1" smtClean="0">
                <a:latin typeface="Arial" pitchFamily="34" charset="0"/>
                <a:cs typeface="Arial" pitchFamily="34" charset="0"/>
              </a:rPr>
              <a:t>ν</a:t>
            </a:r>
            <a:r>
              <a:rPr lang="ru-RU" sz="1400" smtClean="0">
                <a:latin typeface="Arial" pitchFamily="34" charset="0"/>
                <a:cs typeface="Arial" pitchFamily="34" charset="0"/>
              </a:rPr>
              <a:t> (для прямых многократных измерений </a:t>
            </a:r>
            <a:r>
              <a:rPr lang="el-GR" sz="1400" b="1" i="1" smtClean="0">
                <a:latin typeface="Arial" pitchFamily="34" charset="0"/>
                <a:cs typeface="Arial" pitchFamily="34" charset="0"/>
              </a:rPr>
              <a:t>ν</a:t>
            </a:r>
            <a:r>
              <a:rPr lang="ru-RU" sz="1400" b="1" i="1" smtClean="0">
                <a:latin typeface="Arial" pitchFamily="34" charset="0"/>
                <a:cs typeface="Arial" pitchFamily="34" charset="0"/>
              </a:rPr>
              <a:t> = </a:t>
            </a:r>
            <a:r>
              <a:rPr lang="en-US" sz="1400" b="1" i="1" smtClean="0">
                <a:latin typeface="Arial" pitchFamily="34" charset="0"/>
                <a:cs typeface="Arial" pitchFamily="34" charset="0"/>
              </a:rPr>
              <a:t>n</a:t>
            </a:r>
            <a:r>
              <a:rPr lang="ru-RU" sz="1400" b="1" i="1" smtClean="0">
                <a:latin typeface="Arial" pitchFamily="34" charset="0"/>
                <a:cs typeface="Arial" pitchFamily="34" charset="0"/>
              </a:rPr>
              <a:t> </a:t>
            </a:r>
            <a:r>
              <a:rPr lang="ru-RU" sz="1400" i="1" smtClean="0">
                <a:latin typeface="Arial" pitchFamily="34" charset="0"/>
                <a:cs typeface="Arial" pitchFamily="34" charset="0"/>
              </a:rPr>
              <a:t>-1</a:t>
            </a:r>
            <a:r>
              <a:rPr lang="ru-RU" sz="1400" smtClean="0">
                <a:latin typeface="Arial" pitchFamily="34" charset="0"/>
                <a:cs typeface="Arial" pitchFamily="34" charset="0"/>
              </a:rPr>
              <a:t> , где </a:t>
            </a:r>
            <a:r>
              <a:rPr lang="en-US" sz="1400" b="1" i="1" smtClean="0">
                <a:latin typeface="Arial" pitchFamily="34" charset="0"/>
                <a:cs typeface="Arial" pitchFamily="34" charset="0"/>
              </a:rPr>
              <a:t>n</a:t>
            </a:r>
            <a:r>
              <a:rPr lang="ru-RU" sz="1400" b="1" i="1" smtClean="0">
                <a:latin typeface="Arial" pitchFamily="34" charset="0"/>
                <a:cs typeface="Arial" pitchFamily="34" charset="0"/>
              </a:rPr>
              <a:t> -</a:t>
            </a:r>
            <a:r>
              <a:rPr lang="en-US" sz="1400" b="1" i="1" smtClean="0">
                <a:latin typeface="Arial" pitchFamily="34" charset="0"/>
                <a:cs typeface="Arial" pitchFamily="34" charset="0"/>
              </a:rPr>
              <a:t> </a:t>
            </a:r>
            <a:r>
              <a:rPr lang="ru-RU" sz="1400" smtClean="0">
                <a:latin typeface="Arial" pitchFamily="34" charset="0"/>
                <a:cs typeface="Arial" pitchFamily="34" charset="0"/>
              </a:rPr>
              <a:t>количество многократных наблюдений, выполненных при измерении). Если между составляющими типа </a:t>
            </a:r>
            <a:r>
              <a:rPr lang="ru-RU" sz="1400" b="1" i="1" smtClean="0">
                <a:latin typeface="Arial" pitchFamily="34" charset="0"/>
                <a:cs typeface="Arial" pitchFamily="34" charset="0"/>
              </a:rPr>
              <a:t>А</a:t>
            </a:r>
            <a:r>
              <a:rPr lang="ru-RU" sz="1400" i="1" smtClean="0">
                <a:latin typeface="Arial" pitchFamily="34" charset="0"/>
                <a:cs typeface="Arial" pitchFamily="34" charset="0"/>
              </a:rPr>
              <a:t> </a:t>
            </a:r>
            <a:r>
              <a:rPr lang="ru-RU" sz="1400" smtClean="0">
                <a:latin typeface="Arial" pitchFamily="34" charset="0"/>
                <a:cs typeface="Arial" pitchFamily="34" charset="0"/>
              </a:rPr>
              <a:t>наблюдается статистическая взаимосвязь</a:t>
            </a:r>
            <a:r>
              <a:rPr lang="en-US" sz="1400" smtClean="0">
                <a:latin typeface="Arial" pitchFamily="34" charset="0"/>
                <a:cs typeface="Arial" pitchFamily="34" charset="0"/>
              </a:rPr>
              <a:t> </a:t>
            </a:r>
            <a:r>
              <a:rPr lang="ru-RU" sz="1400" smtClean="0">
                <a:latin typeface="Arial" pitchFamily="34" charset="0"/>
                <a:cs typeface="Arial" pitchFamily="34" charset="0"/>
              </a:rPr>
              <a:t>(корреляция), то необходимо</a:t>
            </a:r>
            <a:r>
              <a:rPr lang="en-US" sz="1400" smtClean="0">
                <a:latin typeface="Arial" pitchFamily="34" charset="0"/>
                <a:cs typeface="Arial" pitchFamily="34" charset="0"/>
              </a:rPr>
              <a:t> </a:t>
            </a:r>
            <a:r>
              <a:rPr lang="ru-RU" sz="1400" smtClean="0">
                <a:latin typeface="Arial" pitchFamily="34" charset="0"/>
                <a:cs typeface="Arial" pitchFamily="34" charset="0"/>
              </a:rPr>
              <a:t>указывать коэффициенты корреляции</a:t>
            </a:r>
            <a:r>
              <a:rPr lang="en-US" sz="1400" smtClean="0">
                <a:latin typeface="Arial" pitchFamily="34" charset="0"/>
                <a:cs typeface="Arial" pitchFamily="34" charset="0"/>
              </a:rPr>
              <a:t> </a:t>
            </a:r>
            <a:r>
              <a:rPr lang="en-US" sz="1400" b="1" i="1" smtClean="0">
                <a:latin typeface="Arial" pitchFamily="34" charset="0"/>
                <a:cs typeface="Arial" pitchFamily="34" charset="0"/>
              </a:rPr>
              <a:t>r(x</a:t>
            </a:r>
            <a:r>
              <a:rPr lang="en-US" sz="1400" b="1" i="1" baseline="-10000" smtClean="0">
                <a:latin typeface="Arial" pitchFamily="34" charset="0"/>
                <a:cs typeface="Arial" pitchFamily="34" charset="0"/>
              </a:rPr>
              <a:t>i</a:t>
            </a:r>
            <a:r>
              <a:rPr lang="en-US" sz="1400" b="1" i="1" smtClean="0">
                <a:latin typeface="Arial" pitchFamily="34" charset="0"/>
                <a:cs typeface="Arial" pitchFamily="34" charset="0"/>
              </a:rPr>
              <a:t>,x</a:t>
            </a:r>
            <a:r>
              <a:rPr lang="en-US" sz="1400" b="1" i="1" baseline="-10000" smtClean="0">
                <a:latin typeface="Arial" pitchFamily="34" charset="0"/>
                <a:cs typeface="Arial" pitchFamily="34" charset="0"/>
              </a:rPr>
              <a:t>j</a:t>
            </a:r>
            <a:r>
              <a:rPr lang="en-US" sz="1400" b="1" i="1" smtClean="0">
                <a:latin typeface="Arial" pitchFamily="34" charset="0"/>
                <a:cs typeface="Arial" pitchFamily="34" charset="0"/>
              </a:rPr>
              <a:t>)=r</a:t>
            </a:r>
            <a:r>
              <a:rPr lang="en-US" sz="1400" b="1" i="1" baseline="-10000" smtClean="0">
                <a:latin typeface="Arial" pitchFamily="34" charset="0"/>
                <a:cs typeface="Arial" pitchFamily="34" charset="0"/>
              </a:rPr>
              <a:t>ij.</a:t>
            </a:r>
          </a:p>
          <a:p>
            <a:pPr indent="204788" algn="just">
              <a:tabLst>
                <a:tab pos="454025" algn="l"/>
              </a:tabLst>
            </a:pPr>
            <a:r>
              <a:rPr lang="ru-RU" sz="1400" smtClean="0">
                <a:latin typeface="Arial" pitchFamily="34" charset="0"/>
                <a:cs typeface="Arial" pitchFamily="34" charset="0"/>
              </a:rPr>
              <a:t>3.</a:t>
            </a:r>
            <a:r>
              <a:rPr lang="en-US" sz="1400" smtClean="0">
                <a:latin typeface="Arial" pitchFamily="34" charset="0"/>
                <a:cs typeface="Arial" pitchFamily="34" charset="0"/>
              </a:rPr>
              <a:t> </a:t>
            </a:r>
            <a:r>
              <a:rPr lang="ru-RU" sz="1400" smtClean="0">
                <a:latin typeface="Arial" pitchFamily="34" charset="0"/>
                <a:cs typeface="Arial" pitchFamily="34" charset="0"/>
              </a:rPr>
              <a:t>Составляющие типа </a:t>
            </a:r>
            <a:r>
              <a:rPr lang="ru-RU" sz="1400" b="1" i="1" smtClean="0">
                <a:latin typeface="Arial" pitchFamily="34" charset="0"/>
                <a:cs typeface="Arial" pitchFamily="34" charset="0"/>
              </a:rPr>
              <a:t>В </a:t>
            </a:r>
            <a:r>
              <a:rPr lang="ru-RU" sz="1400" smtClean="0">
                <a:latin typeface="Arial" pitchFamily="34" charset="0"/>
                <a:cs typeface="Arial" pitchFamily="34" charset="0"/>
              </a:rPr>
              <a:t>также оцениваются как </a:t>
            </a:r>
            <a:r>
              <a:rPr lang="ru-RU" sz="1400" b="1" i="1" smtClean="0">
                <a:latin typeface="Arial" pitchFamily="34" charset="0"/>
                <a:cs typeface="Arial" pitchFamily="34" charset="0"/>
              </a:rPr>
              <a:t>предполагаемые</a:t>
            </a:r>
            <a:r>
              <a:rPr lang="en-US" sz="1400" b="1" i="1" smtClean="0">
                <a:latin typeface="Arial" pitchFamily="34" charset="0"/>
                <a:cs typeface="Arial" pitchFamily="34" charset="0"/>
              </a:rPr>
              <a:t> </a:t>
            </a:r>
            <a:r>
              <a:rPr lang="ru-RU" sz="1400" smtClean="0">
                <a:latin typeface="Arial" pitchFamily="34" charset="0"/>
                <a:cs typeface="Arial" pitchFamily="34" charset="0"/>
              </a:rPr>
              <a:t>стандартные </a:t>
            </a:r>
            <a:r>
              <a:rPr lang="en-US" sz="1400" smtClean="0">
                <a:latin typeface="Arial" pitchFamily="34" charset="0"/>
                <a:cs typeface="Arial" pitchFamily="34" charset="0"/>
              </a:rPr>
              <a:t>(</a:t>
            </a:r>
            <a:r>
              <a:rPr lang="ru-RU" sz="1400" smtClean="0">
                <a:latin typeface="Arial" pitchFamily="34" charset="0"/>
                <a:cs typeface="Arial" pitchFamily="34" charset="0"/>
              </a:rPr>
              <a:t>среднеквадратические) отклонения, получаемые из известных</a:t>
            </a:r>
            <a:r>
              <a:rPr lang="en-US" sz="1400" smtClean="0">
                <a:latin typeface="Arial" pitchFamily="34" charset="0"/>
                <a:cs typeface="Arial" pitchFamily="34" charset="0"/>
              </a:rPr>
              <a:t> </a:t>
            </a:r>
            <a:r>
              <a:rPr lang="ru-RU" sz="1400" smtClean="0">
                <a:latin typeface="Arial" pitchFamily="34" charset="0"/>
                <a:cs typeface="Arial" pitchFamily="34" charset="0"/>
              </a:rPr>
              <a:t>границ,  в  которых  могут находиться     значения  этих  составляющих (неопределенности типа </a:t>
            </a:r>
            <a:r>
              <a:rPr lang="ru-RU" sz="1400" b="1" i="1" smtClean="0">
                <a:latin typeface="Arial" pitchFamily="34" charset="0"/>
                <a:cs typeface="Arial" pitchFamily="34" charset="0"/>
              </a:rPr>
              <a:t>В - </a:t>
            </a:r>
            <a:r>
              <a:rPr lang="en-US" sz="1400" i="1" smtClean="0">
                <a:latin typeface="Arial" pitchFamily="34" charset="0"/>
                <a:cs typeface="Arial" pitchFamily="34" charset="0"/>
              </a:rPr>
              <a:t>u</a:t>
            </a:r>
            <a:r>
              <a:rPr lang="en-US" sz="1400" i="1" baseline="-25000" smtClean="0">
                <a:latin typeface="Arial" pitchFamily="34" charset="0"/>
                <a:cs typeface="Arial" pitchFamily="34" charset="0"/>
              </a:rPr>
              <a:t>B</a:t>
            </a:r>
            <a:r>
              <a:rPr lang="ru-RU" sz="1400" b="1" i="1" smtClean="0">
                <a:latin typeface="Arial" pitchFamily="34" charset="0"/>
                <a:cs typeface="Arial" pitchFamily="34" charset="0"/>
              </a:rPr>
              <a:t> ). </a:t>
            </a:r>
            <a:r>
              <a:rPr lang="ru-RU" sz="1400" smtClean="0">
                <a:latin typeface="Arial" pitchFamily="34" charset="0"/>
                <a:cs typeface="Arial" pitchFamily="34" charset="0"/>
              </a:rPr>
              <a:t>Между</a:t>
            </a:r>
            <a:r>
              <a:rPr lang="en-US" sz="1400" smtClean="0">
                <a:latin typeface="Arial" pitchFamily="34" charset="0"/>
                <a:cs typeface="Arial" pitchFamily="34" charset="0"/>
              </a:rPr>
              <a:t> </a:t>
            </a:r>
            <a:r>
              <a:rPr lang="ru-RU" sz="1400" smtClean="0">
                <a:latin typeface="Arial" pitchFamily="34" charset="0"/>
                <a:cs typeface="Arial" pitchFamily="34" charset="0"/>
              </a:rPr>
              <a:t>составляющими типа </a:t>
            </a:r>
            <a:r>
              <a:rPr lang="ru-RU" sz="1400" b="1" i="1" smtClean="0">
                <a:latin typeface="Arial" pitchFamily="34" charset="0"/>
                <a:cs typeface="Arial" pitchFamily="34" charset="0"/>
              </a:rPr>
              <a:t>В </a:t>
            </a:r>
            <a:r>
              <a:rPr lang="ru-RU" sz="1400" smtClean="0">
                <a:latin typeface="Arial" pitchFamily="34" charset="0"/>
                <a:cs typeface="Arial" pitchFamily="34" charset="0"/>
              </a:rPr>
              <a:t>может существовать </a:t>
            </a:r>
            <a:r>
              <a:rPr lang="ru-RU" sz="1400" b="1" i="1" smtClean="0">
                <a:latin typeface="Arial" pitchFamily="34" charset="0"/>
                <a:cs typeface="Arial" pitchFamily="34" charset="0"/>
              </a:rPr>
              <a:t>предполагаемая </a:t>
            </a:r>
            <a:r>
              <a:rPr lang="ru-RU" sz="1400" smtClean="0">
                <a:latin typeface="Arial" pitchFamily="34" charset="0"/>
                <a:cs typeface="Arial" pitchFamily="34" charset="0"/>
              </a:rPr>
              <a:t>взаимосвязь, тогда следует указывать коэффициенты предполагаемой корреляции.</a:t>
            </a:r>
            <a:endParaRPr lang="en-US" sz="1400">
              <a:latin typeface="Arial" pitchFamily="34" charset="0"/>
              <a:cs typeface="Arial" pitchFamily="34" charset="0"/>
            </a:endParaRPr>
          </a:p>
        </p:txBody>
      </p:sp>
      <p:sp>
        <p:nvSpPr>
          <p:cNvPr id="6" name="Rectangle 4"/>
          <p:cNvSpPr>
            <a:spLocks noChangeArrowheads="1"/>
          </p:cNvSpPr>
          <p:nvPr/>
        </p:nvSpPr>
        <p:spPr bwMode="auto">
          <a:xfrm>
            <a:off x="214283" y="5942712"/>
            <a:ext cx="7858180" cy="523220"/>
          </a:xfrm>
          <a:prstGeom prst="rect">
            <a:avLst/>
          </a:prstGeom>
          <a:noFill/>
          <a:ln w="9525">
            <a:noFill/>
            <a:miter lim="800000"/>
            <a:headEnd/>
            <a:tailEnd/>
          </a:ln>
          <a:effectLst/>
        </p:spPr>
        <p:txBody>
          <a:bodyPr wrap="square" anchor="ctr">
            <a:spAutoFit/>
          </a:bodyPr>
          <a:lstStyle/>
          <a:p>
            <a:pPr indent="209550" algn="just">
              <a:tabLst>
                <a:tab pos="552450" algn="l"/>
              </a:tabLst>
            </a:pPr>
            <a:r>
              <a:rPr lang="ru-RU" sz="1400" smtClean="0">
                <a:latin typeface="Arial" pitchFamily="34" charset="0"/>
                <a:cs typeface="Arial" pitchFamily="34" charset="0"/>
              </a:rPr>
              <a:t>4</a:t>
            </a:r>
            <a:r>
              <a:rPr lang="ru-RU" sz="1400">
                <a:latin typeface="Arial" pitchFamily="34" charset="0"/>
                <a:cs typeface="Arial" pitchFamily="34" charset="0"/>
              </a:rPr>
              <a:t>. Суммарная стандартная (среднеквадратическая) неопределенность </a:t>
            </a:r>
            <a:r>
              <a:rPr lang="en-US" sz="1400" b="1" i="1" smtClean="0">
                <a:latin typeface="Arial" pitchFamily="34" charset="0"/>
                <a:cs typeface="Arial" pitchFamily="34" charset="0"/>
              </a:rPr>
              <a:t>u</a:t>
            </a:r>
            <a:r>
              <a:rPr lang="ru-RU" sz="1400" b="1" i="1" baseline="-25000" smtClean="0">
                <a:latin typeface="Arial" pitchFamily="34" charset="0"/>
                <a:cs typeface="Arial" pitchFamily="34" charset="0"/>
              </a:rPr>
              <a:t>с</a:t>
            </a:r>
            <a:r>
              <a:rPr lang="en-US" sz="1400" i="1" baseline="-25000" smtClean="0">
                <a:latin typeface="Arial" pitchFamily="34" charset="0"/>
                <a:cs typeface="Arial" pitchFamily="34" charset="0"/>
              </a:rPr>
              <a:t> </a:t>
            </a:r>
            <a:r>
              <a:rPr lang="ru-RU" sz="1400" smtClean="0">
                <a:latin typeface="Arial" pitchFamily="34" charset="0"/>
                <a:cs typeface="Arial" pitchFamily="34" charset="0"/>
              </a:rPr>
              <a:t>рассчитывается </a:t>
            </a:r>
            <a:r>
              <a:rPr lang="ru-RU" sz="1400">
                <a:latin typeface="Arial" pitchFamily="34" charset="0"/>
                <a:cs typeface="Arial" pitchFamily="34" charset="0"/>
              </a:rPr>
              <a:t>по правилу суммирования дисперсий :</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graphicFrame>
        <p:nvGraphicFramePr>
          <p:cNvPr id="98306" name="Object 2"/>
          <p:cNvGraphicFramePr>
            <a:graphicFrameLocks noChangeAspect="1"/>
          </p:cNvGraphicFramePr>
          <p:nvPr/>
        </p:nvGraphicFramePr>
        <p:xfrm>
          <a:off x="3643306" y="1285860"/>
          <a:ext cx="1584325" cy="503238"/>
        </p:xfrm>
        <a:graphic>
          <a:graphicData uri="http://schemas.openxmlformats.org/presentationml/2006/ole">
            <p:oleObj spid="_x0000_s98306" name="Формула" r:id="rId3" imgW="888840" imgH="266400" progId="Equation.3">
              <p:embed/>
            </p:oleObj>
          </a:graphicData>
        </a:graphic>
      </p:graphicFrame>
      <p:sp>
        <p:nvSpPr>
          <p:cNvPr id="5" name="Rectangle 6"/>
          <p:cNvSpPr>
            <a:spLocks noChangeArrowheads="1"/>
          </p:cNvSpPr>
          <p:nvPr/>
        </p:nvSpPr>
        <p:spPr bwMode="auto">
          <a:xfrm>
            <a:off x="285720" y="1928802"/>
            <a:ext cx="8358246" cy="954107"/>
          </a:xfrm>
          <a:prstGeom prst="rect">
            <a:avLst/>
          </a:prstGeom>
          <a:noFill/>
          <a:ln w="9525">
            <a:noFill/>
            <a:miter lim="800000"/>
            <a:headEnd/>
            <a:tailEnd/>
          </a:ln>
          <a:effectLst/>
        </p:spPr>
        <p:txBody>
          <a:bodyPr wrap="square">
            <a:spAutoFit/>
          </a:bodyPr>
          <a:lstStyle/>
          <a:p>
            <a:pPr indent="174625" algn="just"/>
            <a:r>
              <a:rPr lang="ru-RU" sz="1400">
                <a:latin typeface="Arial" pitchFamily="34" charset="0"/>
                <a:cs typeface="Arial" pitchFamily="34" charset="0"/>
              </a:rPr>
              <a:t>5. Интервальной </a:t>
            </a:r>
            <a:r>
              <a:rPr lang="ru-RU" sz="1400" smtClean="0">
                <a:latin typeface="Arial" pitchFamily="34" charset="0"/>
                <a:cs typeface="Arial" pitchFamily="34" charset="0"/>
              </a:rPr>
              <a:t> </a:t>
            </a:r>
            <a:r>
              <a:rPr lang="ru-RU" sz="1400">
                <a:latin typeface="Arial" pitchFamily="34" charset="0"/>
                <a:cs typeface="Arial" pitchFamily="34" charset="0"/>
              </a:rPr>
              <a:t>оценкой </a:t>
            </a:r>
            <a:r>
              <a:rPr lang="ru-RU" sz="1400" smtClean="0">
                <a:latin typeface="Arial" pitchFamily="34" charset="0"/>
                <a:cs typeface="Arial" pitchFamily="34" charset="0"/>
              </a:rPr>
              <a:t> </a:t>
            </a:r>
            <a:r>
              <a:rPr lang="ru-RU" sz="1400">
                <a:latin typeface="Arial" pitchFamily="34" charset="0"/>
                <a:cs typeface="Arial" pitchFamily="34" charset="0"/>
              </a:rPr>
              <a:t>неопределенности </a:t>
            </a:r>
            <a:r>
              <a:rPr lang="ru-RU" sz="1400" smtClean="0">
                <a:latin typeface="Arial" pitchFamily="34" charset="0"/>
                <a:cs typeface="Arial" pitchFamily="34" charset="0"/>
              </a:rPr>
              <a:t> является  расширенная</a:t>
            </a:r>
            <a:r>
              <a:rPr lang="en-US" sz="1400" smtClean="0">
                <a:latin typeface="Arial" pitchFamily="34" charset="0"/>
                <a:cs typeface="Arial" pitchFamily="34" charset="0"/>
              </a:rPr>
              <a:t> </a:t>
            </a:r>
            <a:r>
              <a:rPr lang="ru-RU" sz="1400" smtClean="0">
                <a:latin typeface="Arial" pitchFamily="34" charset="0"/>
                <a:cs typeface="Arial" pitchFamily="34" charset="0"/>
              </a:rPr>
              <a:t>неопределенность</a:t>
            </a:r>
            <a:r>
              <a:rPr lang="en-US" sz="1400" smtClean="0">
                <a:latin typeface="Arial" pitchFamily="34" charset="0"/>
                <a:cs typeface="Arial" pitchFamily="34" charset="0"/>
              </a:rPr>
              <a:t> </a:t>
            </a:r>
            <a:r>
              <a:rPr lang="en-US" sz="1400" b="1" i="1" smtClean="0">
                <a:latin typeface="Arial" pitchFamily="34" charset="0"/>
                <a:cs typeface="Arial" pitchFamily="34" charset="0"/>
              </a:rPr>
              <a:t>U, </a:t>
            </a:r>
            <a:r>
              <a:rPr lang="ru-RU" sz="1400" smtClean="0">
                <a:latin typeface="Arial" pitchFamily="34" charset="0"/>
                <a:cs typeface="Arial" pitchFamily="34" charset="0"/>
              </a:rPr>
              <a:t>которую </a:t>
            </a:r>
            <a:r>
              <a:rPr lang="ru-RU" sz="1400">
                <a:latin typeface="Arial" pitchFamily="34" charset="0"/>
                <a:cs typeface="Arial" pitchFamily="34" charset="0"/>
              </a:rPr>
              <a:t>получают путем умножения </a:t>
            </a:r>
            <a:r>
              <a:rPr lang="ru-RU" sz="1400" smtClean="0">
                <a:latin typeface="Arial" pitchFamily="34" charset="0"/>
                <a:cs typeface="Arial" pitchFamily="34" charset="0"/>
              </a:rPr>
              <a:t>стандартной</a:t>
            </a:r>
            <a:r>
              <a:rPr lang="en-US" sz="1400" smtClean="0">
                <a:latin typeface="Arial" pitchFamily="34" charset="0"/>
                <a:cs typeface="Arial" pitchFamily="34" charset="0"/>
              </a:rPr>
              <a:t> </a:t>
            </a:r>
            <a:r>
              <a:rPr lang="ru-RU" sz="1400" smtClean="0">
                <a:latin typeface="Arial" pitchFamily="34" charset="0"/>
                <a:cs typeface="Arial" pitchFamily="34" charset="0"/>
              </a:rPr>
              <a:t>суммарной </a:t>
            </a:r>
            <a:r>
              <a:rPr lang="ru-RU" sz="1400">
                <a:latin typeface="Arial" pitchFamily="34" charset="0"/>
                <a:cs typeface="Arial" pitchFamily="34" charset="0"/>
              </a:rPr>
              <a:t>неопределенности </a:t>
            </a:r>
            <a:r>
              <a:rPr lang="en-US" sz="1400" b="1" i="1">
                <a:latin typeface="Arial" pitchFamily="34" charset="0"/>
                <a:cs typeface="Arial" pitchFamily="34" charset="0"/>
              </a:rPr>
              <a:t>u</a:t>
            </a:r>
            <a:r>
              <a:rPr lang="ru-RU" sz="1400" b="1" i="1" baseline="-14000">
                <a:latin typeface="Arial" pitchFamily="34" charset="0"/>
                <a:cs typeface="Arial" pitchFamily="34" charset="0"/>
              </a:rPr>
              <a:t>С</a:t>
            </a:r>
            <a:r>
              <a:rPr lang="ru-RU" sz="1400" i="1">
                <a:latin typeface="Arial" pitchFamily="34" charset="0"/>
                <a:cs typeface="Arial" pitchFamily="34" charset="0"/>
              </a:rPr>
              <a:t> </a:t>
            </a:r>
            <a:r>
              <a:rPr lang="ru-RU" sz="1400">
                <a:latin typeface="Arial" pitchFamily="34" charset="0"/>
                <a:cs typeface="Arial" pitchFamily="34" charset="0"/>
              </a:rPr>
              <a:t>на так </a:t>
            </a:r>
            <a:r>
              <a:rPr lang="ru-RU" sz="1400" smtClean="0">
                <a:latin typeface="Arial" pitchFamily="34" charset="0"/>
                <a:cs typeface="Arial" pitchFamily="34" charset="0"/>
              </a:rPr>
              <a:t>называемый </a:t>
            </a:r>
            <a:r>
              <a:rPr lang="ru-RU" sz="1400">
                <a:latin typeface="Arial" pitchFamily="34" charset="0"/>
                <a:cs typeface="Arial" pitchFamily="34" charset="0"/>
              </a:rPr>
              <a:t>коэффициент охвата </a:t>
            </a:r>
            <a:r>
              <a:rPr lang="en-US" sz="1400" b="1" i="1">
                <a:latin typeface="Arial" pitchFamily="34" charset="0"/>
                <a:cs typeface="Arial" pitchFamily="34" charset="0"/>
              </a:rPr>
              <a:t>k</a:t>
            </a:r>
            <a:r>
              <a:rPr lang="ru-RU" sz="1400">
                <a:latin typeface="Arial" pitchFamily="34" charset="0"/>
                <a:cs typeface="Arial" pitchFamily="34" charset="0"/>
              </a:rPr>
              <a:t>. При указании расширенной неопределенности указывают уровень </a:t>
            </a:r>
            <a:r>
              <a:rPr lang="ru-RU" sz="1400" smtClean="0">
                <a:latin typeface="Arial" pitchFamily="34" charset="0"/>
                <a:cs typeface="Arial" pitchFamily="34" charset="0"/>
              </a:rPr>
              <a:t>доверия</a:t>
            </a:r>
            <a:r>
              <a:rPr lang="en-US" sz="1400" smtClean="0">
                <a:latin typeface="Arial" pitchFamily="34" charset="0"/>
                <a:cs typeface="Arial" pitchFamily="34" charset="0"/>
              </a:rPr>
              <a:t> </a:t>
            </a:r>
            <a:r>
              <a:rPr lang="ru-RU" sz="1400" smtClean="0">
                <a:latin typeface="Arial" pitchFamily="34" charset="0"/>
                <a:cs typeface="Arial" pitchFamily="34" charset="0"/>
              </a:rPr>
              <a:t>вероятность</a:t>
            </a:r>
            <a:r>
              <a:rPr lang="en-US" sz="1400" smtClean="0">
                <a:latin typeface="Arial" pitchFamily="34" charset="0"/>
                <a:cs typeface="Arial" pitchFamily="34" charset="0"/>
              </a:rPr>
              <a:t> </a:t>
            </a:r>
            <a:r>
              <a:rPr lang="ru-RU" sz="1400" smtClean="0">
                <a:latin typeface="Arial" pitchFamily="34" charset="0"/>
                <a:cs typeface="Arial" pitchFamily="34" charset="0"/>
              </a:rPr>
              <a:t> </a:t>
            </a:r>
            <a:r>
              <a:rPr lang="ru-RU" sz="1400" b="1" i="1">
                <a:latin typeface="Arial" pitchFamily="34" charset="0"/>
                <a:cs typeface="Arial" pitchFamily="34" charset="0"/>
              </a:rPr>
              <a:t>Р</a:t>
            </a:r>
            <a:r>
              <a:rPr lang="ru-RU" sz="1400" i="1">
                <a:latin typeface="Arial" pitchFamily="34" charset="0"/>
                <a:cs typeface="Arial" pitchFamily="34" charset="0"/>
              </a:rPr>
              <a:t>. </a:t>
            </a:r>
            <a:r>
              <a:rPr lang="ru-RU" sz="1400">
                <a:latin typeface="Arial" pitchFamily="34" charset="0"/>
                <a:cs typeface="Arial" pitchFamily="34" charset="0"/>
              </a:rPr>
              <a:t>Обычно эта вероятность принимается равной 0.95.</a:t>
            </a:r>
          </a:p>
        </p:txBody>
      </p:sp>
      <p:graphicFrame>
        <p:nvGraphicFramePr>
          <p:cNvPr id="98307" name="Object 3"/>
          <p:cNvGraphicFramePr>
            <a:graphicFrameLocks noChangeAspect="1"/>
          </p:cNvGraphicFramePr>
          <p:nvPr/>
        </p:nvGraphicFramePr>
        <p:xfrm>
          <a:off x="4857752" y="3500438"/>
          <a:ext cx="2357454" cy="1128568"/>
        </p:xfrm>
        <a:graphic>
          <a:graphicData uri="http://schemas.openxmlformats.org/presentationml/2006/ole">
            <p:oleObj spid="_x0000_s98307" name="Формула" r:id="rId4" imgW="1485720" imgH="711000" progId="Equation.3">
              <p:embed/>
            </p:oleObj>
          </a:graphicData>
        </a:graphic>
      </p:graphicFrame>
      <p:graphicFrame>
        <p:nvGraphicFramePr>
          <p:cNvPr id="98308" name="Object 4"/>
          <p:cNvGraphicFramePr>
            <a:graphicFrameLocks noChangeAspect="1"/>
          </p:cNvGraphicFramePr>
          <p:nvPr/>
        </p:nvGraphicFramePr>
        <p:xfrm>
          <a:off x="5076825" y="4590607"/>
          <a:ext cx="2062163" cy="1077913"/>
        </p:xfrm>
        <a:graphic>
          <a:graphicData uri="http://schemas.openxmlformats.org/presentationml/2006/ole">
            <p:oleObj spid="_x0000_s98308" name="Формула" r:id="rId5" imgW="850680" imgH="444240" progId="Equation.3">
              <p:embed/>
            </p:oleObj>
          </a:graphicData>
        </a:graphic>
      </p:graphicFrame>
      <p:sp>
        <p:nvSpPr>
          <p:cNvPr id="8" name="TextBox 7"/>
          <p:cNvSpPr txBox="1"/>
          <p:nvPr/>
        </p:nvSpPr>
        <p:spPr>
          <a:xfrm>
            <a:off x="1142976" y="2928934"/>
            <a:ext cx="6572296" cy="646331"/>
          </a:xfrm>
          <a:prstGeom prst="rect">
            <a:avLst/>
          </a:prstGeom>
          <a:noFill/>
        </p:spPr>
        <p:txBody>
          <a:bodyPr wrap="square" rtlCol="0">
            <a:spAutoFit/>
          </a:bodyPr>
          <a:lstStyle/>
          <a:p>
            <a:pPr algn="ctr"/>
            <a:r>
              <a:rPr lang="ru-RU" b="1" smtClean="0"/>
              <a:t>Основные расчетные формулы для определения неопределенности</a:t>
            </a:r>
            <a:endParaRPr lang="ru-RU" b="1"/>
          </a:p>
        </p:txBody>
      </p:sp>
      <p:sp>
        <p:nvSpPr>
          <p:cNvPr id="9" name="TextBox 8"/>
          <p:cNvSpPr txBox="1"/>
          <p:nvPr/>
        </p:nvSpPr>
        <p:spPr>
          <a:xfrm>
            <a:off x="500034" y="4084192"/>
            <a:ext cx="3929090" cy="307777"/>
          </a:xfrm>
          <a:prstGeom prst="rect">
            <a:avLst/>
          </a:prstGeom>
          <a:noFill/>
        </p:spPr>
        <p:txBody>
          <a:bodyPr wrap="square" rtlCol="0">
            <a:spAutoFit/>
          </a:bodyPr>
          <a:lstStyle/>
          <a:p>
            <a:r>
              <a:rPr lang="ru-RU" sz="1400" smtClean="0"/>
              <a:t>1. Стандартная неопределенности типа </a:t>
            </a:r>
            <a:r>
              <a:rPr lang="ru-RU" sz="1400" b="1" i="1" smtClean="0"/>
              <a:t>А</a:t>
            </a:r>
            <a:endParaRPr lang="ru-RU" sz="1400" b="1" i="1"/>
          </a:p>
        </p:txBody>
      </p:sp>
      <p:sp>
        <p:nvSpPr>
          <p:cNvPr id="10" name="TextBox 9"/>
          <p:cNvSpPr txBox="1"/>
          <p:nvPr/>
        </p:nvSpPr>
        <p:spPr>
          <a:xfrm>
            <a:off x="541312" y="5035122"/>
            <a:ext cx="4214842" cy="307777"/>
          </a:xfrm>
          <a:prstGeom prst="rect">
            <a:avLst/>
          </a:prstGeom>
          <a:noFill/>
        </p:spPr>
        <p:txBody>
          <a:bodyPr wrap="square" rtlCol="0">
            <a:spAutoFit/>
          </a:bodyPr>
          <a:lstStyle/>
          <a:p>
            <a:r>
              <a:rPr lang="ru-RU" sz="1400" smtClean="0"/>
              <a:t>2. Стандартная  неопределенность типа </a:t>
            </a:r>
            <a:r>
              <a:rPr lang="ru-RU" sz="1400" b="1" i="1" smtClean="0"/>
              <a:t>В</a:t>
            </a:r>
            <a:endParaRPr lang="ru-RU" sz="1400" b="1" i="1"/>
          </a:p>
        </p:txBody>
      </p:sp>
      <p:sp>
        <p:nvSpPr>
          <p:cNvPr id="11" name="TextBox 10"/>
          <p:cNvSpPr txBox="1"/>
          <p:nvPr/>
        </p:nvSpPr>
        <p:spPr>
          <a:xfrm>
            <a:off x="379394" y="5737252"/>
            <a:ext cx="7358114" cy="923330"/>
          </a:xfrm>
          <a:prstGeom prst="rect">
            <a:avLst/>
          </a:prstGeom>
          <a:noFill/>
        </p:spPr>
        <p:txBody>
          <a:bodyPr wrap="square" rtlCol="0">
            <a:spAutoFit/>
          </a:bodyPr>
          <a:lstStyle/>
          <a:p>
            <a:pPr algn="just"/>
            <a:r>
              <a:rPr lang="ru-RU" sz="1400" smtClean="0"/>
              <a:t>где, </a:t>
            </a:r>
            <a:r>
              <a:rPr lang="el-GR" smtClean="0"/>
              <a:t>θ</a:t>
            </a:r>
            <a:r>
              <a:rPr lang="en-US" baseline="-25000" smtClean="0"/>
              <a:t>i </a:t>
            </a:r>
            <a:r>
              <a:rPr lang="ru-RU" sz="1400" smtClean="0"/>
              <a:t>– неисключенная систематическая погрешность, </a:t>
            </a:r>
            <a:r>
              <a:rPr lang="el-GR" smtClean="0"/>
              <a:t>α</a:t>
            </a:r>
            <a:r>
              <a:rPr lang="en-US" sz="1400" baseline="-25000" smtClean="0"/>
              <a:t>i </a:t>
            </a:r>
            <a:r>
              <a:rPr lang="en-US" sz="1400" smtClean="0"/>
              <a:t>– </a:t>
            </a:r>
            <a:r>
              <a:rPr lang="ru-RU" sz="1400" smtClean="0"/>
              <a:t>коэффициент, связанный принимаемым законом распределения (</a:t>
            </a:r>
            <a:r>
              <a:rPr lang="el-GR" smtClean="0"/>
              <a:t>α</a:t>
            </a:r>
            <a:r>
              <a:rPr lang="en-US" sz="1400" baseline="-25000" smtClean="0"/>
              <a:t>i </a:t>
            </a:r>
            <a:r>
              <a:rPr lang="ru-RU" sz="1400" smtClean="0"/>
              <a:t>= 3 для равномерного, </a:t>
            </a:r>
            <a:r>
              <a:rPr lang="el-GR" smtClean="0"/>
              <a:t>α</a:t>
            </a:r>
            <a:r>
              <a:rPr lang="en-US" sz="1400" baseline="-25000" smtClean="0"/>
              <a:t>i </a:t>
            </a:r>
            <a:r>
              <a:rPr lang="ru-RU" sz="1400" smtClean="0"/>
              <a:t>= 6 для треугольного, </a:t>
            </a:r>
            <a:r>
              <a:rPr lang="el-GR" smtClean="0"/>
              <a:t>α</a:t>
            </a:r>
            <a:r>
              <a:rPr lang="en-US" sz="1400" baseline="-25000" smtClean="0"/>
              <a:t>i </a:t>
            </a:r>
            <a:r>
              <a:rPr lang="ru-RU" sz="1400" smtClean="0"/>
              <a:t>= 2 для арксинуса и  </a:t>
            </a:r>
            <a:r>
              <a:rPr lang="el-GR" smtClean="0"/>
              <a:t>α</a:t>
            </a:r>
            <a:r>
              <a:rPr lang="en-US" sz="1400" baseline="-25000" smtClean="0"/>
              <a:t>i </a:t>
            </a:r>
            <a:r>
              <a:rPr lang="ru-RU" sz="1400" smtClean="0"/>
              <a:t>= 4 для  нормального закона распределения)</a:t>
            </a:r>
            <a:endParaRPr lang="ru-RU" sz="1400" b="1" i="1" baseline="-25000"/>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sp>
        <p:nvSpPr>
          <p:cNvPr id="7" name="TextBox 6"/>
          <p:cNvSpPr txBox="1"/>
          <p:nvPr/>
        </p:nvSpPr>
        <p:spPr>
          <a:xfrm>
            <a:off x="500034" y="1428737"/>
            <a:ext cx="3929090" cy="954107"/>
          </a:xfrm>
          <a:prstGeom prst="rect">
            <a:avLst/>
          </a:prstGeom>
          <a:noFill/>
        </p:spPr>
        <p:txBody>
          <a:bodyPr wrap="square" rtlCol="0">
            <a:spAutoFit/>
          </a:bodyPr>
          <a:lstStyle/>
          <a:p>
            <a:pPr algn="just"/>
            <a:r>
              <a:rPr lang="ru-RU" sz="1400" smtClean="0"/>
              <a:t>3. Коэффициенты чувствительности. Расчет их необходим для определения вклада неопределенности каждой входной величины в неопределенность измеряемой</a:t>
            </a:r>
            <a:endParaRPr lang="ru-RU" sz="1400" b="1" i="1"/>
          </a:p>
        </p:txBody>
      </p:sp>
      <p:graphicFrame>
        <p:nvGraphicFramePr>
          <p:cNvPr id="8" name="Объект 7"/>
          <p:cNvGraphicFramePr>
            <a:graphicFrameLocks noChangeAspect="1"/>
          </p:cNvGraphicFramePr>
          <p:nvPr/>
        </p:nvGraphicFramePr>
        <p:xfrm>
          <a:off x="5154824" y="1271346"/>
          <a:ext cx="2789237" cy="984250"/>
        </p:xfrm>
        <a:graphic>
          <a:graphicData uri="http://schemas.openxmlformats.org/presentationml/2006/ole">
            <p:oleObj spid="_x0000_s99332" name="Формула" r:id="rId3" imgW="1638000" imgH="431640" progId="Equation.3">
              <p:embed/>
            </p:oleObj>
          </a:graphicData>
        </a:graphic>
      </p:graphicFrame>
      <p:sp>
        <p:nvSpPr>
          <p:cNvPr id="9" name="TextBox 8"/>
          <p:cNvSpPr txBox="1"/>
          <p:nvPr/>
        </p:nvSpPr>
        <p:spPr>
          <a:xfrm>
            <a:off x="526798" y="2439986"/>
            <a:ext cx="3929090" cy="738664"/>
          </a:xfrm>
          <a:prstGeom prst="rect">
            <a:avLst/>
          </a:prstGeom>
          <a:noFill/>
        </p:spPr>
        <p:txBody>
          <a:bodyPr wrap="square" rtlCol="0">
            <a:spAutoFit/>
          </a:bodyPr>
          <a:lstStyle/>
          <a:p>
            <a:pPr algn="just"/>
            <a:r>
              <a:rPr lang="ru-RU" sz="1400" smtClean="0"/>
              <a:t>4. Вклад неопределенности каждой входной величины в неопределенность измеряемой величины.</a:t>
            </a:r>
            <a:endParaRPr lang="ru-RU" sz="1400" b="1" i="1"/>
          </a:p>
        </p:txBody>
      </p:sp>
      <p:graphicFrame>
        <p:nvGraphicFramePr>
          <p:cNvPr id="10" name="Объект 9"/>
          <p:cNvGraphicFramePr>
            <a:graphicFrameLocks noChangeAspect="1"/>
          </p:cNvGraphicFramePr>
          <p:nvPr/>
        </p:nvGraphicFramePr>
        <p:xfrm>
          <a:off x="5429256" y="2439986"/>
          <a:ext cx="2071702" cy="472033"/>
        </p:xfrm>
        <a:graphic>
          <a:graphicData uri="http://schemas.openxmlformats.org/presentationml/2006/ole">
            <p:oleObj spid="_x0000_s99333" name="Формула" r:id="rId4" imgW="1002960" imgH="228600" progId="Equation.3">
              <p:embed/>
            </p:oleObj>
          </a:graphicData>
        </a:graphic>
      </p:graphicFrame>
      <p:sp>
        <p:nvSpPr>
          <p:cNvPr id="11" name="TextBox 10"/>
          <p:cNvSpPr txBox="1"/>
          <p:nvPr/>
        </p:nvSpPr>
        <p:spPr>
          <a:xfrm>
            <a:off x="527930" y="3235791"/>
            <a:ext cx="4186946" cy="307777"/>
          </a:xfrm>
          <a:prstGeom prst="rect">
            <a:avLst/>
          </a:prstGeom>
          <a:noFill/>
        </p:spPr>
        <p:txBody>
          <a:bodyPr wrap="square" rtlCol="0">
            <a:spAutoFit/>
          </a:bodyPr>
          <a:lstStyle/>
          <a:p>
            <a:r>
              <a:rPr lang="ru-RU" sz="1400" smtClean="0"/>
              <a:t>5. Суммарная стандартная неопределенность</a:t>
            </a:r>
            <a:endParaRPr lang="ru-RU" sz="1400" b="1" i="1"/>
          </a:p>
        </p:txBody>
      </p:sp>
      <p:graphicFrame>
        <p:nvGraphicFramePr>
          <p:cNvPr id="12" name="Объект 11"/>
          <p:cNvGraphicFramePr>
            <a:graphicFrameLocks noChangeAspect="1"/>
          </p:cNvGraphicFramePr>
          <p:nvPr/>
        </p:nvGraphicFramePr>
        <p:xfrm>
          <a:off x="5357818" y="2977934"/>
          <a:ext cx="2316162" cy="841375"/>
        </p:xfrm>
        <a:graphic>
          <a:graphicData uri="http://schemas.openxmlformats.org/presentationml/2006/ole">
            <p:oleObj spid="_x0000_s99334" name="Формула" r:id="rId5" imgW="1358640" imgH="469800" progId="Equation.3">
              <p:embed/>
            </p:oleObj>
          </a:graphicData>
        </a:graphic>
      </p:graphicFrame>
      <p:sp>
        <p:nvSpPr>
          <p:cNvPr id="13" name="TextBox 12"/>
          <p:cNvSpPr txBox="1"/>
          <p:nvPr/>
        </p:nvSpPr>
        <p:spPr>
          <a:xfrm>
            <a:off x="570340" y="4186720"/>
            <a:ext cx="4186946" cy="307777"/>
          </a:xfrm>
          <a:prstGeom prst="rect">
            <a:avLst/>
          </a:prstGeom>
          <a:noFill/>
        </p:spPr>
        <p:txBody>
          <a:bodyPr wrap="square" rtlCol="0">
            <a:spAutoFit/>
          </a:bodyPr>
          <a:lstStyle/>
          <a:p>
            <a:r>
              <a:rPr lang="ru-RU" sz="1400" smtClean="0"/>
              <a:t>6. Эффективное число степеней свободы</a:t>
            </a:r>
            <a:endParaRPr lang="ru-RU" sz="1400" b="1" i="1"/>
          </a:p>
        </p:txBody>
      </p:sp>
      <p:graphicFrame>
        <p:nvGraphicFramePr>
          <p:cNvPr id="99335" name="Object 7"/>
          <p:cNvGraphicFramePr>
            <a:graphicFrameLocks noChangeAspect="1"/>
          </p:cNvGraphicFramePr>
          <p:nvPr/>
        </p:nvGraphicFramePr>
        <p:xfrm>
          <a:off x="5356686" y="3918878"/>
          <a:ext cx="2143140" cy="1200689"/>
        </p:xfrm>
        <a:graphic>
          <a:graphicData uri="http://schemas.openxmlformats.org/presentationml/2006/ole">
            <p:oleObj spid="_x0000_s99335" name="Формула" r:id="rId6" imgW="1155600" imgH="647640" progId="Equation.3">
              <p:embed/>
            </p:oleObj>
          </a:graphicData>
        </a:graphic>
      </p:graphicFrame>
      <p:sp>
        <p:nvSpPr>
          <p:cNvPr id="14" name="TextBox 13"/>
          <p:cNvSpPr txBox="1"/>
          <p:nvPr/>
        </p:nvSpPr>
        <p:spPr>
          <a:xfrm>
            <a:off x="598236" y="5262818"/>
            <a:ext cx="4186946" cy="307777"/>
          </a:xfrm>
          <a:prstGeom prst="rect">
            <a:avLst/>
          </a:prstGeom>
          <a:noFill/>
        </p:spPr>
        <p:txBody>
          <a:bodyPr wrap="square" rtlCol="0">
            <a:spAutoFit/>
          </a:bodyPr>
          <a:lstStyle/>
          <a:p>
            <a:r>
              <a:rPr lang="ru-RU" sz="1400" smtClean="0"/>
              <a:t>7. Коэффициент охвата</a:t>
            </a:r>
            <a:endParaRPr lang="ru-RU" sz="1400" b="1" i="1"/>
          </a:p>
        </p:txBody>
      </p:sp>
      <p:graphicFrame>
        <p:nvGraphicFramePr>
          <p:cNvPr id="15" name="Объект 14"/>
          <p:cNvGraphicFramePr>
            <a:graphicFrameLocks noChangeAspect="1"/>
          </p:cNvGraphicFramePr>
          <p:nvPr/>
        </p:nvGraphicFramePr>
        <p:xfrm>
          <a:off x="5572132" y="5191380"/>
          <a:ext cx="1857388" cy="571504"/>
        </p:xfrm>
        <a:graphic>
          <a:graphicData uri="http://schemas.openxmlformats.org/presentationml/2006/ole">
            <p:oleObj spid="_x0000_s99336" name="Формула" r:id="rId7" imgW="711000" imgH="253800" progId="Equation.3">
              <p:embed/>
            </p:oleObj>
          </a:graphicData>
        </a:graphic>
      </p:graphicFrame>
      <p:sp>
        <p:nvSpPr>
          <p:cNvPr id="16" name="TextBox 15"/>
          <p:cNvSpPr txBox="1"/>
          <p:nvPr/>
        </p:nvSpPr>
        <p:spPr>
          <a:xfrm>
            <a:off x="576468" y="5879666"/>
            <a:ext cx="4186946" cy="307777"/>
          </a:xfrm>
          <a:prstGeom prst="rect">
            <a:avLst/>
          </a:prstGeom>
          <a:noFill/>
        </p:spPr>
        <p:txBody>
          <a:bodyPr wrap="square" rtlCol="0">
            <a:spAutoFit/>
          </a:bodyPr>
          <a:lstStyle/>
          <a:p>
            <a:r>
              <a:rPr lang="ru-RU" sz="1400" smtClean="0"/>
              <a:t>8. Расширенная неопределенность</a:t>
            </a:r>
            <a:endParaRPr lang="ru-RU" sz="1400" b="1" i="1"/>
          </a:p>
        </p:txBody>
      </p:sp>
      <p:graphicFrame>
        <p:nvGraphicFramePr>
          <p:cNvPr id="17" name="Объект 16"/>
          <p:cNvGraphicFramePr>
            <a:graphicFrameLocks noChangeAspect="1"/>
          </p:cNvGraphicFramePr>
          <p:nvPr/>
        </p:nvGraphicFramePr>
        <p:xfrm>
          <a:off x="5500688" y="5865813"/>
          <a:ext cx="1957387" cy="457200"/>
        </p:xfrm>
        <a:graphic>
          <a:graphicData uri="http://schemas.openxmlformats.org/presentationml/2006/ole">
            <p:oleObj spid="_x0000_s99337" name="Формула" r:id="rId8" imgW="749160" imgH="203040" progId="Equation.3">
              <p:embed/>
            </p:oleObj>
          </a:graphicData>
        </a:graphic>
      </p:graphicFrame>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pic>
        <p:nvPicPr>
          <p:cNvPr id="3" name="Picture 4"/>
          <p:cNvPicPr>
            <a:picLocks noChangeAspect="1" noChangeArrowheads="1"/>
          </p:cNvPicPr>
          <p:nvPr/>
        </p:nvPicPr>
        <p:blipFill>
          <a:blip r:embed="rId2">
            <a:lum contrast="42000"/>
          </a:blip>
          <a:srcRect/>
          <a:stretch>
            <a:fillRect/>
          </a:stretch>
        </p:blipFill>
        <p:spPr bwMode="auto">
          <a:xfrm>
            <a:off x="285720" y="1214422"/>
            <a:ext cx="7858180" cy="5643578"/>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5" name="TextBox 4"/>
          <p:cNvSpPr txBox="1"/>
          <p:nvPr/>
        </p:nvSpPr>
        <p:spPr>
          <a:xfrm>
            <a:off x="642910" y="6000768"/>
            <a:ext cx="7929618" cy="523220"/>
          </a:xfrm>
          <a:prstGeom prst="rect">
            <a:avLst/>
          </a:prstGeom>
          <a:noFill/>
        </p:spPr>
        <p:txBody>
          <a:bodyPr wrap="square" rtlCol="0">
            <a:spAutoFit/>
          </a:bodyPr>
          <a:lstStyle/>
          <a:p>
            <a:pPr algn="ctr"/>
            <a:r>
              <a:rPr lang="ru-RU" sz="1400" smtClean="0">
                <a:latin typeface="Arial" pitchFamily="34" charset="0"/>
              </a:rPr>
              <a:t>Среднее из </a:t>
            </a:r>
            <a:r>
              <a:rPr lang="en-US" sz="1400" smtClean="0">
                <a:latin typeface="Arial" pitchFamily="34" charset="0"/>
              </a:rPr>
              <a:t>n </a:t>
            </a:r>
            <a:r>
              <a:rPr lang="ru-RU" sz="1400" smtClean="0">
                <a:latin typeface="Arial" pitchFamily="34" charset="0"/>
              </a:rPr>
              <a:t> данных выбранных случайно из нормально распределенной  популяции с </a:t>
            </a:r>
            <a:endParaRPr lang="en-US" sz="1400" smtClean="0">
              <a:latin typeface="Arial" pitchFamily="34" charset="0"/>
            </a:endParaRPr>
          </a:p>
          <a:p>
            <a:pPr algn="ctr"/>
            <a:r>
              <a:rPr lang="el-GR" sz="1400" smtClean="0">
                <a:latin typeface="Arial" pitchFamily="34" charset="0"/>
                <a:cs typeface="Arial"/>
              </a:rPr>
              <a:t>μ</a:t>
            </a:r>
            <a:r>
              <a:rPr lang="ru-RU" sz="1400" smtClean="0">
                <a:latin typeface="Arial" pitchFamily="34" charset="0"/>
                <a:cs typeface="Arial"/>
              </a:rPr>
              <a:t> =10 а </a:t>
            </a:r>
            <a:r>
              <a:rPr lang="el-GR" sz="1400" b="1" smtClean="0">
                <a:latin typeface="Arial" pitchFamily="34" charset="0"/>
              </a:rPr>
              <a:t>σ</a:t>
            </a:r>
            <a:r>
              <a:rPr lang="ru-RU" sz="1400" smtClean="0">
                <a:latin typeface="Arial" pitchFamily="34" charset="0"/>
                <a:cs typeface="Arial"/>
              </a:rPr>
              <a:t> =1 как функция от </a:t>
            </a:r>
            <a:r>
              <a:rPr lang="en-US" sz="1400" smtClean="0">
                <a:latin typeface="Arial" pitchFamily="34" charset="0"/>
                <a:cs typeface="Arial"/>
              </a:rPr>
              <a:t>n</a:t>
            </a:r>
            <a:endParaRPr lang="ru-RU" sz="1400">
              <a:latin typeface="Arial" pitchFamily="34" charset="0"/>
            </a:endParaRPr>
          </a:p>
        </p:txBody>
      </p:sp>
      <p:pic>
        <p:nvPicPr>
          <p:cNvPr id="49153" name="Picture 1"/>
          <p:cNvPicPr>
            <a:picLocks noChangeAspect="1" noChangeArrowheads="1"/>
          </p:cNvPicPr>
          <p:nvPr/>
        </p:nvPicPr>
        <p:blipFill>
          <a:blip r:embed="rId2">
            <a:clrChange>
              <a:clrFrom>
                <a:srgbClr val="FFFFFF"/>
              </a:clrFrom>
              <a:clrTo>
                <a:srgbClr val="FFFFFF">
                  <a:alpha val="0"/>
                </a:srgbClr>
              </a:clrTo>
            </a:clrChange>
            <a:lum contrast="30000"/>
          </a:blip>
          <a:srcRect/>
          <a:stretch>
            <a:fillRect/>
          </a:stretch>
        </p:blipFill>
        <p:spPr bwMode="auto">
          <a:xfrm>
            <a:off x="1571604" y="1500174"/>
            <a:ext cx="6534150" cy="4391025"/>
          </a:xfrm>
          <a:prstGeom prst="rect">
            <a:avLst/>
          </a:prstGeom>
          <a:noFill/>
          <a:ln w="9525">
            <a:noFill/>
            <a:miter lim="800000"/>
            <a:headEnd/>
            <a:tailEnd/>
          </a:ln>
          <a:effectLst/>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sp>
        <p:nvSpPr>
          <p:cNvPr id="3" name="Rectangle 4"/>
          <p:cNvSpPr>
            <a:spLocks noChangeArrowheads="1"/>
          </p:cNvSpPr>
          <p:nvPr/>
        </p:nvSpPr>
        <p:spPr bwMode="auto">
          <a:xfrm>
            <a:off x="116112" y="1225540"/>
            <a:ext cx="8569325" cy="5047536"/>
          </a:xfrm>
          <a:prstGeom prst="rect">
            <a:avLst/>
          </a:prstGeom>
          <a:noFill/>
          <a:ln w="9525">
            <a:noFill/>
            <a:miter lim="800000"/>
            <a:headEnd/>
            <a:tailEnd/>
          </a:ln>
          <a:effectLst/>
        </p:spPr>
        <p:txBody>
          <a:bodyPr anchor="ctr">
            <a:spAutoFit/>
          </a:bodyPr>
          <a:lstStyle/>
          <a:p>
            <a:pPr indent="363538" algn="just"/>
            <a:r>
              <a:rPr lang="uk-UA" sz="1400" smtClean="0"/>
              <a:t>Важным фактором корректной оценки неопределенности является составление модельного уравнения. Модельным уравнением является зависимость между выходной и входными величинами. Как входные величины, в модельное уравнение входят как измеренные величины, так и разные поправки и  коэффициенты. Расширенную и суммарную стандартную неопределенность выходной величины образует неопределенность входных величин.</a:t>
            </a:r>
            <a:endParaRPr lang="ru-RU" sz="1400" smtClean="0"/>
          </a:p>
          <a:p>
            <a:pPr algn="just"/>
            <a:r>
              <a:rPr lang="uk-UA" sz="1400" smtClean="0"/>
              <a:t> Значения входных величин находят путем измерения с одноразовым или многоразовым наблюдением, или оцениванием, из внешних источников (паспортные данные на мерную посуду, весы и тому подобное). Определяют типы оценивания неопределенности (А или В) и законы распределения входных величин. </a:t>
            </a:r>
            <a:endParaRPr lang="ru-RU" sz="1400" smtClean="0"/>
          </a:p>
          <a:p>
            <a:pPr indent="201613" algn="ctr"/>
            <a:endParaRPr lang="ru-RU" sz="1400" b="1" smtClean="0"/>
          </a:p>
          <a:p>
            <a:pPr indent="201613" algn="ctr"/>
            <a:r>
              <a:rPr lang="ru-RU" sz="1400" b="1" smtClean="0"/>
              <a:t>Составление </a:t>
            </a:r>
            <a:r>
              <a:rPr lang="ru-RU" sz="1400" b="1"/>
              <a:t>бюджета неопределенности</a:t>
            </a:r>
            <a:endParaRPr lang="ru-RU" sz="1400"/>
          </a:p>
          <a:p>
            <a:pPr indent="201613" algn="just"/>
            <a:r>
              <a:rPr lang="ru-RU" sz="1400"/>
              <a:t>Вычисленные вклады неопределенности удобно представлять в виде бюджета неопределенности, который включает в себя список всех входных величин </a:t>
            </a:r>
            <a:r>
              <a:rPr lang="ru-RU" sz="1400" i="1"/>
              <a:t>Х</a:t>
            </a:r>
            <a:r>
              <a:rPr lang="ru-RU" sz="1400" i="1" baseline="-14000"/>
              <a:t>1</a:t>
            </a:r>
            <a:r>
              <a:rPr lang="ru-RU" sz="1400" i="1"/>
              <a:t>,...,Х</a:t>
            </a:r>
            <a:r>
              <a:rPr lang="en-US" sz="1400" i="1" baseline="-14000"/>
              <a:t>m</a:t>
            </a:r>
            <a:r>
              <a:rPr lang="en-US" sz="1400" b="1" i="1" baseline="-25000"/>
              <a:t> </a:t>
            </a:r>
            <a:r>
              <a:rPr lang="ru-RU" sz="1400" b="1" i="1"/>
              <a:t> </a:t>
            </a:r>
            <a:r>
              <a:rPr lang="ru-RU" sz="1400"/>
              <a:t>их оценок </a:t>
            </a:r>
            <a:r>
              <a:rPr lang="ru-RU" sz="1400" i="1"/>
              <a:t>х</a:t>
            </a:r>
            <a:r>
              <a:rPr lang="en-US" sz="1400" i="1" baseline="-14000"/>
              <a:t>1</a:t>
            </a:r>
            <a:r>
              <a:rPr lang="ru-RU" sz="1400" i="1"/>
              <a:t>,...,х</a:t>
            </a:r>
            <a:r>
              <a:rPr lang="en-US" sz="1400" i="1" baseline="-14000"/>
              <a:t>m</a:t>
            </a:r>
            <a:r>
              <a:rPr lang="ru-RU" sz="1400" i="1"/>
              <a:t> </a:t>
            </a:r>
            <a:r>
              <a:rPr lang="ru-RU" sz="1400"/>
              <a:t>вместе с принадлежащими им стандартными неопределенностями измерения </a:t>
            </a:r>
            <a:r>
              <a:rPr lang="en-US" sz="1400"/>
              <a:t>u</a:t>
            </a:r>
            <a:r>
              <a:rPr lang="ru-RU" sz="1400" i="1"/>
              <a:t>(х</a:t>
            </a:r>
            <a:r>
              <a:rPr lang="en-US" sz="1400" i="1" baseline="-14000"/>
              <a:t>i</a:t>
            </a:r>
            <a:r>
              <a:rPr lang="ru-RU" sz="1400"/>
              <a:t>) и законами их распределения, а также числами степеней свободы. Кроме этого для каждой величины таблица должна содержать вклад неопределенности.</a:t>
            </a:r>
          </a:p>
          <a:p>
            <a:pPr indent="201613" algn="just"/>
            <a:r>
              <a:rPr lang="ru-RU" sz="1400"/>
              <a:t>Для занесенных в таблицу числовых значений должны указываться единицы измерения для соответствующей величины. В нижней строке бюджета неопределенности можно расположить информацию о выходной величине (входная величина </a:t>
            </a:r>
            <a:r>
              <a:rPr lang="en-US" sz="1400" i="1"/>
              <a:t>Y</a:t>
            </a:r>
            <a:r>
              <a:rPr lang="ru-RU" sz="1400"/>
              <a:t>, ее оценка </a:t>
            </a:r>
            <a:r>
              <a:rPr lang="ru-RU" sz="1400" i="1"/>
              <a:t>у, </a:t>
            </a:r>
            <a:r>
              <a:rPr lang="ru-RU" sz="1400"/>
              <a:t>неопределенность входной величины </a:t>
            </a:r>
            <a:r>
              <a:rPr lang="en-US" sz="1400" i="1"/>
              <a:t>u</a:t>
            </a:r>
            <a:r>
              <a:rPr lang="ru-RU" sz="1400" i="1"/>
              <a:t>(у), </a:t>
            </a:r>
            <a:r>
              <a:rPr lang="ru-RU" sz="1400"/>
              <a:t>эффективное число степеней свободы </a:t>
            </a:r>
            <a:r>
              <a:rPr lang="en-US" sz="1400" i="1"/>
              <a:t>v</a:t>
            </a:r>
            <a:r>
              <a:rPr lang="en-US" sz="1400" i="1" baseline="-14000"/>
              <a:t>eff</a:t>
            </a:r>
            <a:r>
              <a:rPr lang="ru-RU" sz="1400"/>
              <a:t>, коэффициент охвата </a:t>
            </a:r>
            <a:r>
              <a:rPr lang="en-US" sz="1400" i="1"/>
              <a:t>k</a:t>
            </a:r>
            <a:r>
              <a:rPr lang="ru-RU" sz="1400" i="1"/>
              <a:t>, </a:t>
            </a:r>
            <a:r>
              <a:rPr lang="ru-RU" sz="1400"/>
              <a:t>расширенная неопределенность</a:t>
            </a:r>
            <a:r>
              <a:rPr lang="en-US" sz="1400"/>
              <a:t> </a:t>
            </a:r>
            <a:r>
              <a:rPr lang="en-US" sz="1400" i="1"/>
              <a:t>U ).</a:t>
            </a:r>
            <a:endParaRPr lang="ru-RU" sz="1400"/>
          </a:p>
          <a:p>
            <a:pPr indent="201613" algn="just"/>
            <a:r>
              <a:rPr lang="ru-RU" sz="1400"/>
              <a:t>Бюджет неопределенности представляет собой таблицу и является удобной основой для составления программы для оценивания неопределенности измерений в среде </a:t>
            </a:r>
            <a:r>
              <a:rPr lang="en-US" sz="1400"/>
              <a:t>Excel</a:t>
            </a:r>
            <a:r>
              <a:rPr lang="ru-RU" sz="1400"/>
              <a:t>.</a:t>
            </a: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pic>
        <p:nvPicPr>
          <p:cNvPr id="100355" name="Picture 3"/>
          <p:cNvPicPr>
            <a:picLocks noChangeAspect="1" noChangeArrowheads="1"/>
          </p:cNvPicPr>
          <p:nvPr/>
        </p:nvPicPr>
        <p:blipFill>
          <a:blip r:embed="rId2"/>
          <a:srcRect/>
          <a:stretch>
            <a:fillRect/>
          </a:stretch>
        </p:blipFill>
        <p:spPr bwMode="auto">
          <a:xfrm>
            <a:off x="257175" y="1476375"/>
            <a:ext cx="8629650" cy="3905250"/>
          </a:xfrm>
          <a:prstGeom prst="rect">
            <a:avLst/>
          </a:prstGeom>
          <a:noFill/>
          <a:ln w="9525">
            <a:noFill/>
            <a:miter lim="800000"/>
            <a:headEnd/>
            <a:tailEnd/>
          </a:ln>
          <a:effectLst/>
        </p:spPr>
      </p:pic>
      <p:grpSp>
        <p:nvGrpSpPr>
          <p:cNvPr id="12" name="Группа 11"/>
          <p:cNvGrpSpPr/>
          <p:nvPr/>
        </p:nvGrpSpPr>
        <p:grpSpPr>
          <a:xfrm>
            <a:off x="261938" y="1462088"/>
            <a:ext cx="8620125" cy="4967308"/>
            <a:chOff x="261938" y="1462088"/>
            <a:chExt cx="8620125" cy="4967308"/>
          </a:xfrm>
        </p:grpSpPr>
        <p:pic>
          <p:nvPicPr>
            <p:cNvPr id="100356" name="Picture 4"/>
            <p:cNvPicPr>
              <a:picLocks noChangeAspect="1" noChangeArrowheads="1"/>
            </p:cNvPicPr>
            <p:nvPr/>
          </p:nvPicPr>
          <p:blipFill>
            <a:blip r:embed="rId3"/>
            <a:srcRect/>
            <a:stretch>
              <a:fillRect/>
            </a:stretch>
          </p:blipFill>
          <p:spPr bwMode="auto">
            <a:xfrm>
              <a:off x="261938" y="1462088"/>
              <a:ext cx="8620125" cy="3933825"/>
            </a:xfrm>
            <a:prstGeom prst="rect">
              <a:avLst/>
            </a:prstGeom>
            <a:noFill/>
            <a:ln w="9525">
              <a:noFill/>
              <a:miter lim="800000"/>
              <a:headEnd/>
              <a:tailEnd/>
            </a:ln>
            <a:effectLst/>
          </p:spPr>
        </p:pic>
        <p:sp>
          <p:nvSpPr>
            <p:cNvPr id="9" name="Выноска 2 8"/>
            <p:cNvSpPr/>
            <p:nvPr/>
          </p:nvSpPr>
          <p:spPr>
            <a:xfrm>
              <a:off x="4143372" y="5143512"/>
              <a:ext cx="2000264" cy="285752"/>
            </a:xfrm>
            <a:prstGeom prst="borderCallout2">
              <a:avLst>
                <a:gd name="adj1" fmla="val 28909"/>
                <a:gd name="adj2" fmla="val 607"/>
                <a:gd name="adj3" fmla="val -4953"/>
                <a:gd name="adj4" fmla="val -11791"/>
                <a:gd name="adj5" fmla="val -705273"/>
                <a:gd name="adj6" fmla="val -78478"/>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1400" smtClean="0"/>
                <a:t>=(A17-$G$14)/$G$17</a:t>
              </a:r>
              <a:endParaRPr lang="ru-RU" sz="1400"/>
            </a:p>
          </p:txBody>
        </p:sp>
        <p:sp>
          <p:nvSpPr>
            <p:cNvPr id="10" name="Выноска 2 9"/>
            <p:cNvSpPr/>
            <p:nvPr/>
          </p:nvSpPr>
          <p:spPr>
            <a:xfrm>
              <a:off x="4143372" y="5643578"/>
              <a:ext cx="2000264" cy="285752"/>
            </a:xfrm>
            <a:prstGeom prst="borderCallout2">
              <a:avLst>
                <a:gd name="adj1" fmla="val 28909"/>
                <a:gd name="adj2" fmla="val 607"/>
                <a:gd name="adj3" fmla="val -4953"/>
                <a:gd name="adj4" fmla="val -11791"/>
                <a:gd name="adj5" fmla="val -502100"/>
                <a:gd name="adj6" fmla="val -73399"/>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ru-RU" sz="1400" smtClean="0"/>
                <a:t>=СРЗНАЧ(</a:t>
              </a:r>
              <a:r>
                <a:rPr lang="en-US" sz="1400" smtClean="0"/>
                <a:t>B13:B21)</a:t>
              </a:r>
              <a:endParaRPr lang="ru-RU" sz="1400"/>
            </a:p>
          </p:txBody>
        </p:sp>
        <p:sp>
          <p:nvSpPr>
            <p:cNvPr id="11" name="Выноска 2 10"/>
            <p:cNvSpPr/>
            <p:nvPr/>
          </p:nvSpPr>
          <p:spPr>
            <a:xfrm>
              <a:off x="4143372" y="6143644"/>
              <a:ext cx="2428892" cy="285752"/>
            </a:xfrm>
            <a:prstGeom prst="borderCallout2">
              <a:avLst>
                <a:gd name="adj1" fmla="val 28909"/>
                <a:gd name="adj2" fmla="val 607"/>
                <a:gd name="adj3" fmla="val -4953"/>
                <a:gd name="adj4" fmla="val -11791"/>
                <a:gd name="adj5" fmla="val -542736"/>
                <a:gd name="adj6" fmla="val -60381"/>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ru-RU" sz="1400" smtClean="0"/>
                <a:t>=СТАНДОТКЛОН(</a:t>
              </a:r>
              <a:r>
                <a:rPr lang="en-US" sz="1400" smtClean="0"/>
                <a:t>B13:B21)</a:t>
              </a:r>
              <a:endParaRPr lang="ru-RU" sz="1400"/>
            </a:p>
          </p:txBody>
        </p:sp>
      </p:gr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grpSp>
        <p:nvGrpSpPr>
          <p:cNvPr id="15" name="Группа 14"/>
          <p:cNvGrpSpPr/>
          <p:nvPr/>
        </p:nvGrpSpPr>
        <p:grpSpPr>
          <a:xfrm>
            <a:off x="214282" y="1214422"/>
            <a:ext cx="8601075" cy="5357850"/>
            <a:chOff x="214282" y="1214422"/>
            <a:chExt cx="8601075" cy="5357850"/>
          </a:xfrm>
        </p:grpSpPr>
        <p:pic>
          <p:nvPicPr>
            <p:cNvPr id="101378" name="Picture 2"/>
            <p:cNvPicPr>
              <a:picLocks noChangeAspect="1" noChangeArrowheads="1"/>
            </p:cNvPicPr>
            <p:nvPr/>
          </p:nvPicPr>
          <p:blipFill>
            <a:blip r:embed="rId2"/>
            <a:srcRect/>
            <a:stretch>
              <a:fillRect/>
            </a:stretch>
          </p:blipFill>
          <p:spPr bwMode="auto">
            <a:xfrm>
              <a:off x="214282" y="2285992"/>
              <a:ext cx="8601075" cy="2838450"/>
            </a:xfrm>
            <a:prstGeom prst="rect">
              <a:avLst/>
            </a:prstGeom>
            <a:noFill/>
            <a:ln w="9525">
              <a:noFill/>
              <a:miter lim="800000"/>
              <a:headEnd/>
              <a:tailEnd/>
            </a:ln>
            <a:effectLst/>
          </p:spPr>
        </p:pic>
        <p:sp>
          <p:nvSpPr>
            <p:cNvPr id="5" name="Выноска 2 4"/>
            <p:cNvSpPr/>
            <p:nvPr/>
          </p:nvSpPr>
          <p:spPr>
            <a:xfrm>
              <a:off x="1857356" y="1643050"/>
              <a:ext cx="642942" cy="285752"/>
            </a:xfrm>
            <a:prstGeom prst="borderCallout2">
              <a:avLst>
                <a:gd name="adj1" fmla="val 18750"/>
                <a:gd name="adj2" fmla="val -8333"/>
                <a:gd name="adj3" fmla="val 18750"/>
                <a:gd name="adj4" fmla="val -16667"/>
                <a:gd name="adj5" fmla="val 666147"/>
                <a:gd name="adj6" fmla="val -12805"/>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1400" smtClean="0"/>
                <a:t>=B23</a:t>
              </a:r>
              <a:endParaRPr lang="ru-RU" sz="1400"/>
            </a:p>
          </p:txBody>
        </p:sp>
        <p:sp>
          <p:nvSpPr>
            <p:cNvPr id="6" name="Выноска 2 5"/>
            <p:cNvSpPr/>
            <p:nvPr/>
          </p:nvSpPr>
          <p:spPr>
            <a:xfrm>
              <a:off x="2786050" y="1643050"/>
              <a:ext cx="928694" cy="285752"/>
            </a:xfrm>
            <a:prstGeom prst="borderCallout2">
              <a:avLst>
                <a:gd name="adj1" fmla="val 18750"/>
                <a:gd name="adj2" fmla="val -8333"/>
                <a:gd name="adj3" fmla="val 18750"/>
                <a:gd name="adj4" fmla="val -16667"/>
                <a:gd name="adj5" fmla="val 661068"/>
                <a:gd name="adj6" fmla="val 4387"/>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1400" smtClean="0"/>
                <a:t>=B2</a:t>
              </a:r>
              <a:r>
                <a:rPr lang="ru-RU" sz="1400" smtClean="0"/>
                <a:t>5</a:t>
              </a:r>
              <a:endParaRPr lang="ru-RU" sz="1400"/>
            </a:p>
          </p:txBody>
        </p:sp>
        <p:sp>
          <p:nvSpPr>
            <p:cNvPr id="7" name="Выноска 2 6"/>
            <p:cNvSpPr/>
            <p:nvPr/>
          </p:nvSpPr>
          <p:spPr>
            <a:xfrm>
              <a:off x="4071934" y="1214422"/>
              <a:ext cx="1428760" cy="285752"/>
            </a:xfrm>
            <a:prstGeom prst="borderCallout2">
              <a:avLst>
                <a:gd name="adj1" fmla="val 18750"/>
                <a:gd name="adj2" fmla="val -8333"/>
                <a:gd name="adj3" fmla="val 18750"/>
                <a:gd name="adj4" fmla="val -16667"/>
                <a:gd name="adj5" fmla="val 869321"/>
                <a:gd name="adj6" fmla="val 7513"/>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1200" smtClean="0"/>
                <a:t>=C5/</a:t>
              </a:r>
              <a:r>
                <a:rPr lang="ru-RU" sz="1200" smtClean="0"/>
                <a:t>КОРЕНЬ(9)</a:t>
              </a:r>
              <a:endParaRPr lang="ru-RU" sz="1200"/>
            </a:p>
          </p:txBody>
        </p:sp>
        <p:sp>
          <p:nvSpPr>
            <p:cNvPr id="8" name="Выноска 2 7"/>
            <p:cNvSpPr/>
            <p:nvPr/>
          </p:nvSpPr>
          <p:spPr>
            <a:xfrm>
              <a:off x="4286248" y="1571612"/>
              <a:ext cx="1428760" cy="285752"/>
            </a:xfrm>
            <a:prstGeom prst="borderCallout2">
              <a:avLst>
                <a:gd name="adj1" fmla="val 18750"/>
                <a:gd name="adj2" fmla="val -8333"/>
                <a:gd name="adj3" fmla="val 18750"/>
                <a:gd name="adj4" fmla="val -16667"/>
                <a:gd name="adj5" fmla="val 782974"/>
                <a:gd name="adj6" fmla="val -1630"/>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1200" smtClean="0"/>
                <a:t>=C</a:t>
              </a:r>
              <a:r>
                <a:rPr lang="ru-RU" sz="1200" smtClean="0"/>
                <a:t>6</a:t>
              </a:r>
              <a:r>
                <a:rPr lang="en-US" sz="1200" smtClean="0"/>
                <a:t>/</a:t>
              </a:r>
              <a:r>
                <a:rPr lang="ru-RU" sz="1200" smtClean="0"/>
                <a:t>КОРЕНЬ(3)</a:t>
              </a:r>
              <a:endParaRPr lang="ru-RU" sz="1200"/>
            </a:p>
          </p:txBody>
        </p:sp>
        <p:sp>
          <p:nvSpPr>
            <p:cNvPr id="9" name="Выноска 2 8"/>
            <p:cNvSpPr/>
            <p:nvPr/>
          </p:nvSpPr>
          <p:spPr>
            <a:xfrm>
              <a:off x="5786446" y="1285860"/>
              <a:ext cx="3000396" cy="571504"/>
            </a:xfrm>
            <a:prstGeom prst="borderCallout2">
              <a:avLst>
                <a:gd name="adj1" fmla="val 57692"/>
                <a:gd name="adj2" fmla="val 100752"/>
                <a:gd name="adj3" fmla="val 94094"/>
                <a:gd name="adj4" fmla="val 106543"/>
                <a:gd name="adj5" fmla="val 407951"/>
                <a:gd name="adj6" fmla="val 81091"/>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1200" smtClean="0"/>
                <a:t>=($B$5+D5/2)*$B$6/($B$7*$B$8*10)-($B$5-D5/2)*$B$6/($B$7*$B$8*10)</a:t>
              </a:r>
              <a:endParaRPr lang="ru-RU" sz="1200"/>
            </a:p>
          </p:txBody>
        </p:sp>
        <p:sp>
          <p:nvSpPr>
            <p:cNvPr id="10" name="Выноска 2 9"/>
            <p:cNvSpPr/>
            <p:nvPr/>
          </p:nvSpPr>
          <p:spPr>
            <a:xfrm>
              <a:off x="214282" y="6000768"/>
              <a:ext cx="2857520" cy="285752"/>
            </a:xfrm>
            <a:prstGeom prst="borderCallout2">
              <a:avLst>
                <a:gd name="adj1" fmla="val 33988"/>
                <a:gd name="adj2" fmla="val 98333"/>
                <a:gd name="adj3" fmla="val 28909"/>
                <a:gd name="adj4" fmla="val 109808"/>
                <a:gd name="adj5" fmla="val -356246"/>
                <a:gd name="adj6" fmla="val 111418"/>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ru-RU" sz="1200" smtClean="0"/>
                <a:t>=КОРЕНЬ(</a:t>
              </a:r>
              <a:r>
                <a:rPr lang="en-US" sz="1200" smtClean="0"/>
                <a:t>G5^2+G6^2+G7^2+G8^2)</a:t>
              </a:r>
              <a:endParaRPr lang="ru-RU" sz="1200"/>
            </a:p>
          </p:txBody>
        </p:sp>
        <p:sp>
          <p:nvSpPr>
            <p:cNvPr id="11" name="Выноска 2 10"/>
            <p:cNvSpPr/>
            <p:nvPr/>
          </p:nvSpPr>
          <p:spPr>
            <a:xfrm>
              <a:off x="3500430" y="6286520"/>
              <a:ext cx="4357718" cy="285752"/>
            </a:xfrm>
            <a:prstGeom prst="borderCallout2">
              <a:avLst>
                <a:gd name="adj1" fmla="val -1567"/>
                <a:gd name="adj2" fmla="val 4673"/>
                <a:gd name="adj3" fmla="val -159026"/>
                <a:gd name="adj4" fmla="val 4133"/>
                <a:gd name="adj5" fmla="val -436065"/>
                <a:gd name="adj6" fmla="val 16756"/>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ru-RU" sz="1200" smtClean="0"/>
                <a:t>=ЦЕЛОЕ((</a:t>
              </a:r>
              <a:r>
                <a:rPr lang="en-US" sz="1200" smtClean="0"/>
                <a:t>C10^4)/(G5^4/E5+G6^4/E6+G7^4/E7+G8^4/E8))</a:t>
              </a:r>
              <a:endParaRPr lang="ru-RU" sz="1200"/>
            </a:p>
          </p:txBody>
        </p:sp>
        <p:sp>
          <p:nvSpPr>
            <p:cNvPr id="12" name="Выноска 2 11"/>
            <p:cNvSpPr/>
            <p:nvPr/>
          </p:nvSpPr>
          <p:spPr>
            <a:xfrm>
              <a:off x="5715008" y="5857892"/>
              <a:ext cx="2500330" cy="357190"/>
            </a:xfrm>
            <a:prstGeom prst="borderCallout2">
              <a:avLst>
                <a:gd name="adj1" fmla="val 18750"/>
                <a:gd name="adj2" fmla="val -1222"/>
                <a:gd name="adj3" fmla="val 18750"/>
                <a:gd name="adj4" fmla="val -8540"/>
                <a:gd name="adj5" fmla="val -230861"/>
                <a:gd name="adj6" fmla="val -6420"/>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ru-RU" sz="1200" smtClean="0"/>
                <a:t>=СТЬЮДРАСПОБР(0.05;</a:t>
              </a:r>
              <a:r>
                <a:rPr lang="en-US" sz="1200" smtClean="0"/>
                <a:t>D10)</a:t>
              </a:r>
              <a:endParaRPr lang="ru-RU" sz="1200"/>
            </a:p>
          </p:txBody>
        </p:sp>
        <p:sp>
          <p:nvSpPr>
            <p:cNvPr id="14" name="Выноска 2 13"/>
            <p:cNvSpPr/>
            <p:nvPr/>
          </p:nvSpPr>
          <p:spPr>
            <a:xfrm>
              <a:off x="7072330" y="5357826"/>
              <a:ext cx="1714512" cy="285752"/>
            </a:xfrm>
            <a:prstGeom prst="borderCallout2">
              <a:avLst>
                <a:gd name="adj1" fmla="val 18750"/>
                <a:gd name="adj2" fmla="val -8333"/>
                <a:gd name="adj3" fmla="val 18750"/>
                <a:gd name="adj4" fmla="val -16667"/>
                <a:gd name="adj5" fmla="val -116070"/>
                <a:gd name="adj6" fmla="val -17493"/>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US" sz="1400" smtClean="0"/>
                <a:t>=C10*E10</a:t>
              </a:r>
              <a:endParaRPr lang="ru-RU" sz="1400"/>
            </a:p>
          </p:txBody>
        </p:sp>
      </p:grpSp>
    </p:spTree>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sp>
        <p:nvSpPr>
          <p:cNvPr id="3" name="Rectangle 2"/>
          <p:cNvSpPr txBox="1">
            <a:spLocks noChangeArrowheads="1"/>
          </p:cNvSpPr>
          <p:nvPr/>
        </p:nvSpPr>
        <p:spPr>
          <a:xfrm>
            <a:off x="428596" y="1357298"/>
            <a:ext cx="8229600" cy="1143000"/>
          </a:xfrm>
          <a:prstGeom prst="rect">
            <a:avLst/>
          </a:prstGeom>
        </p:spPr>
        <p:txBody>
          <a:bodyPr vert="horz" anchor="b">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3200" b="1" i="0" u="none" strike="noStrike" kern="1200" cap="small" spc="0" normalizeH="0" baseline="0" noProof="0" smtClean="0">
                <a:ln>
                  <a:noFill/>
                </a:ln>
                <a:solidFill>
                  <a:schemeClr val="tx2"/>
                </a:solidFill>
                <a:effectLst/>
                <a:uLnTx/>
                <a:uFillTx/>
                <a:latin typeface="+mj-lt"/>
                <a:ea typeface="+mj-ea"/>
                <a:cs typeface="+mj-cs"/>
              </a:rPr>
              <a:t>Недостатки подхода </a:t>
            </a:r>
            <a:r>
              <a:rPr kumimoji="0" lang="en-US" sz="3200" b="1" i="0" u="none" strike="noStrike" kern="1200" cap="small" spc="0" normalizeH="0" baseline="0" noProof="0" smtClean="0">
                <a:ln>
                  <a:noFill/>
                </a:ln>
                <a:solidFill>
                  <a:schemeClr val="tx2"/>
                </a:solidFill>
                <a:effectLst/>
                <a:uLnTx/>
                <a:uFillTx/>
                <a:latin typeface="+mj-lt"/>
                <a:ea typeface="+mj-ea"/>
                <a:cs typeface="+mj-cs"/>
              </a:rPr>
              <a:t>GUM</a:t>
            </a:r>
            <a:r>
              <a:rPr kumimoji="0" lang="ru-RU" sz="3200" b="1" i="0" u="none" strike="noStrike" kern="1200" cap="small" spc="0" normalizeH="0" baseline="0" noProof="0" smtClean="0">
                <a:ln>
                  <a:noFill/>
                </a:ln>
                <a:solidFill>
                  <a:schemeClr val="tx2"/>
                </a:solidFill>
                <a:effectLst/>
                <a:uLnTx/>
                <a:uFillTx/>
                <a:latin typeface="+mj-lt"/>
                <a:ea typeface="+mj-ea"/>
                <a:cs typeface="+mj-cs"/>
              </a:rPr>
              <a:t> к оценке неопределенности</a:t>
            </a:r>
          </a:p>
        </p:txBody>
      </p:sp>
      <p:sp>
        <p:nvSpPr>
          <p:cNvPr id="5" name="Rectangle 3"/>
          <p:cNvSpPr txBox="1">
            <a:spLocks noChangeArrowheads="1"/>
          </p:cNvSpPr>
          <p:nvPr/>
        </p:nvSpPr>
        <p:spPr>
          <a:xfrm>
            <a:off x="412950" y="2553834"/>
            <a:ext cx="8064500" cy="1036638"/>
          </a:xfrm>
          <a:prstGeom prst="rect">
            <a:avLst/>
          </a:prstGeom>
        </p:spPr>
        <p:txBody>
          <a:bodyPr/>
          <a:lstStyle/>
          <a:p>
            <a:pPr marL="274320" marR="0" lvl="0" indent="-274320" algn="just" defTabSz="914400" rtl="0" eaLnBrk="1" fontAlgn="auto" latinLnBrk="0" hangingPunct="1">
              <a:lnSpc>
                <a:spcPct val="100000"/>
              </a:lnSpc>
              <a:spcBef>
                <a:spcPts val="600"/>
              </a:spcBef>
              <a:spcAft>
                <a:spcPts val="0"/>
              </a:spcAft>
              <a:buClr>
                <a:schemeClr val="accent1"/>
              </a:buClr>
              <a:buSzPct val="70000"/>
              <a:buFont typeface="Courier New" pitchFamily="49" charset="0"/>
              <a:buChar char="o"/>
              <a:tabLst/>
              <a:defRPr/>
            </a:pPr>
            <a:r>
              <a:rPr kumimoji="0" lang="ru-RU" sz="1400" b="0" i="0" u="none" strike="noStrike" kern="1200" cap="none" spc="0" normalizeH="0" baseline="0" noProof="0" smtClean="0">
                <a:ln>
                  <a:noFill/>
                </a:ln>
                <a:solidFill>
                  <a:schemeClr val="tx1"/>
                </a:solidFill>
                <a:effectLst/>
                <a:uLnTx/>
                <a:uFillTx/>
                <a:latin typeface="+mn-lt"/>
                <a:ea typeface="+mn-ea"/>
                <a:cs typeface="+mn-cs"/>
              </a:rPr>
              <a:t>В основе общего подхода лежит т.н. закон распространения</a:t>
            </a:r>
            <a:br>
              <a:rPr kumimoji="0" lang="ru-RU" sz="1400" b="0" i="0" u="none" strike="noStrike" kern="1200" cap="none" spc="0" normalizeH="0" baseline="0" noProof="0" smtClean="0">
                <a:ln>
                  <a:noFill/>
                </a:ln>
                <a:solidFill>
                  <a:schemeClr val="tx1"/>
                </a:solidFill>
                <a:effectLst/>
                <a:uLnTx/>
                <a:uFillTx/>
                <a:latin typeface="+mn-lt"/>
                <a:ea typeface="+mn-ea"/>
                <a:cs typeface="+mn-cs"/>
              </a:rPr>
            </a:br>
            <a:r>
              <a:rPr kumimoji="0" lang="ru-RU" sz="1400" b="0" i="0" u="none" strike="noStrike" kern="1200" cap="none" spc="0" normalizeH="0" baseline="0" noProof="0" smtClean="0">
                <a:ln>
                  <a:noFill/>
                </a:ln>
                <a:solidFill>
                  <a:schemeClr val="tx1"/>
                </a:solidFill>
                <a:effectLst/>
                <a:uLnTx/>
                <a:uFillTx/>
                <a:latin typeface="+mn-lt"/>
                <a:ea typeface="+mn-ea"/>
                <a:cs typeface="+mn-cs"/>
              </a:rPr>
              <a:t>неопределенности, базирующийся на разложении нелинейной модельной</a:t>
            </a:r>
            <a:r>
              <a:rPr kumimoji="0" lang="en-US" sz="1400" b="0" i="0" u="none" strike="noStrike" kern="1200" cap="none" spc="0" normalizeH="0" baseline="0" noProof="0" smtClean="0">
                <a:ln>
                  <a:noFill/>
                </a:ln>
                <a:solidFill>
                  <a:schemeClr val="tx1"/>
                </a:solidFill>
                <a:effectLst/>
                <a:uLnTx/>
                <a:uFillTx/>
                <a:latin typeface="+mn-lt"/>
                <a:ea typeface="+mn-ea"/>
                <a:cs typeface="+mn-cs"/>
              </a:rPr>
              <a:t> </a:t>
            </a:r>
            <a:r>
              <a:rPr kumimoji="0" lang="ru-RU" sz="1400" b="0" i="0" u="none" strike="noStrike" kern="1200" cap="none" spc="0" normalizeH="0" baseline="0" noProof="0" smtClean="0">
                <a:ln>
                  <a:noFill/>
                </a:ln>
                <a:solidFill>
                  <a:schemeClr val="tx1"/>
                </a:solidFill>
                <a:effectLst/>
                <a:uLnTx/>
                <a:uFillTx/>
                <a:latin typeface="+mn-lt"/>
                <a:ea typeface="+mn-ea"/>
                <a:cs typeface="+mn-cs"/>
              </a:rPr>
              <a:t>функции в ряд Тейлора первого порядка. Применение такого подхода при</a:t>
            </a:r>
            <a:r>
              <a:rPr kumimoji="0" lang="en-US" sz="1400" b="0" i="0" u="none" strike="noStrike" kern="1200" cap="none" spc="0" normalizeH="0" baseline="0" noProof="0" smtClean="0">
                <a:ln>
                  <a:noFill/>
                </a:ln>
                <a:solidFill>
                  <a:schemeClr val="tx1"/>
                </a:solidFill>
                <a:effectLst/>
                <a:uLnTx/>
                <a:uFillTx/>
                <a:latin typeface="+mn-lt"/>
                <a:ea typeface="+mn-ea"/>
                <a:cs typeface="+mn-cs"/>
              </a:rPr>
              <a:t> </a:t>
            </a:r>
            <a:r>
              <a:rPr kumimoji="0" lang="ru-RU" sz="1400" b="0" i="0" u="none" strike="noStrike" kern="1200" cap="none" spc="0" normalizeH="0" baseline="0" noProof="0" smtClean="0">
                <a:ln>
                  <a:noFill/>
                </a:ln>
                <a:solidFill>
                  <a:schemeClr val="tx1"/>
                </a:solidFill>
                <a:effectLst/>
                <a:uLnTx/>
                <a:uFillTx/>
                <a:latin typeface="+mn-lt"/>
                <a:ea typeface="+mn-ea"/>
                <a:cs typeface="+mn-cs"/>
              </a:rPr>
              <a:t>существенно нелинейной зависимости дает смещенную оценку результата</a:t>
            </a:r>
            <a:r>
              <a:rPr kumimoji="0" lang="en-US" sz="1400" b="0" i="0" u="none" strike="noStrike" kern="1200" cap="none" spc="0" normalizeH="0" baseline="0" noProof="0" smtClean="0">
                <a:ln>
                  <a:noFill/>
                </a:ln>
                <a:solidFill>
                  <a:schemeClr val="tx1"/>
                </a:solidFill>
                <a:effectLst/>
                <a:uLnTx/>
                <a:uFillTx/>
                <a:latin typeface="+mn-lt"/>
                <a:ea typeface="+mn-ea"/>
                <a:cs typeface="+mn-cs"/>
              </a:rPr>
              <a:t> </a:t>
            </a:r>
            <a:r>
              <a:rPr kumimoji="0" lang="ru-RU" sz="1400" b="0" i="0" u="none" strike="noStrike" kern="1200" cap="none" spc="0" normalizeH="0" baseline="0" noProof="0" smtClean="0">
                <a:ln>
                  <a:noFill/>
                </a:ln>
                <a:solidFill>
                  <a:schemeClr val="tx1"/>
                </a:solidFill>
                <a:effectLst/>
                <a:uLnTx/>
                <a:uFillTx/>
                <a:latin typeface="+mn-lt"/>
                <a:ea typeface="+mn-ea"/>
                <a:cs typeface="+mn-cs"/>
              </a:rPr>
              <a:t>измерений и недостоверную оценку суммарной стандартной</a:t>
            </a:r>
            <a:r>
              <a:rPr kumimoji="0" lang="en-US" sz="1400" b="0" i="0" u="none" strike="noStrike" kern="1200" cap="none" spc="0" normalizeH="0" baseline="0" noProof="0" smtClean="0">
                <a:ln>
                  <a:noFill/>
                </a:ln>
                <a:solidFill>
                  <a:schemeClr val="tx1"/>
                </a:solidFill>
                <a:effectLst/>
                <a:uLnTx/>
                <a:uFillTx/>
                <a:latin typeface="+mn-lt"/>
                <a:ea typeface="+mn-ea"/>
                <a:cs typeface="+mn-cs"/>
              </a:rPr>
              <a:t> </a:t>
            </a:r>
            <a:r>
              <a:rPr kumimoji="0" lang="ru-RU" sz="1400" b="0" i="0" u="none" strike="noStrike" kern="1200" cap="none" spc="0" normalizeH="0" baseline="0" noProof="0" smtClean="0">
                <a:ln>
                  <a:noFill/>
                </a:ln>
                <a:solidFill>
                  <a:schemeClr val="tx1"/>
                </a:solidFill>
                <a:effectLst/>
                <a:uLnTx/>
                <a:uFillTx/>
                <a:latin typeface="+mn-lt"/>
                <a:ea typeface="+mn-ea"/>
                <a:cs typeface="+mn-cs"/>
              </a:rPr>
              <a:t>неопределенности.</a:t>
            </a:r>
          </a:p>
        </p:txBody>
      </p:sp>
      <p:sp>
        <p:nvSpPr>
          <p:cNvPr id="6" name="Rectangle 4"/>
          <p:cNvSpPr>
            <a:spLocks noChangeArrowheads="1"/>
          </p:cNvSpPr>
          <p:nvPr/>
        </p:nvSpPr>
        <p:spPr bwMode="auto">
          <a:xfrm>
            <a:off x="356026" y="3770544"/>
            <a:ext cx="6359114" cy="1815882"/>
          </a:xfrm>
          <a:prstGeom prst="rect">
            <a:avLst/>
          </a:prstGeom>
          <a:noFill/>
          <a:ln w="9525">
            <a:noFill/>
            <a:miter lim="800000"/>
            <a:headEnd/>
            <a:tailEnd/>
          </a:ln>
        </p:spPr>
        <p:txBody>
          <a:bodyPr wrap="square">
            <a:spAutoFit/>
          </a:bodyPr>
          <a:lstStyle/>
          <a:p>
            <a:pPr marL="342900" indent="-342900" algn="just">
              <a:buFont typeface="Courier New" pitchFamily="49" charset="0"/>
              <a:buChar char="o"/>
            </a:pPr>
            <a:r>
              <a:rPr lang="ru-RU" sz="1400"/>
              <a:t>При нахождении расширенной неопределенности предполагается, что закон распределения выходной величины в соответствии с центральной предельной теоремой - нормальный и коэффициент охвата хорошо аппроксимируется коэффициентом Стьюдента с числом степеней свободы, определяемым формулой Велча-Саттерсвейта. Первое предположение справедливо для случая линейного модельного уравнения, большого числа входных величин и их симметричных законов распределения</a:t>
            </a:r>
            <a:r>
              <a:rPr lang="ru-RU" sz="1400" smtClean="0"/>
              <a:t>.</a:t>
            </a:r>
            <a:endParaRPr lang="ru-RU" sz="1400"/>
          </a:p>
        </p:txBody>
      </p:sp>
      <p:sp>
        <p:nvSpPr>
          <p:cNvPr id="7" name="Прямоугольник 6"/>
          <p:cNvSpPr/>
          <p:nvPr/>
        </p:nvSpPr>
        <p:spPr>
          <a:xfrm>
            <a:off x="357158" y="5563286"/>
            <a:ext cx="7786742" cy="954107"/>
          </a:xfrm>
          <a:prstGeom prst="rect">
            <a:avLst/>
          </a:prstGeom>
        </p:spPr>
        <p:txBody>
          <a:bodyPr wrap="square">
            <a:spAutoFit/>
          </a:bodyPr>
          <a:lstStyle/>
          <a:p>
            <a:pPr marL="342900" indent="-342900" algn="just">
              <a:buFont typeface="Courier New" pitchFamily="49" charset="0"/>
              <a:buChar char="o"/>
            </a:pPr>
            <a:r>
              <a:rPr lang="ru-RU" sz="1400" smtClean="0"/>
              <a:t>Формула Велча-Саттерсвейта принципиально не предназначена для работы с коррелированными входными величинами и ее применение в этом случае может привести к существенной недостоверности оценивания расширенной неопределенности.</a:t>
            </a:r>
            <a:endParaRPr lang="ru-RU" sz="1400"/>
          </a:p>
        </p:txBody>
      </p:sp>
      <p:graphicFrame>
        <p:nvGraphicFramePr>
          <p:cNvPr id="109570" name="Object 5"/>
          <p:cNvGraphicFramePr>
            <a:graphicFrameLocks noChangeAspect="1"/>
          </p:cNvGraphicFramePr>
          <p:nvPr/>
        </p:nvGraphicFramePr>
        <p:xfrm>
          <a:off x="6813342" y="4071942"/>
          <a:ext cx="1785162" cy="1000132"/>
        </p:xfrm>
        <a:graphic>
          <a:graphicData uri="http://schemas.openxmlformats.org/presentationml/2006/ole">
            <p:oleObj spid="_x0000_s109570" name="Формула" r:id="rId3" imgW="1155600" imgH="647640" progId="Equation.3">
              <p:embed/>
            </p:oleObj>
          </a:graphicData>
        </a:graphic>
      </p:graphicFrame>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sp>
        <p:nvSpPr>
          <p:cNvPr id="9" name="Rectangle 7"/>
          <p:cNvSpPr>
            <a:spLocks noChangeArrowheads="1"/>
          </p:cNvSpPr>
          <p:nvPr/>
        </p:nvSpPr>
        <p:spPr bwMode="auto">
          <a:xfrm>
            <a:off x="285720" y="1285860"/>
            <a:ext cx="8207375" cy="5262979"/>
          </a:xfrm>
          <a:prstGeom prst="rect">
            <a:avLst/>
          </a:prstGeom>
          <a:noFill/>
          <a:ln w="9525">
            <a:noFill/>
            <a:miter lim="800000"/>
            <a:headEnd/>
            <a:tailEnd/>
          </a:ln>
        </p:spPr>
        <p:txBody>
          <a:bodyPr>
            <a:spAutoFit/>
          </a:bodyPr>
          <a:lstStyle/>
          <a:p>
            <a:pPr indent="363538" algn="just"/>
            <a:r>
              <a:rPr lang="ru-RU" sz="1400" smtClean="0"/>
              <a:t>Основываясь на указанных недостатках, было предложено применить метод  статистического моделирования (метод Монте-Карло) для определения расширенной неопределенности в измерениях. </a:t>
            </a:r>
          </a:p>
          <a:p>
            <a:pPr indent="363538" algn="just"/>
            <a:r>
              <a:rPr lang="uk-UA" sz="1400" smtClean="0"/>
              <a:t>Порядок </a:t>
            </a:r>
            <a:r>
              <a:rPr lang="uk-UA" sz="1400" err="1" smtClean="0"/>
              <a:t>оценивания</a:t>
            </a:r>
            <a:r>
              <a:rPr lang="uk-UA" sz="1400" smtClean="0"/>
              <a:t> </a:t>
            </a:r>
            <a:r>
              <a:rPr lang="uk-UA" sz="1400" err="1" smtClean="0"/>
              <a:t>расширенной</a:t>
            </a:r>
            <a:r>
              <a:rPr lang="uk-UA" sz="1400" smtClean="0"/>
              <a:t> </a:t>
            </a:r>
            <a:r>
              <a:rPr lang="uk-UA" sz="1400" err="1" smtClean="0"/>
              <a:t>неопределенности</a:t>
            </a:r>
            <a:r>
              <a:rPr lang="uk-UA" sz="1400" smtClean="0"/>
              <a:t> </a:t>
            </a:r>
            <a:r>
              <a:rPr lang="uk-UA" sz="1400" err="1" smtClean="0"/>
              <a:t>согласно</a:t>
            </a:r>
            <a:r>
              <a:rPr lang="uk-UA" sz="1400" smtClean="0"/>
              <a:t>  и с </a:t>
            </a:r>
            <a:r>
              <a:rPr lang="uk-UA" sz="1400" err="1" smtClean="0"/>
              <a:t>использованием</a:t>
            </a:r>
            <a:r>
              <a:rPr lang="uk-UA" sz="1400" smtClean="0"/>
              <a:t> метода </a:t>
            </a:r>
            <a:r>
              <a:rPr lang="uk-UA" sz="1400" err="1" smtClean="0"/>
              <a:t>статистического</a:t>
            </a:r>
            <a:r>
              <a:rPr lang="uk-UA" sz="1400" smtClean="0"/>
              <a:t> </a:t>
            </a:r>
            <a:r>
              <a:rPr lang="uk-UA" sz="1400" err="1" smtClean="0"/>
              <a:t>моделирования</a:t>
            </a:r>
            <a:r>
              <a:rPr lang="uk-UA" sz="1400" smtClean="0"/>
              <a:t> Монте-Карло и </a:t>
            </a:r>
            <a:r>
              <a:rPr lang="uk-UA" sz="1400" err="1" smtClean="0"/>
              <a:t>применением</a:t>
            </a:r>
            <a:r>
              <a:rPr lang="uk-UA" sz="1400" smtClean="0"/>
              <a:t>  </a:t>
            </a:r>
            <a:r>
              <a:rPr lang="uk-UA" sz="1400" err="1" smtClean="0"/>
              <a:t>программного</a:t>
            </a:r>
            <a:r>
              <a:rPr lang="uk-UA" sz="1400" smtClean="0"/>
              <a:t> </a:t>
            </a:r>
            <a:r>
              <a:rPr lang="uk-UA" sz="1400" err="1" smtClean="0"/>
              <a:t>обеспечения</a:t>
            </a:r>
            <a:r>
              <a:rPr lang="uk-UA" sz="1400" smtClean="0"/>
              <a:t> MS </a:t>
            </a:r>
            <a:r>
              <a:rPr lang="uk-UA" sz="1400" err="1" smtClean="0"/>
              <a:t>Excell</a:t>
            </a:r>
            <a:r>
              <a:rPr lang="uk-UA" sz="1400" smtClean="0"/>
              <a:t> с пакетом </a:t>
            </a:r>
            <a:r>
              <a:rPr lang="uk-UA" sz="1400" err="1" smtClean="0"/>
              <a:t>анализа</a:t>
            </a:r>
            <a:r>
              <a:rPr lang="uk-UA" sz="1400" smtClean="0"/>
              <a:t> </a:t>
            </a:r>
            <a:r>
              <a:rPr lang="uk-UA" sz="1400" err="1" smtClean="0"/>
              <a:t>является</a:t>
            </a:r>
            <a:r>
              <a:rPr lang="uk-UA" sz="1400" smtClean="0"/>
              <a:t> </a:t>
            </a:r>
            <a:r>
              <a:rPr lang="uk-UA" sz="1400" err="1" smtClean="0"/>
              <a:t>наиболее</a:t>
            </a:r>
            <a:r>
              <a:rPr lang="uk-UA" sz="1400" smtClean="0"/>
              <a:t> </a:t>
            </a:r>
            <a:r>
              <a:rPr lang="uk-UA" sz="1400" err="1" smtClean="0"/>
              <a:t>удобным</a:t>
            </a:r>
            <a:r>
              <a:rPr lang="uk-UA" sz="1400" smtClean="0"/>
              <a:t> и легко </a:t>
            </a:r>
            <a:r>
              <a:rPr lang="uk-UA" sz="1400" err="1" smtClean="0"/>
              <a:t>осуществленным</a:t>
            </a:r>
            <a:r>
              <a:rPr lang="uk-UA" sz="1400" smtClean="0"/>
              <a:t>.</a:t>
            </a:r>
            <a:endParaRPr lang="ru-RU" sz="1400" smtClean="0"/>
          </a:p>
          <a:p>
            <a:pPr algn="just"/>
            <a:r>
              <a:rPr lang="uk-UA" sz="1400" smtClean="0"/>
              <a:t>Он </a:t>
            </a:r>
            <a:r>
              <a:rPr lang="uk-UA" sz="1400" err="1" smtClean="0"/>
              <a:t>заключается</a:t>
            </a:r>
            <a:r>
              <a:rPr lang="uk-UA" sz="1400" smtClean="0"/>
              <a:t> в </a:t>
            </a:r>
            <a:r>
              <a:rPr lang="uk-UA" sz="1400" err="1" smtClean="0"/>
              <a:t>следующих</a:t>
            </a:r>
            <a:r>
              <a:rPr lang="uk-UA" sz="1400" smtClean="0"/>
              <a:t> </a:t>
            </a:r>
            <a:r>
              <a:rPr lang="uk-UA" sz="1400" err="1" smtClean="0"/>
              <a:t>операциях</a:t>
            </a:r>
            <a:r>
              <a:rPr lang="uk-UA" sz="1400" smtClean="0"/>
              <a:t> :</a:t>
            </a:r>
          </a:p>
          <a:p>
            <a:endParaRPr lang="uk-UA" sz="1400" b="1" smtClean="0"/>
          </a:p>
          <a:p>
            <a:r>
              <a:rPr lang="uk-UA" sz="1400" b="1" smtClean="0"/>
              <a:t>1 </a:t>
            </a:r>
            <a:r>
              <a:rPr lang="uk-UA" sz="1400" b="1" err="1" smtClean="0"/>
              <a:t>Формирование</a:t>
            </a:r>
            <a:r>
              <a:rPr lang="uk-UA" sz="1400" b="1" smtClean="0"/>
              <a:t> </a:t>
            </a:r>
            <a:r>
              <a:rPr lang="uk-UA" sz="1400" b="1" err="1" smtClean="0"/>
              <a:t>массивов</a:t>
            </a:r>
            <a:r>
              <a:rPr lang="uk-UA" sz="1400" b="1" smtClean="0"/>
              <a:t> </a:t>
            </a:r>
            <a:r>
              <a:rPr lang="uk-UA" sz="1400" b="1" err="1" smtClean="0"/>
              <a:t>данных</a:t>
            </a:r>
            <a:endParaRPr lang="ru-RU" sz="1400" smtClean="0"/>
          </a:p>
          <a:p>
            <a:r>
              <a:rPr lang="uk-UA" sz="1400" smtClean="0"/>
              <a:t> </a:t>
            </a:r>
            <a:endParaRPr lang="ru-RU" sz="1400" smtClean="0"/>
          </a:p>
          <a:p>
            <a:pPr algn="just"/>
            <a:r>
              <a:rPr lang="uk-UA" sz="1400" smtClean="0"/>
              <a:t>а)  </a:t>
            </a:r>
            <a:r>
              <a:rPr lang="uk-UA" sz="1400" err="1" smtClean="0"/>
              <a:t>Генерируют</a:t>
            </a:r>
            <a:r>
              <a:rPr lang="uk-UA" sz="1400" smtClean="0"/>
              <a:t> L </a:t>
            </a:r>
            <a:r>
              <a:rPr lang="uk-UA" sz="1400" err="1" smtClean="0"/>
              <a:t>массивов</a:t>
            </a:r>
            <a:r>
              <a:rPr lang="uk-UA" sz="1400" smtClean="0"/>
              <a:t> (</a:t>
            </a:r>
            <a:r>
              <a:rPr lang="ru-RU" sz="1400" smtClean="0"/>
              <a:t>по</a:t>
            </a:r>
            <a:r>
              <a:rPr lang="uk-UA" sz="1400" smtClean="0"/>
              <a:t> </a:t>
            </a:r>
            <a:r>
              <a:rPr lang="uk-UA" sz="1400" err="1" smtClean="0"/>
              <a:t>количеств</a:t>
            </a:r>
            <a:r>
              <a:rPr lang="ru-RU" sz="1400" smtClean="0"/>
              <a:t>у</a:t>
            </a:r>
            <a:r>
              <a:rPr lang="uk-UA" sz="1400" smtClean="0"/>
              <a:t> </a:t>
            </a:r>
            <a:r>
              <a:rPr lang="uk-UA" sz="1400" err="1" smtClean="0"/>
              <a:t>входных</a:t>
            </a:r>
            <a:r>
              <a:rPr lang="uk-UA" sz="1400" smtClean="0"/>
              <a:t> величин; для абсолютного </a:t>
            </a:r>
            <a:r>
              <a:rPr lang="uk-UA" sz="1400" err="1" smtClean="0"/>
              <a:t>градуирования</a:t>
            </a:r>
            <a:r>
              <a:rPr lang="uk-UA" sz="1400" smtClean="0"/>
              <a:t> </a:t>
            </a:r>
          </a:p>
          <a:p>
            <a:pPr algn="just"/>
            <a:r>
              <a:rPr lang="uk-UA" sz="1400" smtClean="0"/>
              <a:t>L= 7) </a:t>
            </a:r>
            <a:r>
              <a:rPr lang="uk-UA" sz="1400" err="1" smtClean="0"/>
              <a:t>случайных</a:t>
            </a:r>
            <a:r>
              <a:rPr lang="uk-UA" sz="1400" smtClean="0"/>
              <a:t> чисел  </a:t>
            </a:r>
            <a:r>
              <a:rPr lang="uk-UA" sz="1400" err="1" smtClean="0"/>
              <a:t>заданного</a:t>
            </a:r>
            <a:r>
              <a:rPr lang="uk-UA" sz="1400" smtClean="0"/>
              <a:t> </a:t>
            </a:r>
            <a:r>
              <a:rPr lang="uk-UA" sz="1400" err="1" smtClean="0"/>
              <a:t>объема</a:t>
            </a:r>
            <a:r>
              <a:rPr lang="uk-UA" sz="1400" smtClean="0"/>
              <a:t> n (</a:t>
            </a:r>
            <a:r>
              <a:rPr lang="uk-UA" sz="1400" err="1" smtClean="0"/>
              <a:t>n</a:t>
            </a:r>
            <a:r>
              <a:rPr lang="uk-UA" sz="1400" smtClean="0"/>
              <a:t> = 10</a:t>
            </a:r>
            <a:r>
              <a:rPr lang="uk-UA" sz="1400" baseline="30000" smtClean="0"/>
              <a:t>5</a:t>
            </a:r>
            <a:r>
              <a:rPr lang="uk-UA" sz="1400" smtClean="0"/>
              <a:t>), </a:t>
            </a:r>
            <a:r>
              <a:rPr lang="uk-UA" sz="1400" err="1" smtClean="0"/>
              <a:t>что</a:t>
            </a:r>
            <a:r>
              <a:rPr lang="uk-UA" sz="1400" smtClean="0"/>
              <a:t> </a:t>
            </a:r>
            <a:r>
              <a:rPr lang="uk-UA" sz="1400" err="1" smtClean="0"/>
              <a:t>подчиняются</a:t>
            </a:r>
            <a:r>
              <a:rPr lang="uk-UA" sz="1400" smtClean="0"/>
              <a:t> </a:t>
            </a:r>
            <a:r>
              <a:rPr lang="uk-UA" sz="1400" err="1" smtClean="0"/>
              <a:t>необходимым</a:t>
            </a:r>
            <a:r>
              <a:rPr lang="uk-UA" sz="1400" smtClean="0"/>
              <a:t> законам </a:t>
            </a:r>
            <a:r>
              <a:rPr lang="uk-UA" sz="1400" err="1" smtClean="0"/>
              <a:t>распределения</a:t>
            </a:r>
            <a:r>
              <a:rPr lang="uk-UA" sz="1400" smtClean="0"/>
              <a:t>. Для </a:t>
            </a:r>
            <a:r>
              <a:rPr lang="uk-UA" sz="1400" err="1" smtClean="0"/>
              <a:t>этого</a:t>
            </a:r>
            <a:r>
              <a:rPr lang="uk-UA" sz="1400" smtClean="0"/>
              <a:t> </a:t>
            </a:r>
            <a:r>
              <a:rPr lang="uk-UA" sz="1400" err="1" smtClean="0"/>
              <a:t>используют</a:t>
            </a:r>
            <a:r>
              <a:rPr lang="uk-UA" sz="1400" smtClean="0"/>
              <a:t> </a:t>
            </a:r>
            <a:r>
              <a:rPr lang="uk-UA" sz="1400" err="1" smtClean="0"/>
              <a:t>программу</a:t>
            </a:r>
            <a:r>
              <a:rPr lang="uk-UA" sz="1400" smtClean="0"/>
              <a:t> MS </a:t>
            </a:r>
            <a:r>
              <a:rPr lang="uk-UA" sz="1400" err="1" smtClean="0"/>
              <a:t>Excell</a:t>
            </a:r>
            <a:r>
              <a:rPr lang="uk-UA" sz="1400" smtClean="0"/>
              <a:t> с пакетом </a:t>
            </a:r>
            <a:r>
              <a:rPr lang="uk-UA" sz="1400" err="1" smtClean="0"/>
              <a:t>анализа</a:t>
            </a:r>
            <a:r>
              <a:rPr lang="uk-UA" sz="1400" smtClean="0"/>
              <a:t> и </a:t>
            </a:r>
            <a:r>
              <a:rPr lang="uk-UA" sz="1400" err="1" smtClean="0"/>
              <a:t>опцию</a:t>
            </a:r>
            <a:r>
              <a:rPr lang="uk-UA" sz="1400" smtClean="0"/>
              <a:t> «</a:t>
            </a:r>
            <a:r>
              <a:rPr lang="uk-UA" sz="1400" err="1" smtClean="0"/>
              <a:t>Генерация</a:t>
            </a:r>
            <a:r>
              <a:rPr lang="uk-UA" sz="1400" smtClean="0"/>
              <a:t> </a:t>
            </a:r>
            <a:r>
              <a:rPr lang="uk-UA" sz="1400" err="1" smtClean="0"/>
              <a:t>случайных</a:t>
            </a:r>
            <a:r>
              <a:rPr lang="uk-UA" sz="1400" smtClean="0"/>
              <a:t> чисел».  Для </a:t>
            </a:r>
            <a:r>
              <a:rPr lang="uk-UA" sz="1400" err="1" smtClean="0"/>
              <a:t>входных</a:t>
            </a:r>
            <a:r>
              <a:rPr lang="uk-UA" sz="1400" smtClean="0"/>
              <a:t> величин, </a:t>
            </a:r>
            <a:r>
              <a:rPr lang="uk-UA" sz="1400" err="1" smtClean="0"/>
              <a:t>оцениваемых</a:t>
            </a:r>
            <a:r>
              <a:rPr lang="uk-UA" sz="1400" smtClean="0"/>
              <a:t> по типу “А”, </a:t>
            </a:r>
            <a:r>
              <a:rPr lang="uk-UA" sz="1400" err="1" smtClean="0"/>
              <a:t>генерируют</a:t>
            </a:r>
            <a:r>
              <a:rPr lang="uk-UA" sz="1400" smtClean="0"/>
              <a:t> нормально </a:t>
            </a:r>
            <a:r>
              <a:rPr lang="uk-UA" sz="1400" err="1" smtClean="0"/>
              <a:t>распределенные</a:t>
            </a:r>
            <a:r>
              <a:rPr lang="uk-UA" sz="1400" smtClean="0"/>
              <a:t> </a:t>
            </a:r>
            <a:r>
              <a:rPr lang="uk-UA" sz="1400" err="1" smtClean="0"/>
              <a:t>массивы</a:t>
            </a:r>
            <a:r>
              <a:rPr lang="uk-UA" sz="1400" smtClean="0"/>
              <a:t> с </a:t>
            </a:r>
            <a:r>
              <a:rPr lang="uk-UA" sz="1400" err="1" smtClean="0"/>
              <a:t>заданием</a:t>
            </a:r>
            <a:r>
              <a:rPr lang="uk-UA" sz="1400" smtClean="0"/>
              <a:t> </a:t>
            </a:r>
            <a:r>
              <a:rPr lang="uk-UA" sz="1400" err="1" smtClean="0"/>
              <a:t>среднеквадратического</a:t>
            </a:r>
            <a:r>
              <a:rPr lang="uk-UA" sz="1400" smtClean="0"/>
              <a:t> </a:t>
            </a:r>
            <a:r>
              <a:rPr lang="uk-UA" sz="1400" err="1" smtClean="0"/>
              <a:t>отклонения</a:t>
            </a:r>
            <a:r>
              <a:rPr lang="uk-UA" sz="1400" smtClean="0"/>
              <a:t>  в </a:t>
            </a:r>
            <a:r>
              <a:rPr lang="uk-UA" sz="1400" err="1" smtClean="0"/>
              <a:t>соответствии</a:t>
            </a:r>
            <a:r>
              <a:rPr lang="uk-UA" sz="1400" smtClean="0"/>
              <a:t> с </a:t>
            </a:r>
            <a:r>
              <a:rPr lang="uk-UA" sz="1400" err="1" smtClean="0"/>
              <a:t>оценкой</a:t>
            </a:r>
            <a:r>
              <a:rPr lang="uk-UA" sz="1400" smtClean="0"/>
              <a:t> </a:t>
            </a:r>
            <a:r>
              <a:rPr lang="uk-UA" sz="1400" err="1" smtClean="0"/>
              <a:t>каждой</a:t>
            </a:r>
            <a:r>
              <a:rPr lang="uk-UA" sz="1400" smtClean="0"/>
              <a:t> </a:t>
            </a:r>
            <a:r>
              <a:rPr lang="uk-UA" sz="1400" err="1" smtClean="0"/>
              <a:t>входной</a:t>
            </a:r>
            <a:r>
              <a:rPr lang="uk-UA" sz="1400" smtClean="0"/>
              <a:t> </a:t>
            </a:r>
            <a:r>
              <a:rPr lang="uk-UA" sz="1400" err="1" smtClean="0"/>
              <a:t>величины</a:t>
            </a:r>
            <a:r>
              <a:rPr lang="uk-UA" sz="1400" smtClean="0"/>
              <a:t>. Для </a:t>
            </a:r>
            <a:r>
              <a:rPr lang="uk-UA" sz="1400" err="1" smtClean="0"/>
              <a:t>входных</a:t>
            </a:r>
            <a:r>
              <a:rPr lang="uk-UA" sz="1400" smtClean="0"/>
              <a:t> величин , </a:t>
            </a:r>
            <a:r>
              <a:rPr lang="uk-UA" sz="1400" err="1" smtClean="0"/>
              <a:t>оцениваемых</a:t>
            </a:r>
            <a:r>
              <a:rPr lang="uk-UA" sz="1400" smtClean="0"/>
              <a:t> по типу “В”,</a:t>
            </a:r>
            <a:r>
              <a:rPr lang="uk-UA" sz="1400" err="1" smtClean="0"/>
              <a:t>генерируют</a:t>
            </a:r>
            <a:r>
              <a:rPr lang="uk-UA" sz="1400" smtClean="0"/>
              <a:t> </a:t>
            </a:r>
            <a:r>
              <a:rPr lang="uk-UA" sz="1400" err="1" smtClean="0"/>
              <a:t>равномерно</a:t>
            </a:r>
            <a:r>
              <a:rPr lang="uk-UA" sz="1400" smtClean="0"/>
              <a:t> </a:t>
            </a:r>
            <a:r>
              <a:rPr lang="uk-UA" sz="1400" err="1" smtClean="0"/>
              <a:t>распределенные</a:t>
            </a:r>
            <a:r>
              <a:rPr lang="uk-UA" sz="1400" smtClean="0"/>
              <a:t> </a:t>
            </a:r>
            <a:r>
              <a:rPr lang="uk-UA" sz="1400" err="1" smtClean="0"/>
              <a:t>массивы</a:t>
            </a:r>
            <a:r>
              <a:rPr lang="uk-UA" sz="1400" smtClean="0"/>
              <a:t> </a:t>
            </a:r>
            <a:r>
              <a:rPr lang="uk-UA" sz="1400" err="1" smtClean="0"/>
              <a:t>из</a:t>
            </a:r>
            <a:r>
              <a:rPr lang="uk-UA" sz="1400" smtClean="0"/>
              <a:t> </a:t>
            </a:r>
            <a:r>
              <a:rPr lang="uk-UA" sz="1400" err="1" smtClean="0"/>
              <a:t>заданием</a:t>
            </a:r>
            <a:r>
              <a:rPr lang="uk-UA" sz="1400" smtClean="0"/>
              <a:t> с</a:t>
            </a:r>
            <a:r>
              <a:rPr lang="ru-RU" sz="1400" smtClean="0"/>
              <a:t>и</a:t>
            </a:r>
            <a:r>
              <a:rPr lang="uk-UA" sz="1400" err="1" smtClean="0"/>
              <a:t>мметричного</a:t>
            </a:r>
            <a:r>
              <a:rPr lang="uk-UA" sz="1400" smtClean="0"/>
              <a:t> </a:t>
            </a:r>
            <a:r>
              <a:rPr lang="uk-UA" sz="1400" err="1" smtClean="0"/>
              <a:t>диапазона</a:t>
            </a:r>
            <a:r>
              <a:rPr lang="uk-UA" sz="1400" smtClean="0"/>
              <a:t> </a:t>
            </a:r>
            <a:r>
              <a:rPr lang="uk-UA" sz="1400" err="1" smtClean="0"/>
              <a:t>оценок</a:t>
            </a:r>
            <a:r>
              <a:rPr lang="uk-UA" sz="1400" smtClean="0"/>
              <a:t> </a:t>
            </a:r>
            <a:r>
              <a:rPr lang="uk-UA" sz="1400" err="1" smtClean="0"/>
              <a:t>этих</a:t>
            </a:r>
            <a:r>
              <a:rPr lang="uk-UA" sz="1400" smtClean="0"/>
              <a:t> </a:t>
            </a:r>
            <a:r>
              <a:rPr lang="uk-UA" sz="1400" err="1" smtClean="0"/>
              <a:t>входных</a:t>
            </a:r>
            <a:r>
              <a:rPr lang="uk-UA" sz="1400" smtClean="0"/>
              <a:t> величин. То </a:t>
            </a:r>
            <a:r>
              <a:rPr lang="uk-UA" sz="1400" err="1" smtClean="0"/>
              <a:t>есть</a:t>
            </a:r>
            <a:r>
              <a:rPr lang="uk-UA" sz="1400" smtClean="0"/>
              <a:t>, </a:t>
            </a:r>
            <a:r>
              <a:rPr lang="uk-UA" sz="1400" err="1" smtClean="0"/>
              <a:t>если</a:t>
            </a:r>
            <a:r>
              <a:rPr lang="uk-UA" sz="1400" smtClean="0"/>
              <a:t> для </a:t>
            </a:r>
            <a:r>
              <a:rPr lang="uk-UA" sz="1400" err="1" smtClean="0"/>
              <a:t>дозирования</a:t>
            </a:r>
            <a:r>
              <a:rPr lang="uk-UA" sz="1400" smtClean="0"/>
              <a:t> </a:t>
            </a:r>
            <a:r>
              <a:rPr lang="uk-UA" sz="1400" err="1" smtClean="0"/>
              <a:t>объема</a:t>
            </a:r>
            <a:r>
              <a:rPr lang="uk-UA" sz="1400" smtClean="0"/>
              <a:t> V</a:t>
            </a:r>
            <a:r>
              <a:rPr lang="uk-UA" sz="1400" baseline="-25000" smtClean="0"/>
              <a:t>0</a:t>
            </a:r>
            <a:r>
              <a:rPr lang="uk-UA" sz="1400" smtClean="0"/>
              <a:t>  </a:t>
            </a:r>
            <a:r>
              <a:rPr lang="uk-UA" sz="1400" err="1" smtClean="0"/>
              <a:t>используется</a:t>
            </a:r>
            <a:r>
              <a:rPr lang="uk-UA" sz="1400" smtClean="0"/>
              <a:t> </a:t>
            </a:r>
            <a:r>
              <a:rPr lang="uk-UA" sz="1400" err="1" smtClean="0"/>
              <a:t>мерная</a:t>
            </a:r>
            <a:r>
              <a:rPr lang="uk-UA" sz="1400" smtClean="0"/>
              <a:t> </a:t>
            </a:r>
            <a:r>
              <a:rPr lang="uk-UA" sz="1400" err="1" smtClean="0"/>
              <a:t>пипетка</a:t>
            </a:r>
            <a:r>
              <a:rPr lang="uk-UA" sz="1400" smtClean="0"/>
              <a:t> </a:t>
            </a:r>
            <a:r>
              <a:rPr lang="uk-UA" sz="1400" err="1" smtClean="0"/>
              <a:t>вместимостью</a:t>
            </a:r>
            <a:r>
              <a:rPr lang="uk-UA" sz="1400" smtClean="0"/>
              <a:t> 10 см</a:t>
            </a:r>
            <a:r>
              <a:rPr lang="uk-UA" sz="1400" baseline="30000" smtClean="0"/>
              <a:t>3</a:t>
            </a:r>
            <a:r>
              <a:rPr lang="uk-UA" sz="1400" smtClean="0"/>
              <a:t>, то </a:t>
            </a:r>
            <a:r>
              <a:rPr lang="uk-UA" sz="1400" err="1" smtClean="0"/>
              <a:t>оценка</a:t>
            </a:r>
            <a:r>
              <a:rPr lang="uk-UA" sz="1400" smtClean="0"/>
              <a:t> V</a:t>
            </a:r>
            <a:r>
              <a:rPr lang="uk-UA" sz="1400" baseline="-25000" smtClean="0"/>
              <a:t>0</a:t>
            </a:r>
            <a:r>
              <a:rPr lang="uk-UA" sz="1400" smtClean="0"/>
              <a:t> </a:t>
            </a:r>
            <a:r>
              <a:rPr lang="uk-UA" sz="1400" err="1" smtClean="0"/>
              <a:t>будет</a:t>
            </a:r>
            <a:r>
              <a:rPr lang="uk-UA" sz="1400" smtClean="0"/>
              <a:t> </a:t>
            </a:r>
            <a:r>
              <a:rPr lang="uk-UA" sz="1400" err="1" smtClean="0"/>
              <a:t>составлять</a:t>
            </a:r>
            <a:r>
              <a:rPr lang="uk-UA" sz="1400" smtClean="0"/>
              <a:t> ±0,1 см</a:t>
            </a:r>
            <a:r>
              <a:rPr lang="uk-UA" sz="1400" baseline="30000" smtClean="0"/>
              <a:t>3</a:t>
            </a:r>
            <a:r>
              <a:rPr lang="uk-UA" sz="1400" smtClean="0"/>
              <a:t>. ( от  - 0,1 см</a:t>
            </a:r>
            <a:r>
              <a:rPr lang="uk-UA" sz="1400" baseline="30000" smtClean="0"/>
              <a:t>3</a:t>
            </a:r>
            <a:r>
              <a:rPr lang="uk-UA" sz="1400" smtClean="0"/>
              <a:t> к + 0,1 см</a:t>
            </a:r>
            <a:r>
              <a:rPr lang="uk-UA" sz="1400" baseline="30000" smtClean="0"/>
              <a:t>3</a:t>
            </a:r>
            <a:r>
              <a:rPr lang="uk-UA" sz="1400" smtClean="0"/>
              <a:t>).</a:t>
            </a:r>
            <a:endParaRPr lang="ru-RU" sz="1400" smtClean="0"/>
          </a:p>
          <a:p>
            <a:pPr algn="just"/>
            <a:r>
              <a:rPr lang="uk-UA" sz="1400" smtClean="0"/>
              <a:t>б) </a:t>
            </a:r>
            <a:r>
              <a:rPr lang="uk-UA" sz="1400" err="1" smtClean="0"/>
              <a:t>Формируют</a:t>
            </a:r>
            <a:r>
              <a:rPr lang="uk-UA" sz="1400" smtClean="0"/>
              <a:t> </a:t>
            </a:r>
            <a:r>
              <a:rPr lang="uk-UA" sz="1400" err="1" smtClean="0"/>
              <a:t>массив</a:t>
            </a:r>
            <a:r>
              <a:rPr lang="uk-UA" sz="1400" smtClean="0"/>
              <a:t> </a:t>
            </a:r>
            <a:r>
              <a:rPr lang="uk-UA" sz="1400" err="1" smtClean="0"/>
              <a:t>выходной</a:t>
            </a:r>
            <a:r>
              <a:rPr lang="uk-UA" sz="1400" smtClean="0"/>
              <a:t> </a:t>
            </a:r>
            <a:r>
              <a:rPr lang="uk-UA" sz="1400" err="1" smtClean="0"/>
              <a:t>величины</a:t>
            </a:r>
            <a:r>
              <a:rPr lang="uk-UA" sz="1400" smtClean="0"/>
              <a:t>, </a:t>
            </a:r>
            <a:r>
              <a:rPr lang="uk-UA" sz="1400" err="1" smtClean="0"/>
              <a:t>путем</a:t>
            </a:r>
            <a:r>
              <a:rPr lang="uk-UA" sz="1400" smtClean="0"/>
              <a:t> п</a:t>
            </a:r>
            <a:r>
              <a:rPr lang="ru-RU" sz="1400" smtClean="0"/>
              <a:t>о</a:t>
            </a:r>
            <a:r>
              <a:rPr lang="uk-UA" sz="1400" err="1" smtClean="0"/>
              <a:t>дстановки</a:t>
            </a:r>
            <a:r>
              <a:rPr lang="uk-UA" sz="1400" smtClean="0"/>
              <a:t> значений </a:t>
            </a:r>
            <a:r>
              <a:rPr lang="uk-UA" sz="1400" err="1" smtClean="0"/>
              <a:t>входных</a:t>
            </a:r>
            <a:r>
              <a:rPr lang="uk-UA" sz="1400" smtClean="0"/>
              <a:t> величин, </a:t>
            </a:r>
            <a:r>
              <a:rPr lang="uk-UA" sz="1400" err="1" smtClean="0"/>
              <a:t>которые</a:t>
            </a:r>
            <a:r>
              <a:rPr lang="uk-UA" sz="1400" smtClean="0"/>
              <a:t> </a:t>
            </a:r>
            <a:r>
              <a:rPr lang="uk-UA" sz="1400" err="1" smtClean="0"/>
              <a:t>сгенерировали</a:t>
            </a:r>
            <a:r>
              <a:rPr lang="uk-UA" sz="1400" smtClean="0"/>
              <a:t>, в </a:t>
            </a:r>
            <a:r>
              <a:rPr lang="uk-UA" sz="1400" err="1" smtClean="0"/>
              <a:t>модельное</a:t>
            </a:r>
            <a:r>
              <a:rPr lang="uk-UA" sz="1400" smtClean="0"/>
              <a:t> </a:t>
            </a:r>
            <a:r>
              <a:rPr lang="uk-UA" sz="1400" err="1" smtClean="0"/>
              <a:t>уравнение</a:t>
            </a:r>
            <a:r>
              <a:rPr lang="uk-UA" sz="1400" smtClean="0"/>
              <a:t>.</a:t>
            </a:r>
            <a:endParaRPr lang="ru-RU" sz="1400" smtClean="0"/>
          </a:p>
          <a:p>
            <a:pPr algn="just"/>
            <a:r>
              <a:rPr lang="uk-UA" sz="1400" smtClean="0"/>
              <a:t>в) </a:t>
            </a:r>
            <a:r>
              <a:rPr lang="uk-UA" sz="1400" err="1" smtClean="0"/>
              <a:t>Упорядочивают</a:t>
            </a:r>
            <a:r>
              <a:rPr lang="uk-UA" sz="1400" smtClean="0"/>
              <a:t> (</a:t>
            </a:r>
            <a:r>
              <a:rPr lang="uk-UA" sz="1400" err="1" smtClean="0"/>
              <a:t>ранжируют</a:t>
            </a:r>
            <a:r>
              <a:rPr lang="uk-UA" sz="1400" smtClean="0"/>
              <a:t>)  </a:t>
            </a:r>
            <a:r>
              <a:rPr lang="uk-UA" sz="1400" err="1" smtClean="0"/>
              <a:t>массив</a:t>
            </a:r>
            <a:r>
              <a:rPr lang="uk-UA" sz="1400" smtClean="0"/>
              <a:t> </a:t>
            </a:r>
            <a:r>
              <a:rPr lang="uk-UA" sz="1400" err="1" smtClean="0"/>
              <a:t>выходной</a:t>
            </a:r>
            <a:r>
              <a:rPr lang="uk-UA" sz="1400" smtClean="0"/>
              <a:t> </a:t>
            </a:r>
            <a:r>
              <a:rPr lang="uk-UA" sz="1400" err="1" smtClean="0"/>
              <a:t>величины</a:t>
            </a:r>
            <a:r>
              <a:rPr lang="uk-UA" sz="1400" smtClean="0"/>
              <a:t>.</a:t>
            </a:r>
            <a:endParaRPr lang="ru-RU" sz="1400" smtClean="0"/>
          </a:p>
          <a:p>
            <a:pPr algn="just"/>
            <a:endParaRPr lang="ru-RU" sz="1400"/>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85720"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sp>
        <p:nvSpPr>
          <p:cNvPr id="117761" name="Rectangle 1"/>
          <p:cNvSpPr>
            <a:spLocks noChangeArrowheads="1"/>
          </p:cNvSpPr>
          <p:nvPr/>
        </p:nvSpPr>
        <p:spPr bwMode="auto">
          <a:xfrm>
            <a:off x="285720" y="1285860"/>
            <a:ext cx="8286808" cy="11233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573088" algn="just" defTabSz="914400" rtl="0" eaLnBrk="1" fontAlgn="base" latinLnBrk="0" hangingPunct="1">
              <a:lnSpc>
                <a:spcPct val="100000"/>
              </a:lnSpc>
              <a:spcBef>
                <a:spcPct val="0"/>
              </a:spcBef>
              <a:spcAft>
                <a:spcPct val="0"/>
              </a:spcAft>
              <a:buClrTx/>
              <a:buSzTx/>
              <a:buFontTx/>
              <a:buNone/>
              <a:tabLst/>
            </a:pPr>
            <a:r>
              <a:rPr kumimoji="0" lang="uk-UA" sz="1400" b="1" i="0" u="none" strike="noStrike" cap="none" normalizeH="0" baseline="0" smtClean="0">
                <a:ln>
                  <a:noFill/>
                </a:ln>
                <a:solidFill>
                  <a:schemeClr val="tx1"/>
                </a:solidFill>
                <a:effectLst/>
                <a:latin typeface="Arial" pitchFamily="34" charset="0"/>
                <a:ea typeface="Times New Roman" pitchFamily="18" charset="0"/>
                <a:cs typeface="Arial" pitchFamily="34" charset="0"/>
              </a:rPr>
              <a:t>2. Расчет параметров бюджета неопределенности  (расширенной и стандартной суммарной неопределенности, коэффициента охвата) </a:t>
            </a:r>
            <a:r>
              <a:rPr kumimoji="0" lang="ru-RU" sz="1400" b="1" i="0" u="none" strike="noStrike" cap="none" normalizeH="0" baseline="0" smtClean="0">
                <a:ln>
                  <a:noFill/>
                </a:ln>
                <a:solidFill>
                  <a:schemeClr val="tx1"/>
                </a:solidFill>
                <a:effectLst/>
                <a:latin typeface="Arial" pitchFamily="34" charset="0"/>
                <a:ea typeface="Times New Roman" pitchFamily="18" charset="0"/>
                <a:cs typeface="Arial" pitchFamily="34" charset="0"/>
              </a:rPr>
              <a:t>по</a:t>
            </a:r>
            <a:r>
              <a:rPr kumimoji="0" lang="uk-UA" sz="1400" b="1" i="0" u="none" strike="noStrike" cap="none" normalizeH="0" baseline="0" smtClean="0">
                <a:ln>
                  <a:noFill/>
                </a:ln>
                <a:solidFill>
                  <a:schemeClr val="tx1"/>
                </a:solidFill>
                <a:effectLst/>
                <a:latin typeface="Arial" pitchFamily="34" charset="0"/>
                <a:ea typeface="Times New Roman" pitchFamily="18" charset="0"/>
                <a:cs typeface="Arial" pitchFamily="34" charset="0"/>
              </a:rPr>
              <a:t> метод</a:t>
            </a:r>
            <a:r>
              <a:rPr kumimoji="0" lang="ru-RU" sz="1400" b="1" i="0" u="none" strike="noStrike" cap="none" normalizeH="0" baseline="0" smtClean="0">
                <a:ln>
                  <a:noFill/>
                </a:ln>
                <a:solidFill>
                  <a:schemeClr val="tx1"/>
                </a:solidFill>
                <a:effectLst/>
                <a:latin typeface="Arial" pitchFamily="34" charset="0"/>
                <a:ea typeface="Times New Roman" pitchFamily="18" charset="0"/>
                <a:cs typeface="Arial" pitchFamily="34" charset="0"/>
              </a:rPr>
              <a:t>у </a:t>
            </a:r>
            <a:r>
              <a:rPr kumimoji="0" lang="uk-UA" sz="1400" b="1" i="0" u="none" strike="noStrike" cap="none" normalizeH="0" baseline="0" smtClean="0">
                <a:ln>
                  <a:noFill/>
                </a:ln>
                <a:solidFill>
                  <a:schemeClr val="tx1"/>
                </a:solidFill>
                <a:effectLst/>
                <a:latin typeface="Arial" pitchFamily="34" charset="0"/>
                <a:ea typeface="Times New Roman" pitchFamily="18" charset="0"/>
                <a:cs typeface="Arial" pitchFamily="34" charset="0"/>
              </a:rPr>
              <a:t> Монте-Карло</a:t>
            </a:r>
          </a:p>
          <a:p>
            <a:pPr marL="0" marR="0" lvl="0" indent="573088" algn="just"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smtClean="0">
              <a:ln>
                <a:noFill/>
              </a:ln>
              <a:solidFill>
                <a:schemeClr val="tx1"/>
              </a:solidFill>
              <a:effectLst/>
              <a:latin typeface="Arial" pitchFamily="34" charset="0"/>
              <a:cs typeface="Arial" pitchFamily="34" charset="0"/>
            </a:endParaRPr>
          </a:p>
          <a:p>
            <a:pPr marL="0" marR="0" lvl="0" indent="573088" algn="just" defTabSz="914400" rtl="0" eaLnBrk="0" fontAlgn="base" latinLnBrk="0" hangingPunct="0">
              <a:lnSpc>
                <a:spcPct val="100000"/>
              </a:lnSpc>
              <a:spcBef>
                <a:spcPct val="0"/>
              </a:spcBef>
              <a:spcAft>
                <a:spcPct val="0"/>
              </a:spcAft>
              <a:buClrTx/>
              <a:buSzTx/>
              <a:buFontTx/>
              <a:buNone/>
              <a:tabLst/>
            </a:pPr>
            <a:r>
              <a:rPr kumimoji="0" lang="uk-UA"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По получении массива данных выходной величины  определяют: </a:t>
            </a:r>
          </a:p>
          <a:p>
            <a:pPr indent="573088" algn="just" eaLnBrk="0" fontAlgn="base" hangingPunct="0">
              <a:spcBef>
                <a:spcPct val="0"/>
              </a:spcBef>
              <a:spcAft>
                <a:spcPct val="0"/>
              </a:spcAft>
            </a:pPr>
            <a:r>
              <a:rPr lang="uk-UA" sz="1400" smtClean="0"/>
              <a:t>- оценку среднего результата   измерения  по формуле :</a:t>
            </a:r>
            <a:endParaRPr kumimoji="0" lang="uk-UA"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17762" name="Object 2"/>
          <p:cNvGraphicFramePr>
            <a:graphicFrameLocks noChangeAspect="1"/>
          </p:cNvGraphicFramePr>
          <p:nvPr/>
        </p:nvGraphicFramePr>
        <p:xfrm>
          <a:off x="3714744" y="2357430"/>
          <a:ext cx="1563687" cy="646112"/>
        </p:xfrm>
        <a:graphic>
          <a:graphicData uri="http://schemas.openxmlformats.org/presentationml/2006/ole">
            <p:oleObj spid="_x0000_s117762" name="Формула" r:id="rId3" imgW="761760" imgH="444240" progId="Equation.3">
              <p:embed/>
            </p:oleObj>
          </a:graphicData>
        </a:graphic>
      </p:graphicFrame>
      <p:graphicFrame>
        <p:nvGraphicFramePr>
          <p:cNvPr id="117765" name="Object 5"/>
          <p:cNvGraphicFramePr>
            <a:graphicFrameLocks noChangeAspect="1"/>
          </p:cNvGraphicFramePr>
          <p:nvPr/>
        </p:nvGraphicFramePr>
        <p:xfrm>
          <a:off x="1142976" y="3143248"/>
          <a:ext cx="238125" cy="314325"/>
        </p:xfrm>
        <a:graphic>
          <a:graphicData uri="http://schemas.openxmlformats.org/presentationml/2006/ole">
            <p:oleObj spid="_x0000_s117765" name="Формула" r:id="rId4" imgW="177492" imgH="240882" progId="Equation.3">
              <p:embed/>
            </p:oleObj>
          </a:graphicData>
        </a:graphic>
      </p:graphicFrame>
      <p:graphicFrame>
        <p:nvGraphicFramePr>
          <p:cNvPr id="117764" name="Object 4"/>
          <p:cNvGraphicFramePr>
            <a:graphicFrameLocks noChangeAspect="1"/>
          </p:cNvGraphicFramePr>
          <p:nvPr/>
        </p:nvGraphicFramePr>
        <p:xfrm>
          <a:off x="1142976" y="3571876"/>
          <a:ext cx="123825" cy="142875"/>
        </p:xfrm>
        <a:graphic>
          <a:graphicData uri="http://schemas.openxmlformats.org/presentationml/2006/ole">
            <p:oleObj spid="_x0000_s117764" name="Формула" r:id="rId5" imgW="127055" imgH="139761" progId="Equation.3">
              <p:embed/>
            </p:oleObj>
          </a:graphicData>
        </a:graphic>
      </p:graphicFrame>
      <p:sp>
        <p:nvSpPr>
          <p:cNvPr id="117766" name="Rectangle 6"/>
          <p:cNvSpPr>
            <a:spLocks noChangeArrowheads="1"/>
          </p:cNvSpPr>
          <p:nvPr/>
        </p:nvSpPr>
        <p:spPr bwMode="auto">
          <a:xfrm>
            <a:off x="500034" y="3143248"/>
            <a:ext cx="8072494"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 где </a:t>
            </a:r>
            <a:endParaRPr kumimoji="0" lang="uk-UA"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7" name="Rectangle 7"/>
          <p:cNvSpPr>
            <a:spLocks noChangeArrowheads="1"/>
          </p:cNvSpPr>
          <p:nvPr/>
        </p:nvSpPr>
        <p:spPr bwMode="auto">
          <a:xfrm rot="10800000" flipV="1">
            <a:off x="1857356" y="3143248"/>
            <a:ext cx="3071834"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  - значение выходной величины;   </a:t>
            </a:r>
            <a:endParaRPr kumimoji="0" lang="uk-UA"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8" name="Rectangle 8"/>
          <p:cNvSpPr>
            <a:spLocks noChangeArrowheads="1"/>
          </p:cNvSpPr>
          <p:nvPr/>
        </p:nvSpPr>
        <p:spPr bwMode="auto">
          <a:xfrm>
            <a:off x="1714480" y="3500438"/>
            <a:ext cx="3309496"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 - </a:t>
            </a:r>
            <a:r>
              <a:rPr kumimoji="0" lang="uk-UA" sz="14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объем масива выходной величины.</a:t>
            </a:r>
            <a:endParaRPr kumimoji="0" lang="ru-RU" sz="1100" b="0" i="0" u="none" strike="noStrike" cap="none" normalizeH="0" baseline="0" smtClean="0">
              <a:ln>
                <a:noFill/>
              </a:ln>
              <a:solidFill>
                <a:schemeClr val="tx1"/>
              </a:solidFill>
              <a:effectLst/>
              <a:latin typeface="Arial" pitchFamily="34" charset="0"/>
              <a:cs typeface="Arial" pitchFamily="34" charset="0"/>
            </a:endParaRPr>
          </a:p>
        </p:txBody>
      </p:sp>
      <p:sp>
        <p:nvSpPr>
          <p:cNvPr id="117769" name="Rectangle 9"/>
          <p:cNvSpPr>
            <a:spLocks noChangeArrowheads="1"/>
          </p:cNvSpPr>
          <p:nvPr/>
        </p:nvSpPr>
        <p:spPr bwMode="auto">
          <a:xfrm>
            <a:off x="285720" y="3929066"/>
            <a:ext cx="8429684"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 - оценку суммарной стандартной неопределенности   результата измерения :</a:t>
            </a:r>
            <a:endParaRPr kumimoji="0" lang="uk-UA" sz="1800" b="0" i="0" u="none" strike="noStrike" cap="none" normalizeH="0" baseline="0" smtClean="0">
              <a:ln>
                <a:noFill/>
              </a:ln>
              <a:solidFill>
                <a:schemeClr val="tx1"/>
              </a:solidFill>
              <a:effectLst/>
              <a:latin typeface="Arial" pitchFamily="34" charset="0"/>
              <a:cs typeface="Arial" pitchFamily="34" charset="0"/>
            </a:endParaRPr>
          </a:p>
        </p:txBody>
      </p:sp>
      <p:sp>
        <p:nvSpPr>
          <p:cNvPr id="117771"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17770" name="Object 10"/>
          <p:cNvGraphicFramePr>
            <a:graphicFrameLocks noChangeAspect="1"/>
          </p:cNvGraphicFramePr>
          <p:nvPr/>
        </p:nvGraphicFramePr>
        <p:xfrm>
          <a:off x="3500430" y="4357694"/>
          <a:ext cx="2152650" cy="790575"/>
        </p:xfrm>
        <a:graphic>
          <a:graphicData uri="http://schemas.openxmlformats.org/presentationml/2006/ole">
            <p:oleObj spid="_x0000_s117770" name="Формула" r:id="rId6" imgW="1193800" imgH="609600" progId="Equation.3">
              <p:embed/>
            </p:oleObj>
          </a:graphicData>
        </a:graphic>
      </p:graphicFrame>
      <p:sp>
        <p:nvSpPr>
          <p:cNvPr id="117780"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17779" name="Object 19"/>
          <p:cNvGraphicFramePr>
            <a:graphicFrameLocks noChangeAspect="1"/>
          </p:cNvGraphicFramePr>
          <p:nvPr/>
        </p:nvGraphicFramePr>
        <p:xfrm>
          <a:off x="1214414" y="5857892"/>
          <a:ext cx="190500" cy="238125"/>
        </p:xfrm>
        <a:graphic>
          <a:graphicData uri="http://schemas.openxmlformats.org/presentationml/2006/ole">
            <p:oleObj spid="_x0000_s117779" name="Формула" r:id="rId7" imgW="139639" imgH="190417" progId="Equation.3">
              <p:embed/>
            </p:oleObj>
          </a:graphicData>
        </a:graphic>
      </p:graphicFrame>
      <p:graphicFrame>
        <p:nvGraphicFramePr>
          <p:cNvPr id="117781" name="Object 21"/>
          <p:cNvGraphicFramePr>
            <a:graphicFrameLocks noChangeAspect="1"/>
          </p:cNvGraphicFramePr>
          <p:nvPr/>
        </p:nvGraphicFramePr>
        <p:xfrm>
          <a:off x="1214414" y="5500702"/>
          <a:ext cx="238125" cy="314325"/>
        </p:xfrm>
        <a:graphic>
          <a:graphicData uri="http://schemas.openxmlformats.org/presentationml/2006/ole">
            <p:oleObj spid="_x0000_s117781" name="Формула" r:id="rId8" imgW="177492" imgH="240882" progId="Equation.3">
              <p:embed/>
            </p:oleObj>
          </a:graphicData>
        </a:graphic>
      </p:graphicFrame>
      <p:graphicFrame>
        <p:nvGraphicFramePr>
          <p:cNvPr id="117782" name="Object 22"/>
          <p:cNvGraphicFramePr>
            <a:graphicFrameLocks noChangeAspect="1"/>
          </p:cNvGraphicFramePr>
          <p:nvPr/>
        </p:nvGraphicFramePr>
        <p:xfrm>
          <a:off x="1214414" y="5357826"/>
          <a:ext cx="123825" cy="142875"/>
        </p:xfrm>
        <a:graphic>
          <a:graphicData uri="http://schemas.openxmlformats.org/presentationml/2006/ole">
            <p:oleObj spid="_x0000_s117782" name="Формула" r:id="rId9" imgW="127055" imgH="139761" progId="Equation.3">
              <p:embed/>
            </p:oleObj>
          </a:graphicData>
        </a:graphic>
      </p:graphicFrame>
      <p:sp>
        <p:nvSpPr>
          <p:cNvPr id="25" name="Rectangle 8"/>
          <p:cNvSpPr>
            <a:spLocks noChangeArrowheads="1"/>
          </p:cNvSpPr>
          <p:nvPr/>
        </p:nvSpPr>
        <p:spPr bwMode="auto">
          <a:xfrm>
            <a:off x="1643042" y="5241418"/>
            <a:ext cx="3309496"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 - </a:t>
            </a:r>
            <a:r>
              <a:rPr kumimoji="0" lang="uk-UA" sz="14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объем масива выходной величины.</a:t>
            </a:r>
            <a:endParaRPr kumimoji="0" lang="ru-RU" sz="1100" b="0" i="0" u="none" strike="noStrike" cap="none" normalizeH="0" baseline="0" smtClean="0">
              <a:ln>
                <a:noFill/>
              </a:ln>
              <a:solidFill>
                <a:schemeClr val="tx1"/>
              </a:solidFill>
              <a:effectLst/>
              <a:latin typeface="Arial" pitchFamily="34" charset="0"/>
              <a:cs typeface="Arial" pitchFamily="34" charset="0"/>
            </a:endParaRPr>
          </a:p>
        </p:txBody>
      </p:sp>
      <p:sp>
        <p:nvSpPr>
          <p:cNvPr id="26" name="Rectangle 7"/>
          <p:cNvSpPr>
            <a:spLocks noChangeArrowheads="1"/>
          </p:cNvSpPr>
          <p:nvPr/>
        </p:nvSpPr>
        <p:spPr bwMode="auto">
          <a:xfrm rot="10800000" flipV="1">
            <a:off x="1579570" y="5527170"/>
            <a:ext cx="3071834"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  - значение выходной величины;   </a:t>
            </a:r>
            <a:endParaRPr kumimoji="0" lang="uk-UA" sz="1800" b="0" i="0" u="none" strike="noStrike" cap="none" normalizeH="0" baseline="0" smtClean="0">
              <a:ln>
                <a:noFill/>
              </a:ln>
              <a:solidFill>
                <a:schemeClr val="tx1"/>
              </a:solidFill>
              <a:effectLst/>
              <a:latin typeface="Arial" pitchFamily="34" charset="0"/>
              <a:cs typeface="Arial" pitchFamily="34" charset="0"/>
            </a:endParaRPr>
          </a:p>
        </p:txBody>
      </p:sp>
      <p:sp>
        <p:nvSpPr>
          <p:cNvPr id="27" name="Прямоугольник 26"/>
          <p:cNvSpPr/>
          <p:nvPr/>
        </p:nvSpPr>
        <p:spPr>
          <a:xfrm>
            <a:off x="1643042" y="5786454"/>
            <a:ext cx="3636508" cy="369332"/>
          </a:xfrm>
          <a:prstGeom prst="rect">
            <a:avLst/>
          </a:prstGeom>
        </p:spPr>
        <p:txBody>
          <a:bodyPr wrap="none">
            <a:spAutoFit/>
          </a:bodyPr>
          <a:lstStyle/>
          <a:p>
            <a:r>
              <a:rPr lang="uk-UA" sz="1400" smtClean="0"/>
              <a:t>- оценка среднего результата измерения</a:t>
            </a:r>
            <a:r>
              <a:rPr lang="uk-UA" smtClean="0"/>
              <a:t>.</a:t>
            </a:r>
            <a:endParaRPr lang="ru-RU"/>
          </a:p>
        </p:txBody>
      </p:sp>
      <p:sp>
        <p:nvSpPr>
          <p:cNvPr id="28" name="Rectangle 6"/>
          <p:cNvSpPr>
            <a:spLocks noChangeArrowheads="1"/>
          </p:cNvSpPr>
          <p:nvPr/>
        </p:nvSpPr>
        <p:spPr bwMode="auto">
          <a:xfrm>
            <a:off x="500034" y="5228332"/>
            <a:ext cx="8072494"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 где </a:t>
            </a:r>
            <a:endParaRPr kumimoji="0" lang="uk-UA"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sp>
        <p:nvSpPr>
          <p:cNvPr id="3" name="Прямоугольник 2"/>
          <p:cNvSpPr/>
          <p:nvPr/>
        </p:nvSpPr>
        <p:spPr>
          <a:xfrm>
            <a:off x="285720" y="1285860"/>
            <a:ext cx="8286808" cy="738664"/>
          </a:xfrm>
          <a:prstGeom prst="rect">
            <a:avLst/>
          </a:prstGeom>
        </p:spPr>
        <p:txBody>
          <a:bodyPr wrap="square">
            <a:spAutoFit/>
          </a:bodyPr>
          <a:lstStyle/>
          <a:p>
            <a:pPr algn="just"/>
            <a:r>
              <a:rPr lang="uk-UA" sz="1400" smtClean="0"/>
              <a:t> -  расширенную неопределенность   для заданного уровня доверия. Для получения оценки расширенной неопределенности необходимо расчитать </a:t>
            </a:r>
            <a:r>
              <a:rPr lang="ru-RU" sz="1400" smtClean="0"/>
              <a:t>и</a:t>
            </a:r>
            <a:r>
              <a:rPr lang="uk-UA" sz="1400" smtClean="0"/>
              <a:t>нтерквантильн</a:t>
            </a:r>
            <a:r>
              <a:rPr lang="ru-RU" sz="1400" smtClean="0"/>
              <a:t>ы</a:t>
            </a:r>
            <a:r>
              <a:rPr lang="uk-UA" sz="1400" smtClean="0"/>
              <a:t>й интервал по формуле: </a:t>
            </a:r>
            <a:endParaRPr lang="ru-RU" sz="1400"/>
          </a:p>
        </p:txBody>
      </p:sp>
      <p:sp>
        <p:nvSpPr>
          <p:cNvPr id="129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29025" name="Object 1"/>
          <p:cNvGraphicFramePr>
            <a:graphicFrameLocks noChangeAspect="1"/>
          </p:cNvGraphicFramePr>
          <p:nvPr/>
        </p:nvGraphicFramePr>
        <p:xfrm>
          <a:off x="3286116" y="1928802"/>
          <a:ext cx="2571750" cy="571500"/>
        </p:xfrm>
        <a:graphic>
          <a:graphicData uri="http://schemas.openxmlformats.org/presentationml/2006/ole">
            <p:oleObj spid="_x0000_s129025" name="Формула" r:id="rId3" imgW="1625600" imgH="393700" progId="Equation.3">
              <p:embed/>
            </p:oleObj>
          </a:graphicData>
        </a:graphic>
      </p:graphicFrame>
      <p:sp>
        <p:nvSpPr>
          <p:cNvPr id="6" name="Rectangle 6"/>
          <p:cNvSpPr>
            <a:spLocks noChangeArrowheads="1"/>
          </p:cNvSpPr>
          <p:nvPr/>
        </p:nvSpPr>
        <p:spPr bwMode="auto">
          <a:xfrm>
            <a:off x="500034" y="2714620"/>
            <a:ext cx="8072494"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 где                    и</a:t>
            </a:r>
            <a:endParaRPr kumimoji="0" lang="uk-UA" sz="1800" b="0" i="0" u="none" strike="noStrike" cap="none" normalizeH="0" baseline="0" smtClean="0">
              <a:ln>
                <a:noFill/>
              </a:ln>
              <a:solidFill>
                <a:schemeClr val="tx1"/>
              </a:solidFill>
              <a:effectLst/>
              <a:latin typeface="Arial" pitchFamily="34" charset="0"/>
              <a:cs typeface="Arial" pitchFamily="34" charset="0"/>
            </a:endParaRPr>
          </a:p>
        </p:txBody>
      </p:sp>
      <p:sp>
        <p:nvSpPr>
          <p:cNvPr id="129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29027" name="Object 3"/>
          <p:cNvGraphicFramePr>
            <a:graphicFrameLocks noChangeAspect="1"/>
          </p:cNvGraphicFramePr>
          <p:nvPr/>
        </p:nvGraphicFramePr>
        <p:xfrm>
          <a:off x="1220788" y="2714625"/>
          <a:ext cx="520700" cy="314325"/>
        </p:xfrm>
        <a:graphic>
          <a:graphicData uri="http://schemas.openxmlformats.org/presentationml/2006/ole">
            <p:oleObj spid="_x0000_s129027" name="Формула" r:id="rId4" imgW="482400" imgH="241200" progId="Equation.3">
              <p:embed/>
            </p:oleObj>
          </a:graphicData>
        </a:graphic>
      </p:graphicFrame>
      <p:sp>
        <p:nvSpPr>
          <p:cNvPr id="129029" name="Rectangle 5"/>
          <p:cNvSpPr>
            <a:spLocks noChangeArrowheads="1"/>
          </p:cNvSpPr>
          <p:nvPr/>
        </p:nvSpPr>
        <p:spPr bwMode="auto">
          <a:xfrm>
            <a:off x="0" y="314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29031"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29030" name="Object 6"/>
          <p:cNvGraphicFramePr>
            <a:graphicFrameLocks noChangeAspect="1"/>
          </p:cNvGraphicFramePr>
          <p:nvPr/>
        </p:nvGraphicFramePr>
        <p:xfrm>
          <a:off x="2201470" y="2714625"/>
          <a:ext cx="519113" cy="314325"/>
        </p:xfrm>
        <a:graphic>
          <a:graphicData uri="http://schemas.openxmlformats.org/presentationml/2006/ole">
            <p:oleObj spid="_x0000_s129030" name="Формула" r:id="rId5" imgW="482400" imgH="241200" progId="Equation.3">
              <p:embed/>
            </p:oleObj>
          </a:graphicData>
        </a:graphic>
      </p:graphicFrame>
      <p:sp>
        <p:nvSpPr>
          <p:cNvPr id="129032" name="Rectangle 8"/>
          <p:cNvSpPr>
            <a:spLocks noChangeArrowheads="1"/>
          </p:cNvSpPr>
          <p:nvPr/>
        </p:nvSpPr>
        <p:spPr bwMode="auto">
          <a:xfrm>
            <a:off x="0" y="314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29033" name="Rectangle 9"/>
          <p:cNvSpPr>
            <a:spLocks noChangeArrowheads="1"/>
          </p:cNvSpPr>
          <p:nvPr/>
        </p:nvSpPr>
        <p:spPr bwMode="auto">
          <a:xfrm>
            <a:off x="2706646" y="2718132"/>
            <a:ext cx="6039859"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uk-UA"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соответственно  </a:t>
            </a:r>
            <a:r>
              <a:rPr kumimoji="0" lang="en-US"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n(1+p)/2 </a:t>
            </a:r>
            <a:r>
              <a:rPr kumimoji="0" lang="en-US" sz="1400" b="0" i="0" u="none" strike="noStrike" cap="none" normalizeH="0" smtClean="0">
                <a:ln>
                  <a:noFill/>
                </a:ln>
                <a:solidFill>
                  <a:schemeClr val="tx1"/>
                </a:solidFill>
                <a:effectLst/>
                <a:latin typeface="Arial" pitchFamily="34" charset="0"/>
                <a:ea typeface="Times New Roman" pitchFamily="18" charset="0"/>
                <a:cs typeface="Arial" pitchFamily="34" charset="0"/>
              </a:rPr>
              <a:t>  </a:t>
            </a:r>
            <a:r>
              <a:rPr kumimoji="0" lang="ru-RU" sz="1400" b="0" i="0" u="none" strike="noStrike" cap="none" normalizeH="0" smtClean="0">
                <a:ln>
                  <a:noFill/>
                </a:ln>
                <a:solidFill>
                  <a:schemeClr val="tx1"/>
                </a:solidFill>
                <a:effectLst/>
                <a:latin typeface="Arial" pitchFamily="34" charset="0"/>
                <a:ea typeface="Times New Roman" pitchFamily="18" charset="0"/>
                <a:cs typeface="Arial" pitchFamily="34" charset="0"/>
              </a:rPr>
              <a:t>и  </a:t>
            </a:r>
            <a:r>
              <a:rPr kumimoji="0" lang="en-US" sz="1400" b="0" i="0" u="none" strike="noStrike" cap="none" normalizeH="0" smtClean="0">
                <a:ln>
                  <a:noFill/>
                </a:ln>
                <a:solidFill>
                  <a:schemeClr val="tx1"/>
                </a:solidFill>
                <a:effectLst/>
                <a:latin typeface="Arial" pitchFamily="34" charset="0"/>
                <a:ea typeface="Times New Roman" pitchFamily="18" charset="0"/>
                <a:cs typeface="Arial" pitchFamily="34" charset="0"/>
              </a:rPr>
              <a:t>n(1-p)/2</a:t>
            </a:r>
            <a:r>
              <a:rPr kumimoji="0" lang="ru-RU" sz="1400" b="0" i="0" u="none" strike="noStrike" cap="none" normalizeH="0" smtClean="0">
                <a:ln>
                  <a:noFill/>
                </a:ln>
                <a:solidFill>
                  <a:schemeClr val="tx1"/>
                </a:solidFill>
                <a:effectLst/>
                <a:latin typeface="Arial" pitchFamily="34" charset="0"/>
                <a:ea typeface="Times New Roman" pitchFamily="18" charset="0"/>
                <a:cs typeface="Arial" pitchFamily="34" charset="0"/>
              </a:rPr>
              <a:t>  </a:t>
            </a:r>
            <a:r>
              <a:rPr kumimoji="0" lang="uk-UA"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члены упорядоченного ма</a:t>
            </a:r>
            <a:r>
              <a:rPr kumimoji="0" lang="uk-UA" sz="14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сива </a:t>
            </a:r>
          </a:p>
          <a:p>
            <a:pPr marL="0" marR="0" lvl="0" indent="0" algn="just" defTabSz="914400" rtl="0" eaLnBrk="1" fontAlgn="base" latinLnBrk="0" hangingPunct="1">
              <a:lnSpc>
                <a:spcPct val="100000"/>
              </a:lnSpc>
              <a:spcBef>
                <a:spcPct val="0"/>
              </a:spcBef>
              <a:spcAft>
                <a:spcPct val="0"/>
              </a:spcAft>
              <a:buClrTx/>
              <a:buSzTx/>
              <a:tabLst/>
            </a:pPr>
            <a:r>
              <a:rPr lang="uk-UA" sz="1400" smtClean="0">
                <a:solidFill>
                  <a:srgbClr val="000000"/>
                </a:solidFill>
                <a:latin typeface="Arial" pitchFamily="34" charset="0"/>
                <a:ea typeface="Times New Roman" pitchFamily="18" charset="0"/>
                <a:cs typeface="Arial" pitchFamily="34" charset="0"/>
              </a:rPr>
              <a:t>  </a:t>
            </a:r>
            <a:r>
              <a:rPr kumimoji="0" lang="uk-UA" sz="14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данных выходной величины.</a:t>
            </a:r>
            <a:endParaRPr kumimoji="0" lang="uk-UA" sz="1800" b="0" i="0" u="none" strike="noStrike" cap="none" normalizeH="0" baseline="0" smtClean="0">
              <a:ln>
                <a:noFill/>
              </a:ln>
              <a:solidFill>
                <a:schemeClr val="tx1"/>
              </a:solidFill>
              <a:effectLst/>
              <a:latin typeface="Arial" pitchFamily="34" charset="0"/>
              <a:cs typeface="Arial" pitchFamily="34" charset="0"/>
            </a:endParaRPr>
          </a:p>
        </p:txBody>
      </p:sp>
      <p:sp>
        <p:nvSpPr>
          <p:cNvPr id="129034" name="Rectangle 10"/>
          <p:cNvSpPr>
            <a:spLocks noChangeArrowheads="1"/>
          </p:cNvSpPr>
          <p:nvPr/>
        </p:nvSpPr>
        <p:spPr bwMode="auto">
          <a:xfrm>
            <a:off x="222248" y="3681272"/>
            <a:ext cx="835824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just"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Для p = 0,95 и n = 10</a:t>
            </a:r>
            <a:r>
              <a:rPr kumimoji="0" lang="uk-UA" sz="1400" b="0" i="0" u="none" strike="noStrike" cap="none" normalizeH="0" baseline="30000" smtClean="0">
                <a:ln>
                  <a:noFill/>
                </a:ln>
                <a:solidFill>
                  <a:schemeClr val="tx1"/>
                </a:solidFill>
                <a:effectLst/>
                <a:latin typeface="Arial" pitchFamily="34" charset="0"/>
                <a:ea typeface="Times New Roman" pitchFamily="18" charset="0"/>
                <a:cs typeface="Arial" pitchFamily="34" charset="0"/>
              </a:rPr>
              <a:t>5</a:t>
            </a:r>
            <a:r>
              <a:rPr kumimoji="0" lang="uk-UA"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 квантилей распределения выходной величины оцениваются  для  97500 и 2500  члена упорядоченного масива выходной величины.</a:t>
            </a:r>
            <a:endParaRPr kumimoji="0" lang="uk-UA" sz="1800" b="0" i="0" u="none" strike="noStrike" cap="none" normalizeH="0" baseline="0" smtClean="0">
              <a:ln>
                <a:noFill/>
              </a:ln>
              <a:solidFill>
                <a:schemeClr val="tx1"/>
              </a:solidFill>
              <a:effectLst/>
              <a:latin typeface="Arial" pitchFamily="34" charset="0"/>
              <a:cs typeface="Arial" pitchFamily="34" charset="0"/>
            </a:endParaRPr>
          </a:p>
        </p:txBody>
      </p:sp>
      <p:sp>
        <p:nvSpPr>
          <p:cNvPr id="15" name="Прямоугольник 14"/>
          <p:cNvSpPr/>
          <p:nvPr/>
        </p:nvSpPr>
        <p:spPr>
          <a:xfrm>
            <a:off x="571472" y="4571078"/>
            <a:ext cx="5857916" cy="307777"/>
          </a:xfrm>
          <a:prstGeom prst="rect">
            <a:avLst/>
          </a:prstGeom>
        </p:spPr>
        <p:txBody>
          <a:bodyPr wrap="square">
            <a:spAutoFit/>
          </a:bodyPr>
          <a:lstStyle/>
          <a:p>
            <a:r>
              <a:rPr lang="uk-UA" sz="1400" smtClean="0"/>
              <a:t> -  оценку коэффициента охвата </a:t>
            </a:r>
            <a:r>
              <a:rPr lang="ru-RU" sz="1400" smtClean="0"/>
              <a:t>по</a:t>
            </a:r>
            <a:r>
              <a:rPr lang="uk-UA" sz="1400" smtClean="0"/>
              <a:t> формул</a:t>
            </a:r>
            <a:r>
              <a:rPr lang="ru-RU" sz="1400" smtClean="0"/>
              <a:t>е</a:t>
            </a:r>
            <a:r>
              <a:rPr lang="uk-UA" sz="1400" smtClean="0"/>
              <a:t> :</a:t>
            </a:r>
            <a:endParaRPr lang="ru-RU" sz="1400"/>
          </a:p>
        </p:txBody>
      </p:sp>
      <p:sp>
        <p:nvSpPr>
          <p:cNvPr id="129036"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29035" name="Object 11"/>
          <p:cNvGraphicFramePr>
            <a:graphicFrameLocks noChangeAspect="1"/>
          </p:cNvGraphicFramePr>
          <p:nvPr/>
        </p:nvGraphicFramePr>
        <p:xfrm>
          <a:off x="3428992" y="5071144"/>
          <a:ext cx="1381125" cy="371475"/>
        </p:xfrm>
        <a:graphic>
          <a:graphicData uri="http://schemas.openxmlformats.org/presentationml/2006/ole">
            <p:oleObj spid="_x0000_s129035" name="Формула" r:id="rId6" imgW="875920" imgH="253890" progId="Equation.3">
              <p:embed/>
            </p:oleObj>
          </a:graphicData>
        </a:graphic>
      </p:graphicFrame>
      <p:sp>
        <p:nvSpPr>
          <p:cNvPr id="18" name="Rectangle 6"/>
          <p:cNvSpPr>
            <a:spLocks noChangeArrowheads="1"/>
          </p:cNvSpPr>
          <p:nvPr/>
        </p:nvSpPr>
        <p:spPr bwMode="auto">
          <a:xfrm>
            <a:off x="571472" y="5499772"/>
            <a:ext cx="8072494"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uk-UA"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 где                </a:t>
            </a:r>
            <a:endParaRPr kumimoji="0" lang="uk-UA" sz="1800" b="0" i="0" u="none" strike="noStrike" cap="none" normalizeH="0" baseline="0" smtClean="0">
              <a:ln>
                <a:noFill/>
              </a:ln>
              <a:solidFill>
                <a:schemeClr val="tx1"/>
              </a:solidFill>
              <a:effectLst/>
              <a:latin typeface="Arial" pitchFamily="34" charset="0"/>
              <a:cs typeface="Arial" pitchFamily="34" charset="0"/>
            </a:endParaRPr>
          </a:p>
        </p:txBody>
      </p:sp>
      <p:sp>
        <p:nvSpPr>
          <p:cNvPr id="129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29037" name="Object 13"/>
          <p:cNvGraphicFramePr>
            <a:graphicFrameLocks noChangeAspect="1"/>
          </p:cNvGraphicFramePr>
          <p:nvPr/>
        </p:nvGraphicFramePr>
        <p:xfrm>
          <a:off x="1214414" y="5499772"/>
          <a:ext cx="342900" cy="304800"/>
        </p:xfrm>
        <a:graphic>
          <a:graphicData uri="http://schemas.openxmlformats.org/presentationml/2006/ole">
            <p:oleObj spid="_x0000_s129037" name="Формула" r:id="rId7" imgW="215994" imgH="254110" progId="Equation.3">
              <p:embed/>
            </p:oleObj>
          </a:graphicData>
        </a:graphic>
      </p:graphicFrame>
      <p:sp>
        <p:nvSpPr>
          <p:cNvPr id="129039" name="Rectangle 15"/>
          <p:cNvSpPr>
            <a:spLocks noChangeArrowheads="1"/>
          </p:cNvSpPr>
          <p:nvPr/>
        </p:nvSpPr>
        <p:spPr bwMode="auto">
          <a:xfrm>
            <a:off x="0" y="304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2" name="Прямоугольник 21"/>
          <p:cNvSpPr/>
          <p:nvPr/>
        </p:nvSpPr>
        <p:spPr>
          <a:xfrm>
            <a:off x="1714480" y="5488294"/>
            <a:ext cx="6786610" cy="307777"/>
          </a:xfrm>
          <a:prstGeom prst="rect">
            <a:avLst/>
          </a:prstGeom>
        </p:spPr>
        <p:txBody>
          <a:bodyPr wrap="square">
            <a:spAutoFit/>
          </a:bodyPr>
          <a:lstStyle/>
          <a:p>
            <a:r>
              <a:rPr lang="uk-UA" sz="1400" smtClean="0"/>
              <a:t>- расширена</a:t>
            </a:r>
            <a:r>
              <a:rPr lang="ru-RU" sz="1400" smtClean="0"/>
              <a:t>я</a:t>
            </a:r>
            <a:r>
              <a:rPr lang="uk-UA" sz="1400" smtClean="0"/>
              <a:t> неопределенность для заданного уровня доверия;</a:t>
            </a:r>
            <a:endParaRPr lang="ru-RU" sz="1400"/>
          </a:p>
        </p:txBody>
      </p:sp>
      <p:sp>
        <p:nvSpPr>
          <p:cNvPr id="129041"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29040" name="Object 16"/>
          <p:cNvGraphicFramePr>
            <a:graphicFrameLocks noChangeAspect="1"/>
          </p:cNvGraphicFramePr>
          <p:nvPr/>
        </p:nvGraphicFramePr>
        <p:xfrm>
          <a:off x="1142976" y="5999838"/>
          <a:ext cx="590550" cy="266700"/>
        </p:xfrm>
        <a:graphic>
          <a:graphicData uri="http://schemas.openxmlformats.org/presentationml/2006/ole">
            <p:oleObj spid="_x0000_s129040" name="Формула" r:id="rId8" imgW="381000" imgH="228600" progId="Equation.3">
              <p:embed/>
            </p:oleObj>
          </a:graphicData>
        </a:graphic>
      </p:graphicFrame>
      <p:sp>
        <p:nvSpPr>
          <p:cNvPr id="25" name="Прямоугольник 24"/>
          <p:cNvSpPr/>
          <p:nvPr/>
        </p:nvSpPr>
        <p:spPr>
          <a:xfrm>
            <a:off x="1785918" y="5931912"/>
            <a:ext cx="6500858" cy="369332"/>
          </a:xfrm>
          <a:prstGeom prst="rect">
            <a:avLst/>
          </a:prstGeom>
        </p:spPr>
        <p:txBody>
          <a:bodyPr wrap="square">
            <a:spAutoFit/>
          </a:bodyPr>
          <a:lstStyle/>
          <a:p>
            <a:r>
              <a:rPr lang="uk-UA" sz="1400" smtClean="0"/>
              <a:t>- оценка суммарной стандартной неопределенности</a:t>
            </a:r>
            <a:r>
              <a:rPr lang="uk-UA" smtClean="0"/>
              <a:t>. </a:t>
            </a:r>
            <a:endParaRPr lang="ru-RU"/>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sp>
        <p:nvSpPr>
          <p:cNvPr id="5" name="Rectangle 5"/>
          <p:cNvSpPr txBox="1">
            <a:spLocks noChangeArrowheads="1"/>
          </p:cNvSpPr>
          <p:nvPr/>
        </p:nvSpPr>
        <p:spPr>
          <a:xfrm>
            <a:off x="399144" y="593946"/>
            <a:ext cx="8229600" cy="1143000"/>
          </a:xfrm>
          <a:prstGeom prst="rect">
            <a:avLst/>
          </a:prstGeom>
        </p:spPr>
        <p:txBody>
          <a:bodyPr vert="horz" anchor="b">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800" b="1" i="0" u="none" strike="noStrike" kern="1200" cap="small" spc="0" normalizeH="0" baseline="0" noProof="0" smtClean="0">
                <a:ln>
                  <a:noFill/>
                </a:ln>
                <a:solidFill>
                  <a:schemeClr val="accent1">
                    <a:lumMod val="75000"/>
                  </a:schemeClr>
                </a:solidFill>
                <a:effectLst/>
                <a:uLnTx/>
                <a:uFillTx/>
                <a:latin typeface="+mj-lt"/>
                <a:ea typeface="+mj-ea"/>
                <a:cs typeface="+mj-cs"/>
              </a:rPr>
              <a:t>Схема реализации алгоритма  Монте-Карло</a:t>
            </a:r>
          </a:p>
        </p:txBody>
      </p:sp>
      <p:pic>
        <p:nvPicPr>
          <p:cNvPr id="110594" name="Picture 2"/>
          <p:cNvPicPr>
            <a:picLocks noChangeAspect="1" noChangeArrowheads="1"/>
          </p:cNvPicPr>
          <p:nvPr/>
        </p:nvPicPr>
        <p:blipFill>
          <a:blip r:embed="rId2"/>
          <a:srcRect/>
          <a:stretch>
            <a:fillRect/>
          </a:stretch>
        </p:blipFill>
        <p:spPr bwMode="auto">
          <a:xfrm>
            <a:off x="312484" y="1891851"/>
            <a:ext cx="8401050" cy="4733925"/>
          </a:xfrm>
          <a:prstGeom prst="rect">
            <a:avLst/>
          </a:prstGeom>
          <a:noFill/>
          <a:ln w="9525">
            <a:noFill/>
            <a:miter lim="800000"/>
            <a:headEnd/>
            <a:tailEnd/>
          </a:ln>
          <a:effectLst/>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pic>
        <p:nvPicPr>
          <p:cNvPr id="112642" name="Picture 2"/>
          <p:cNvPicPr>
            <a:picLocks noChangeAspect="1" noChangeArrowheads="1"/>
          </p:cNvPicPr>
          <p:nvPr/>
        </p:nvPicPr>
        <p:blipFill>
          <a:blip r:embed="rId2"/>
          <a:srcRect/>
          <a:stretch>
            <a:fillRect/>
          </a:stretch>
        </p:blipFill>
        <p:spPr bwMode="auto">
          <a:xfrm>
            <a:off x="2581275" y="2386953"/>
            <a:ext cx="3981450" cy="2819400"/>
          </a:xfrm>
          <a:prstGeom prst="rect">
            <a:avLst/>
          </a:prstGeom>
          <a:noFill/>
          <a:ln w="9525">
            <a:noFill/>
            <a:miter lim="800000"/>
            <a:headEnd/>
            <a:tailEnd/>
          </a:ln>
          <a:effectLst/>
        </p:spPr>
      </p:pic>
      <p:sp>
        <p:nvSpPr>
          <p:cNvPr id="5" name="TextBox 4"/>
          <p:cNvSpPr txBox="1"/>
          <p:nvPr/>
        </p:nvSpPr>
        <p:spPr>
          <a:xfrm>
            <a:off x="714348" y="1357298"/>
            <a:ext cx="7858180" cy="523220"/>
          </a:xfrm>
          <a:prstGeom prst="rect">
            <a:avLst/>
          </a:prstGeom>
          <a:noFill/>
        </p:spPr>
        <p:txBody>
          <a:bodyPr wrap="square" rtlCol="0">
            <a:spAutoFit/>
          </a:bodyPr>
          <a:lstStyle/>
          <a:p>
            <a:pPr algn="ctr"/>
            <a:r>
              <a:rPr lang="ru-RU" sz="1400" smtClean="0"/>
              <a:t>При реализации метода Монте-Карло в среде </a:t>
            </a:r>
            <a:r>
              <a:rPr lang="en-US" sz="1400" err="1" smtClean="0"/>
              <a:t>Excell</a:t>
            </a:r>
            <a:r>
              <a:rPr lang="ru-RU" sz="1400" smtClean="0"/>
              <a:t> устанавливают надстройку «Анализ данных», в которой вызывают функцию «Генерация случайных чисел»</a:t>
            </a:r>
            <a:endParaRPr lang="ru-RU" sz="1400"/>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grpSp>
        <p:nvGrpSpPr>
          <p:cNvPr id="6" name="Группа 5"/>
          <p:cNvGrpSpPr/>
          <p:nvPr/>
        </p:nvGrpSpPr>
        <p:grpSpPr>
          <a:xfrm>
            <a:off x="419169" y="2714620"/>
            <a:ext cx="7510417" cy="3688340"/>
            <a:chOff x="419169" y="1285860"/>
            <a:chExt cx="8124758" cy="4410075"/>
          </a:xfrm>
        </p:grpSpPr>
        <p:pic>
          <p:nvPicPr>
            <p:cNvPr id="111619" name="Picture 3"/>
            <p:cNvPicPr>
              <a:picLocks noChangeAspect="1" noChangeArrowheads="1"/>
            </p:cNvPicPr>
            <p:nvPr/>
          </p:nvPicPr>
          <p:blipFill>
            <a:blip r:embed="rId3"/>
            <a:srcRect/>
            <a:stretch>
              <a:fillRect/>
            </a:stretch>
          </p:blipFill>
          <p:spPr bwMode="auto">
            <a:xfrm>
              <a:off x="419169" y="1643050"/>
              <a:ext cx="3790950" cy="3181350"/>
            </a:xfrm>
            <a:prstGeom prst="rect">
              <a:avLst/>
            </a:prstGeom>
            <a:noFill/>
            <a:ln w="9525">
              <a:noFill/>
              <a:miter lim="800000"/>
              <a:headEnd/>
              <a:tailEnd/>
            </a:ln>
            <a:effectLst/>
          </p:spPr>
        </p:pic>
        <p:pic>
          <p:nvPicPr>
            <p:cNvPr id="111620" name="Picture 4"/>
            <p:cNvPicPr>
              <a:picLocks noChangeAspect="1" noChangeArrowheads="1"/>
            </p:cNvPicPr>
            <p:nvPr/>
          </p:nvPicPr>
          <p:blipFill>
            <a:blip r:embed="rId4"/>
            <a:srcRect/>
            <a:stretch>
              <a:fillRect/>
            </a:stretch>
          </p:blipFill>
          <p:spPr bwMode="auto">
            <a:xfrm>
              <a:off x="4857752" y="1285860"/>
              <a:ext cx="3686175" cy="4410075"/>
            </a:xfrm>
            <a:prstGeom prst="rect">
              <a:avLst/>
            </a:prstGeom>
            <a:noFill/>
            <a:ln w="9525">
              <a:noFill/>
              <a:miter lim="800000"/>
              <a:headEnd/>
              <a:tailEnd/>
            </a:ln>
            <a:effectLst/>
          </p:spPr>
        </p:pic>
        <p:cxnSp>
          <p:nvCxnSpPr>
            <p:cNvPr id="7" name="Прямая со стрелкой 6"/>
            <p:cNvCxnSpPr/>
            <p:nvPr/>
          </p:nvCxnSpPr>
          <p:spPr>
            <a:xfrm rot="10800000" flipV="1">
              <a:off x="1357290" y="2857496"/>
              <a:ext cx="6572296" cy="10001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14282" y="1357298"/>
            <a:ext cx="8358246" cy="954107"/>
          </a:xfrm>
          <a:prstGeom prst="rect">
            <a:avLst/>
          </a:prstGeom>
          <a:noFill/>
        </p:spPr>
        <p:txBody>
          <a:bodyPr wrap="square" rtlCol="0">
            <a:spAutoFit/>
          </a:bodyPr>
          <a:lstStyle/>
          <a:p>
            <a:pPr algn="ctr"/>
            <a:r>
              <a:rPr lang="ru-RU" sz="1400" smtClean="0"/>
              <a:t>1. Генерируют  массив из 10000 данных входной величины, оцениваемой по типу </a:t>
            </a:r>
            <a:r>
              <a:rPr lang="ru-RU" sz="1400" b="1" smtClean="0"/>
              <a:t>А</a:t>
            </a:r>
            <a:r>
              <a:rPr lang="ru-RU" sz="1400" smtClean="0"/>
              <a:t>. В данном примере это  Х - масса вещества, нанесенного в точку ТСХ пластинки, получаемая в результате расчета  с использованием уравнения регрессии, описываемого калибровочную зависимость между площадью </a:t>
            </a:r>
            <a:r>
              <a:rPr lang="ru-RU" sz="1400" err="1" smtClean="0"/>
              <a:t>хроматографического</a:t>
            </a:r>
            <a:r>
              <a:rPr lang="ru-RU" sz="1400" smtClean="0"/>
              <a:t> пятна и соответствующей массы вещества.</a:t>
            </a:r>
            <a:endParaRPr lang="ru-RU" sz="14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5" name="TextBox 4"/>
          <p:cNvSpPr txBox="1"/>
          <p:nvPr/>
        </p:nvSpPr>
        <p:spPr>
          <a:xfrm>
            <a:off x="357158" y="1379577"/>
            <a:ext cx="8429684" cy="5478423"/>
          </a:xfrm>
          <a:prstGeom prst="rect">
            <a:avLst/>
          </a:prstGeom>
          <a:noFill/>
        </p:spPr>
        <p:txBody>
          <a:bodyPr wrap="square" rtlCol="0">
            <a:spAutoFit/>
          </a:bodyPr>
          <a:lstStyle/>
          <a:p>
            <a:pPr indent="363538" algn="just"/>
            <a:r>
              <a:rPr lang="ru-RU" sz="1400" smtClean="0"/>
              <a:t>Реальные данные могут быть нормально распределены, но часто распределение содержит данные, которые могут быть серьезно сдвинуты.</a:t>
            </a:r>
            <a:endParaRPr lang="en-US" sz="1400" smtClean="0"/>
          </a:p>
          <a:p>
            <a:pPr indent="363538" algn="just"/>
            <a:r>
              <a:rPr lang="ru-RU" sz="1400" smtClean="0"/>
              <a:t>Если мы можем идентифицировать такие данные и удалить из последующего рассмотрения, то все хорошо. Иногда это возможно, иногда нет. Это может быть проблемой, потому что одно единственное негодное значение может серьезно расстроить вычисления среднего и стандартного отклонения. Оценки, которые могут сопротивляться определенному количеству плохих данных называются робастными и могут быть использованы в том случае, когда нет возможности обеспечить корректность характеристик обрабатываемых данных.  Такими робастными оценками выступают - срединное значение упорядоченного набора данных (медиана) которая является робастной оценкой среднего и диапазон срединных 50 % данных (нормализованный интерквартильный диапазон) как робастная оценка стандартного отклонения. Робастные оценки имеют свою область применения, особенно  тогда, когда необходимо сохранить все данные вместе, скажем в межлабораторных испытаниях, когда выпавший результат отдельной лаборатории нельзя просто так проигнорировать. Однако, робастные оценки не самые лучшие статистические характеристики и там, где можно, то следует использовать иные параметры распределения.</a:t>
            </a:r>
          </a:p>
          <a:p>
            <a:pPr indent="363538" algn="just"/>
            <a:r>
              <a:rPr lang="ru-RU" sz="1400" smtClean="0"/>
              <a:t>Интерквартильный диапазон </a:t>
            </a:r>
            <a:r>
              <a:rPr lang="en-US" sz="1400" smtClean="0"/>
              <a:t>(interquartile range (IQR)) </a:t>
            </a:r>
            <a:r>
              <a:rPr lang="ru-RU" sz="1400" smtClean="0"/>
              <a:t>это диапазон значений охватывающий 50% срединных данных. Три четверти </a:t>
            </a:r>
            <a:r>
              <a:rPr lang="en-US" sz="1400" smtClean="0"/>
              <a:t>IQR, </a:t>
            </a:r>
            <a:r>
              <a:rPr lang="ru-RU" sz="1400" smtClean="0"/>
              <a:t>называются нормализированным </a:t>
            </a:r>
            <a:r>
              <a:rPr lang="en-US" sz="1400" smtClean="0"/>
              <a:t>IQR </a:t>
            </a:r>
            <a:r>
              <a:rPr lang="ru-RU" sz="1400" smtClean="0"/>
              <a:t>и он служит для оценки стандартного отклонения.</a:t>
            </a:r>
          </a:p>
          <a:p>
            <a:pPr indent="363538" algn="just"/>
            <a:r>
              <a:rPr lang="ru-RU" sz="1400" smtClean="0"/>
              <a:t>Проблемой для </a:t>
            </a:r>
            <a:r>
              <a:rPr lang="en-US" sz="1400" smtClean="0"/>
              <a:t>IQR </a:t>
            </a:r>
            <a:r>
              <a:rPr lang="ru-RU" sz="1400" smtClean="0"/>
              <a:t>является то, что он не может быть вычислен для малых наборов данных, так как должно быть достаточно данных для определения квартилей (фрагментов упорядоченных данных, которые содержат одну четверть данных).</a:t>
            </a:r>
          </a:p>
          <a:p>
            <a:pPr indent="363538" algn="just"/>
            <a:r>
              <a:rPr lang="ru-RU" sz="1400" smtClean="0"/>
              <a:t>Интерквартильным размахом называется разность между третьей и первой квартилями, то есть  x0.75 − x0.25.</a:t>
            </a:r>
          </a:p>
          <a:p>
            <a:pPr indent="363538" algn="just"/>
            <a:endParaRPr lang="ru-RU" sz="1400" smtClean="0"/>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grpSp>
        <p:nvGrpSpPr>
          <p:cNvPr id="7" name="Группа 6"/>
          <p:cNvGrpSpPr/>
          <p:nvPr/>
        </p:nvGrpSpPr>
        <p:grpSpPr>
          <a:xfrm>
            <a:off x="571472" y="2571744"/>
            <a:ext cx="7429552" cy="3609976"/>
            <a:chOff x="571472" y="1285860"/>
            <a:chExt cx="8067705" cy="4110042"/>
          </a:xfrm>
        </p:grpSpPr>
        <p:pic>
          <p:nvPicPr>
            <p:cNvPr id="113666" name="Picture 2"/>
            <p:cNvPicPr>
              <a:picLocks noChangeAspect="1" noChangeArrowheads="1"/>
            </p:cNvPicPr>
            <p:nvPr/>
          </p:nvPicPr>
          <p:blipFill>
            <a:blip r:embed="rId2"/>
            <a:srcRect/>
            <a:stretch>
              <a:fillRect/>
            </a:stretch>
          </p:blipFill>
          <p:spPr bwMode="auto">
            <a:xfrm>
              <a:off x="4857752" y="1285860"/>
              <a:ext cx="3781425" cy="3390900"/>
            </a:xfrm>
            <a:prstGeom prst="rect">
              <a:avLst/>
            </a:prstGeom>
            <a:noFill/>
            <a:ln w="9525">
              <a:noFill/>
              <a:miter lim="800000"/>
              <a:headEnd/>
              <a:tailEnd/>
            </a:ln>
            <a:effectLst/>
          </p:spPr>
        </p:pic>
        <p:pic>
          <p:nvPicPr>
            <p:cNvPr id="113667" name="Picture 3"/>
            <p:cNvPicPr>
              <a:picLocks noChangeAspect="1" noChangeArrowheads="1"/>
            </p:cNvPicPr>
            <p:nvPr/>
          </p:nvPicPr>
          <p:blipFill>
            <a:blip r:embed="rId3"/>
            <a:srcRect/>
            <a:stretch>
              <a:fillRect/>
            </a:stretch>
          </p:blipFill>
          <p:spPr bwMode="auto">
            <a:xfrm>
              <a:off x="571472" y="1928802"/>
              <a:ext cx="3848100" cy="3467100"/>
            </a:xfrm>
            <a:prstGeom prst="rect">
              <a:avLst/>
            </a:prstGeom>
            <a:noFill/>
            <a:ln w="9525">
              <a:noFill/>
              <a:miter lim="800000"/>
              <a:headEnd/>
              <a:tailEnd/>
            </a:ln>
            <a:effectLst/>
          </p:spPr>
        </p:pic>
        <p:cxnSp>
          <p:nvCxnSpPr>
            <p:cNvPr id="6" name="Прямая со стрелкой 5"/>
            <p:cNvCxnSpPr/>
            <p:nvPr/>
          </p:nvCxnSpPr>
          <p:spPr>
            <a:xfrm rot="10800000" flipV="1">
              <a:off x="2500298" y="1785926"/>
              <a:ext cx="5572164" cy="3429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14282" y="1357298"/>
            <a:ext cx="8358246" cy="523220"/>
          </a:xfrm>
          <a:prstGeom prst="rect">
            <a:avLst/>
          </a:prstGeom>
          <a:noFill/>
        </p:spPr>
        <p:txBody>
          <a:bodyPr wrap="square" rtlCol="0">
            <a:spAutoFit/>
          </a:bodyPr>
          <a:lstStyle/>
          <a:p>
            <a:pPr algn="ctr"/>
            <a:r>
              <a:rPr lang="ru-RU" sz="1400" smtClean="0"/>
              <a:t>2. Генерируют  массив из 10000 данных входной величины, оцениваемой по типу </a:t>
            </a:r>
            <a:r>
              <a:rPr lang="ru-RU" sz="1400" b="1" smtClean="0"/>
              <a:t>В</a:t>
            </a:r>
            <a:r>
              <a:rPr lang="ru-RU" sz="1400" smtClean="0"/>
              <a:t>. В данном примере это  </a:t>
            </a:r>
            <a:r>
              <a:rPr lang="en-US" sz="1400" smtClean="0"/>
              <a:t>V</a:t>
            </a:r>
            <a:r>
              <a:rPr lang="en-US" sz="1400" baseline="-25000" smtClean="0"/>
              <a:t>0</a:t>
            </a:r>
            <a:r>
              <a:rPr lang="ru-RU" sz="1400" smtClean="0"/>
              <a:t> – исходный объем экстракта.</a:t>
            </a:r>
            <a:endParaRPr lang="ru-RU" sz="1400"/>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grpSp>
        <p:nvGrpSpPr>
          <p:cNvPr id="7" name="Группа 6"/>
          <p:cNvGrpSpPr/>
          <p:nvPr/>
        </p:nvGrpSpPr>
        <p:grpSpPr>
          <a:xfrm>
            <a:off x="714348" y="2786058"/>
            <a:ext cx="7143800" cy="3214688"/>
            <a:chOff x="214282" y="1428736"/>
            <a:chExt cx="8534434" cy="3429002"/>
          </a:xfrm>
        </p:grpSpPr>
        <p:pic>
          <p:nvPicPr>
            <p:cNvPr id="114690" name="Picture 2"/>
            <p:cNvPicPr>
              <a:picLocks noChangeAspect="1" noChangeArrowheads="1"/>
            </p:cNvPicPr>
            <p:nvPr/>
          </p:nvPicPr>
          <p:blipFill>
            <a:blip r:embed="rId2"/>
            <a:srcRect/>
            <a:stretch>
              <a:fillRect/>
            </a:stretch>
          </p:blipFill>
          <p:spPr bwMode="auto">
            <a:xfrm>
              <a:off x="5072066" y="1428736"/>
              <a:ext cx="3676650" cy="3267075"/>
            </a:xfrm>
            <a:prstGeom prst="rect">
              <a:avLst/>
            </a:prstGeom>
            <a:noFill/>
            <a:ln w="9525">
              <a:noFill/>
              <a:miter lim="800000"/>
              <a:headEnd/>
              <a:tailEnd/>
            </a:ln>
            <a:effectLst/>
          </p:spPr>
        </p:pic>
        <p:pic>
          <p:nvPicPr>
            <p:cNvPr id="114691" name="Picture 3"/>
            <p:cNvPicPr>
              <a:picLocks noChangeAspect="1" noChangeArrowheads="1"/>
            </p:cNvPicPr>
            <p:nvPr/>
          </p:nvPicPr>
          <p:blipFill>
            <a:blip r:embed="rId3"/>
            <a:srcRect/>
            <a:stretch>
              <a:fillRect/>
            </a:stretch>
          </p:blipFill>
          <p:spPr bwMode="auto">
            <a:xfrm>
              <a:off x="214282" y="1714488"/>
              <a:ext cx="4500592" cy="3143250"/>
            </a:xfrm>
            <a:prstGeom prst="rect">
              <a:avLst/>
            </a:prstGeom>
            <a:noFill/>
            <a:ln w="9525">
              <a:noFill/>
              <a:miter lim="800000"/>
              <a:headEnd/>
              <a:tailEnd/>
            </a:ln>
            <a:effectLst/>
          </p:spPr>
        </p:pic>
        <p:cxnSp>
          <p:nvCxnSpPr>
            <p:cNvPr id="6" name="Прямая со стрелкой 5"/>
            <p:cNvCxnSpPr/>
            <p:nvPr/>
          </p:nvCxnSpPr>
          <p:spPr>
            <a:xfrm rot="10800000" flipV="1">
              <a:off x="3571868" y="1857364"/>
              <a:ext cx="4714908" cy="22145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14282" y="1357298"/>
            <a:ext cx="8358246" cy="738664"/>
          </a:xfrm>
          <a:prstGeom prst="rect">
            <a:avLst/>
          </a:prstGeom>
          <a:noFill/>
        </p:spPr>
        <p:txBody>
          <a:bodyPr wrap="square" rtlCol="0">
            <a:spAutoFit/>
          </a:bodyPr>
          <a:lstStyle/>
          <a:p>
            <a:pPr algn="ctr"/>
            <a:r>
              <a:rPr lang="ru-RU" sz="1400" smtClean="0"/>
              <a:t>3. Продолжают генерирование  массивов из 10000 данных входных величин, оцениваемых по типу </a:t>
            </a:r>
            <a:r>
              <a:rPr lang="ru-RU" sz="1400" b="1" smtClean="0"/>
              <a:t>В</a:t>
            </a:r>
            <a:r>
              <a:rPr lang="ru-RU" sz="1400" smtClean="0"/>
              <a:t>. В данном примере это  </a:t>
            </a:r>
            <a:r>
              <a:rPr lang="en-US" sz="1400" smtClean="0"/>
              <a:t>m </a:t>
            </a:r>
            <a:r>
              <a:rPr lang="ru-RU" sz="1400" smtClean="0"/>
              <a:t> - масса навески препарата и </a:t>
            </a:r>
            <a:r>
              <a:rPr lang="en-US" sz="1400" smtClean="0"/>
              <a:t>V</a:t>
            </a:r>
            <a:r>
              <a:rPr lang="en-US" sz="1400" baseline="-25000" smtClean="0"/>
              <a:t>al</a:t>
            </a:r>
            <a:r>
              <a:rPr lang="ru-RU" sz="1400" smtClean="0"/>
              <a:t> – объем экстракта, нанесенный </a:t>
            </a:r>
            <a:r>
              <a:rPr lang="ru-RU" sz="1400" err="1" smtClean="0"/>
              <a:t>микрошприцом</a:t>
            </a:r>
            <a:r>
              <a:rPr lang="ru-RU" sz="1400" smtClean="0"/>
              <a:t> в точку на ТСХ пластинке .</a:t>
            </a:r>
            <a:endParaRPr lang="ru-RU" sz="1400"/>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grpSp>
        <p:nvGrpSpPr>
          <p:cNvPr id="9" name="Группа 8"/>
          <p:cNvGrpSpPr/>
          <p:nvPr/>
        </p:nvGrpSpPr>
        <p:grpSpPr>
          <a:xfrm>
            <a:off x="500034" y="2500306"/>
            <a:ext cx="7500991" cy="3748087"/>
            <a:chOff x="285720" y="1285860"/>
            <a:chExt cx="8420135" cy="4319591"/>
          </a:xfrm>
        </p:grpSpPr>
        <p:pic>
          <p:nvPicPr>
            <p:cNvPr id="115714" name="Picture 2"/>
            <p:cNvPicPr>
              <a:picLocks noChangeAspect="1" noChangeArrowheads="1"/>
            </p:cNvPicPr>
            <p:nvPr/>
          </p:nvPicPr>
          <p:blipFill>
            <a:blip r:embed="rId2"/>
            <a:srcRect/>
            <a:stretch>
              <a:fillRect/>
            </a:stretch>
          </p:blipFill>
          <p:spPr bwMode="auto">
            <a:xfrm>
              <a:off x="285720" y="1785926"/>
              <a:ext cx="4929222" cy="3819525"/>
            </a:xfrm>
            <a:prstGeom prst="rect">
              <a:avLst/>
            </a:prstGeom>
            <a:noFill/>
            <a:ln w="9525">
              <a:noFill/>
              <a:miter lim="800000"/>
              <a:headEnd/>
              <a:tailEnd/>
            </a:ln>
            <a:effectLst/>
          </p:spPr>
        </p:pic>
        <p:pic>
          <p:nvPicPr>
            <p:cNvPr id="115715" name="Picture 3"/>
            <p:cNvPicPr>
              <a:picLocks noChangeAspect="1" noChangeArrowheads="1"/>
            </p:cNvPicPr>
            <p:nvPr/>
          </p:nvPicPr>
          <p:blipFill>
            <a:blip r:embed="rId3"/>
            <a:srcRect/>
            <a:stretch>
              <a:fillRect/>
            </a:stretch>
          </p:blipFill>
          <p:spPr bwMode="auto">
            <a:xfrm>
              <a:off x="5286380" y="1571612"/>
              <a:ext cx="3419475" cy="3790950"/>
            </a:xfrm>
            <a:prstGeom prst="rect">
              <a:avLst/>
            </a:prstGeom>
            <a:noFill/>
            <a:ln w="9525">
              <a:noFill/>
              <a:miter lim="800000"/>
              <a:headEnd/>
              <a:tailEnd/>
            </a:ln>
            <a:effectLst/>
          </p:spPr>
        </p:pic>
        <p:sp>
          <p:nvSpPr>
            <p:cNvPr id="6" name="Прямоугольник 5"/>
            <p:cNvSpPr/>
            <p:nvPr/>
          </p:nvSpPr>
          <p:spPr>
            <a:xfrm>
              <a:off x="2643174" y="1285860"/>
              <a:ext cx="2114689" cy="354706"/>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US" sz="1400" smtClean="0"/>
                <a:t>=(A8*B8)/(C8*D8*10)</a:t>
              </a:r>
              <a:endParaRPr lang="ru-RU" sz="1400"/>
            </a:p>
          </p:txBody>
        </p:sp>
        <p:cxnSp>
          <p:nvCxnSpPr>
            <p:cNvPr id="8" name="Прямая со стрелкой 7"/>
            <p:cNvCxnSpPr/>
            <p:nvPr/>
          </p:nvCxnSpPr>
          <p:spPr>
            <a:xfrm rot="16200000" flipH="1">
              <a:off x="3214678" y="1857364"/>
              <a:ext cx="1714512" cy="128588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cxnSp>
        <p:nvCxnSpPr>
          <p:cNvPr id="11" name="Прямая со стрелкой 10"/>
          <p:cNvCxnSpPr/>
          <p:nvPr/>
        </p:nvCxnSpPr>
        <p:spPr>
          <a:xfrm rot="16200000" flipH="1">
            <a:off x="5357818" y="4286256"/>
            <a:ext cx="1571636" cy="14287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14282" y="1357298"/>
            <a:ext cx="8358246" cy="1169551"/>
          </a:xfrm>
          <a:prstGeom prst="rect">
            <a:avLst/>
          </a:prstGeom>
          <a:noFill/>
        </p:spPr>
        <p:txBody>
          <a:bodyPr wrap="square" rtlCol="0">
            <a:spAutoFit/>
          </a:bodyPr>
          <a:lstStyle/>
          <a:p>
            <a:pPr algn="just"/>
            <a:r>
              <a:rPr lang="ru-RU" sz="1400" smtClean="0"/>
              <a:t>4. После того как будут сгенерированы все массивы входных величин, в колонке «Е» будет выполнен расчет выходной величины (массовой доли </a:t>
            </a:r>
            <a:r>
              <a:rPr lang="ru-RU" sz="1400" err="1" smtClean="0"/>
              <a:t>трибенурон-метила</a:t>
            </a:r>
            <a:r>
              <a:rPr lang="ru-RU" sz="1400" smtClean="0"/>
              <a:t>) в препарате защиты растений, согласно  модельного уравнения для всех 10000 значений   . Полученные данные необходимо скопировать диапазоном «Е8:Е10008» и вставить в колонку </a:t>
            </a:r>
            <a:r>
              <a:rPr lang="en-US" sz="1400" smtClean="0"/>
              <a:t>“F”</a:t>
            </a:r>
            <a:r>
              <a:rPr lang="ru-RU" sz="1400" smtClean="0"/>
              <a:t> используя специальную вставку только «Значений», которая исключает копирование формул расчета.</a:t>
            </a:r>
            <a:endParaRPr lang="ru-RU" sz="1400"/>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grpSp>
        <p:nvGrpSpPr>
          <p:cNvPr id="14" name="Группа 13"/>
          <p:cNvGrpSpPr/>
          <p:nvPr/>
        </p:nvGrpSpPr>
        <p:grpSpPr>
          <a:xfrm>
            <a:off x="571472" y="2643182"/>
            <a:ext cx="7600975" cy="3951115"/>
            <a:chOff x="614363" y="1357298"/>
            <a:chExt cx="7987553" cy="4308305"/>
          </a:xfrm>
        </p:grpSpPr>
        <p:pic>
          <p:nvPicPr>
            <p:cNvPr id="116738" name="Picture 2"/>
            <p:cNvPicPr>
              <a:picLocks noChangeAspect="1" noChangeArrowheads="1"/>
            </p:cNvPicPr>
            <p:nvPr/>
          </p:nvPicPr>
          <p:blipFill>
            <a:blip r:embed="rId2"/>
            <a:srcRect/>
            <a:stretch>
              <a:fillRect/>
            </a:stretch>
          </p:blipFill>
          <p:spPr bwMode="auto">
            <a:xfrm>
              <a:off x="614363" y="1919288"/>
              <a:ext cx="7915275" cy="3019425"/>
            </a:xfrm>
            <a:prstGeom prst="rect">
              <a:avLst/>
            </a:prstGeom>
            <a:noFill/>
            <a:ln w="9525">
              <a:noFill/>
              <a:miter lim="800000"/>
              <a:headEnd/>
              <a:tailEnd/>
            </a:ln>
            <a:effectLst/>
          </p:spPr>
        </p:pic>
        <p:sp>
          <p:nvSpPr>
            <p:cNvPr id="5" name="Овал 4"/>
            <p:cNvSpPr/>
            <p:nvPr/>
          </p:nvSpPr>
          <p:spPr>
            <a:xfrm>
              <a:off x="6286512" y="3214686"/>
              <a:ext cx="1000132" cy="192882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7" name="Прямая со стрелкой 6"/>
            <p:cNvCxnSpPr/>
            <p:nvPr/>
          </p:nvCxnSpPr>
          <p:spPr>
            <a:xfrm rot="5400000">
              <a:off x="5786446" y="4429132"/>
              <a:ext cx="1286678"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a:off x="5857884" y="3571876"/>
              <a:ext cx="785818" cy="71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Прямоугольник 12"/>
            <p:cNvSpPr/>
            <p:nvPr/>
          </p:nvSpPr>
          <p:spPr>
            <a:xfrm>
              <a:off x="7072330" y="1357298"/>
              <a:ext cx="1529586" cy="307777"/>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US" sz="1400" smtClean="0"/>
                <a:t>=(F9758-F258)/2</a:t>
              </a:r>
              <a:endParaRPr lang="ru-RU" sz="1400"/>
            </a:p>
          </p:txBody>
        </p:sp>
        <p:cxnSp>
          <p:nvCxnSpPr>
            <p:cNvPr id="15" name="Прямая со стрелкой 14"/>
            <p:cNvCxnSpPr/>
            <p:nvPr/>
          </p:nvCxnSpPr>
          <p:spPr>
            <a:xfrm rot="16200000" flipH="1">
              <a:off x="7322363" y="2464587"/>
              <a:ext cx="1857388" cy="214314"/>
            </a:xfrm>
            <a:prstGeom prst="straightConnector1">
              <a:avLst/>
            </a:prstGeom>
            <a:ln w="254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Прямоугольник 15"/>
            <p:cNvSpPr/>
            <p:nvPr/>
          </p:nvSpPr>
          <p:spPr>
            <a:xfrm>
              <a:off x="7358082" y="5357826"/>
              <a:ext cx="906017" cy="307777"/>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US" sz="1400" smtClean="0"/>
                <a:t>=E10008</a:t>
              </a:r>
              <a:endParaRPr lang="ru-RU" sz="1400"/>
            </a:p>
          </p:txBody>
        </p:sp>
        <p:cxnSp>
          <p:nvCxnSpPr>
            <p:cNvPr id="18" name="Прямая со стрелкой 17"/>
            <p:cNvCxnSpPr/>
            <p:nvPr/>
          </p:nvCxnSpPr>
          <p:spPr>
            <a:xfrm rot="16200000" flipV="1">
              <a:off x="7858148" y="5072074"/>
              <a:ext cx="500066" cy="71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Прямоугольник 21"/>
            <p:cNvSpPr/>
            <p:nvPr/>
          </p:nvSpPr>
          <p:spPr>
            <a:xfrm>
              <a:off x="5500694" y="1357298"/>
              <a:ext cx="1194558" cy="307777"/>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r>
                <a:rPr lang="en-US" sz="1400" smtClean="0"/>
                <a:t>=G8/E10008</a:t>
              </a:r>
              <a:endParaRPr lang="ru-RU" sz="1400"/>
            </a:p>
          </p:txBody>
        </p:sp>
        <p:cxnSp>
          <p:nvCxnSpPr>
            <p:cNvPr id="24" name="Прямая со стрелкой 23"/>
            <p:cNvCxnSpPr/>
            <p:nvPr/>
          </p:nvCxnSpPr>
          <p:spPr>
            <a:xfrm rot="16200000" flipH="1">
              <a:off x="6072198" y="2256964"/>
              <a:ext cx="2286016" cy="1143008"/>
            </a:xfrm>
            <a:prstGeom prst="straightConnector1">
              <a:avLst/>
            </a:prstGeom>
            <a:ln w="25400">
              <a:solidFill>
                <a:schemeClr val="accent2">
                  <a:lumMod val="50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17" name="TextBox 16"/>
          <p:cNvSpPr txBox="1"/>
          <p:nvPr/>
        </p:nvSpPr>
        <p:spPr>
          <a:xfrm>
            <a:off x="214282" y="1214422"/>
            <a:ext cx="8358246" cy="1600438"/>
          </a:xfrm>
          <a:prstGeom prst="rect">
            <a:avLst/>
          </a:prstGeom>
          <a:noFill/>
        </p:spPr>
        <p:txBody>
          <a:bodyPr wrap="square" rtlCol="0">
            <a:spAutoFit/>
          </a:bodyPr>
          <a:lstStyle/>
          <a:p>
            <a:pPr algn="just"/>
            <a:r>
              <a:rPr lang="ru-RU" sz="1400" smtClean="0"/>
              <a:t>5. Для получения результата по расчету расширенной неопределенности, скопированные данные в колонке </a:t>
            </a:r>
            <a:r>
              <a:rPr lang="en-US" sz="1400" smtClean="0"/>
              <a:t>“F”</a:t>
            </a:r>
            <a:r>
              <a:rPr lang="ru-RU" sz="1400" smtClean="0"/>
              <a:t> необходимо ранжировать (упорядочить) по возрастанию, используя возможности  </a:t>
            </a:r>
            <a:r>
              <a:rPr lang="en-US" sz="1400" err="1" smtClean="0"/>
              <a:t>Excell</a:t>
            </a:r>
            <a:r>
              <a:rPr lang="ru-RU" sz="1400" smtClean="0"/>
              <a:t>. После ранжирования в ячейке «</a:t>
            </a:r>
            <a:r>
              <a:rPr lang="en-US" sz="1400" smtClean="0"/>
              <a:t>G8</a:t>
            </a:r>
            <a:r>
              <a:rPr lang="ru-RU" sz="1400" smtClean="0"/>
              <a:t>» будет </a:t>
            </a:r>
            <a:r>
              <a:rPr lang="ru-RU" sz="1400" err="1" smtClean="0"/>
              <a:t>расчитан</a:t>
            </a:r>
            <a:r>
              <a:rPr lang="ru-RU" sz="1400" smtClean="0"/>
              <a:t> интерквантильный диапазон, обеспечивающий получение значения расширенной неопределенности. Суммарная стандартная неопределенность </a:t>
            </a:r>
            <a:r>
              <a:rPr lang="ru-RU" sz="1400" err="1" smtClean="0"/>
              <a:t>расчитывается</a:t>
            </a:r>
            <a:r>
              <a:rPr lang="ru-RU" sz="1400" smtClean="0"/>
              <a:t> как СКО из 10000 значений выходной величины. Коэффициент охвата находят путем деления значения расширенной неопределенности на величину суммарной стандартной неопределенности.</a:t>
            </a:r>
            <a:endParaRPr lang="ru-RU" sz="1400"/>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Группа 25"/>
          <p:cNvGrpSpPr/>
          <p:nvPr/>
        </p:nvGrpSpPr>
        <p:grpSpPr>
          <a:xfrm>
            <a:off x="272960" y="81888"/>
            <a:ext cx="8589374" cy="6715125"/>
            <a:chOff x="54592" y="81888"/>
            <a:chExt cx="8589374" cy="6715125"/>
          </a:xfrm>
        </p:grpSpPr>
        <p:sp>
          <p:nvSpPr>
            <p:cNvPr id="17" name="TextBox 16"/>
            <p:cNvSpPr txBox="1"/>
            <p:nvPr/>
          </p:nvSpPr>
          <p:spPr>
            <a:xfrm>
              <a:off x="6215074" y="142852"/>
              <a:ext cx="2428892" cy="954107"/>
            </a:xfrm>
            <a:prstGeom prst="rect">
              <a:avLst/>
            </a:prstGeom>
            <a:noFill/>
          </p:spPr>
          <p:txBody>
            <a:bodyPr wrap="square" rtlCol="0">
              <a:spAutoFit/>
            </a:bodyPr>
            <a:lstStyle/>
            <a:p>
              <a:pPr algn="ctr"/>
              <a:r>
                <a:rPr lang="ru-RU" sz="1400" b="1" smtClean="0"/>
                <a:t>Принцип расчета неопределенности согласно</a:t>
              </a:r>
              <a:endParaRPr lang="en-US" sz="1400" b="1" smtClean="0"/>
            </a:p>
            <a:p>
              <a:pPr algn="ctr"/>
              <a:r>
                <a:rPr lang="ru-RU" sz="1400" b="1" smtClean="0"/>
                <a:t> </a:t>
              </a:r>
              <a:r>
                <a:rPr lang="en-US" sz="1400" b="1" smtClean="0"/>
                <a:t>NORDTEST TR 537</a:t>
              </a:r>
              <a:endParaRPr lang="ru-RU" sz="1400" b="1" smtClean="0"/>
            </a:p>
          </p:txBody>
        </p:sp>
        <p:pic>
          <p:nvPicPr>
            <p:cNvPr id="700418" name="Picture 2"/>
            <p:cNvPicPr>
              <a:picLocks noChangeAspect="1" noChangeArrowheads="1"/>
            </p:cNvPicPr>
            <p:nvPr/>
          </p:nvPicPr>
          <p:blipFill>
            <a:blip r:embed="rId2"/>
            <a:srcRect/>
            <a:stretch>
              <a:fillRect/>
            </a:stretch>
          </p:blipFill>
          <p:spPr bwMode="auto">
            <a:xfrm>
              <a:off x="54592" y="81888"/>
              <a:ext cx="6136028" cy="6715125"/>
            </a:xfrm>
            <a:prstGeom prst="rect">
              <a:avLst/>
            </a:prstGeom>
            <a:noFill/>
            <a:ln w="9525">
              <a:noFill/>
              <a:miter lim="800000"/>
              <a:headEnd/>
              <a:tailEnd/>
            </a:ln>
            <a:effectLst/>
          </p:spPr>
        </p:pic>
        <p:sp>
          <p:nvSpPr>
            <p:cNvPr id="6" name="TextBox 5"/>
            <p:cNvSpPr txBox="1"/>
            <p:nvPr/>
          </p:nvSpPr>
          <p:spPr>
            <a:xfrm>
              <a:off x="206642" y="95698"/>
              <a:ext cx="367823" cy="153888"/>
            </a:xfrm>
            <a:prstGeom prst="rect">
              <a:avLst/>
            </a:prstGeom>
            <a:noFill/>
          </p:spPr>
          <p:txBody>
            <a:bodyPr wrap="square" lIns="0" tIns="0" rIns="0" bIns="0" rtlCol="0">
              <a:spAutoFit/>
            </a:bodyPr>
            <a:lstStyle/>
            <a:p>
              <a:r>
                <a:rPr lang="ru-RU" sz="1000" smtClean="0"/>
                <a:t>Шаг</a:t>
              </a:r>
              <a:endParaRPr lang="ru-RU" sz="1000"/>
            </a:p>
          </p:txBody>
        </p:sp>
        <p:sp>
          <p:nvSpPr>
            <p:cNvPr id="7" name="TextBox 6"/>
            <p:cNvSpPr txBox="1"/>
            <p:nvPr/>
          </p:nvSpPr>
          <p:spPr>
            <a:xfrm>
              <a:off x="954490" y="120502"/>
              <a:ext cx="650352" cy="153888"/>
            </a:xfrm>
            <a:prstGeom prst="rect">
              <a:avLst/>
            </a:prstGeom>
            <a:noFill/>
          </p:spPr>
          <p:txBody>
            <a:bodyPr wrap="square" lIns="0" tIns="0" rIns="0" bIns="0" rtlCol="0">
              <a:spAutoFit/>
            </a:bodyPr>
            <a:lstStyle/>
            <a:p>
              <a:r>
                <a:rPr lang="ru-RU" sz="1000" smtClean="0"/>
                <a:t>Действие</a:t>
              </a:r>
              <a:endParaRPr lang="ru-RU" sz="1000"/>
            </a:p>
          </p:txBody>
        </p:sp>
        <p:sp>
          <p:nvSpPr>
            <p:cNvPr id="8" name="TextBox 7"/>
            <p:cNvSpPr txBox="1"/>
            <p:nvPr/>
          </p:nvSpPr>
          <p:spPr>
            <a:xfrm>
              <a:off x="2285984" y="110952"/>
              <a:ext cx="2714644" cy="153888"/>
            </a:xfrm>
            <a:prstGeom prst="rect">
              <a:avLst/>
            </a:prstGeom>
            <a:noFill/>
          </p:spPr>
          <p:txBody>
            <a:bodyPr wrap="square" lIns="0" tIns="0" rIns="0" bIns="0" rtlCol="0">
              <a:spAutoFit/>
            </a:bodyPr>
            <a:lstStyle/>
            <a:p>
              <a:pPr algn="ctr"/>
              <a:r>
                <a:rPr lang="ru-RU" sz="1000" smtClean="0"/>
                <a:t>Образец аммонийный азот  </a:t>
              </a:r>
              <a:r>
                <a:rPr lang="en-US" sz="1000" smtClean="0"/>
                <a:t>NH4-N</a:t>
              </a:r>
              <a:endParaRPr lang="ru-RU" sz="1000"/>
            </a:p>
          </p:txBody>
        </p:sp>
        <p:sp>
          <p:nvSpPr>
            <p:cNvPr id="9" name="TextBox 8"/>
            <p:cNvSpPr txBox="1"/>
            <p:nvPr/>
          </p:nvSpPr>
          <p:spPr>
            <a:xfrm>
              <a:off x="803488" y="357166"/>
              <a:ext cx="1357322" cy="123111"/>
            </a:xfrm>
            <a:prstGeom prst="rect">
              <a:avLst/>
            </a:prstGeom>
            <a:noFill/>
          </p:spPr>
          <p:txBody>
            <a:bodyPr wrap="square" lIns="0" tIns="0" rIns="0" bIns="0" rtlCol="0">
              <a:spAutoFit/>
            </a:bodyPr>
            <a:lstStyle/>
            <a:p>
              <a:pPr algn="ctr"/>
              <a:r>
                <a:rPr lang="ru-RU" sz="800" smtClean="0"/>
                <a:t>Определить параметры</a:t>
              </a:r>
              <a:endParaRPr lang="ru-RU" sz="800"/>
            </a:p>
          </p:txBody>
        </p:sp>
        <p:sp>
          <p:nvSpPr>
            <p:cNvPr id="10" name="TextBox 9"/>
            <p:cNvSpPr txBox="1"/>
            <p:nvPr/>
          </p:nvSpPr>
          <p:spPr>
            <a:xfrm>
              <a:off x="2576646" y="299376"/>
              <a:ext cx="3513254" cy="276999"/>
            </a:xfrm>
            <a:prstGeom prst="rect">
              <a:avLst/>
            </a:prstGeom>
            <a:noFill/>
          </p:spPr>
          <p:txBody>
            <a:bodyPr wrap="square" lIns="0" tIns="0" rIns="0" bIns="0" rtlCol="0">
              <a:spAutoFit/>
            </a:bodyPr>
            <a:lstStyle/>
            <a:p>
              <a:r>
                <a:rPr lang="ru-RU" sz="900" smtClean="0"/>
                <a:t>Аммонийный азот в воде определяют соответственно </a:t>
              </a:r>
              <a:r>
                <a:rPr lang="en-US" sz="900" smtClean="0"/>
                <a:t>EN/ISO 11732/11. </a:t>
              </a:r>
              <a:r>
                <a:rPr lang="ru-RU" sz="900" smtClean="0"/>
                <a:t>Заказчик заявляет о уровне неопределенности ± 10 %</a:t>
              </a:r>
              <a:endParaRPr lang="ru-RU" sz="900"/>
            </a:p>
          </p:txBody>
        </p:sp>
        <p:sp>
          <p:nvSpPr>
            <p:cNvPr id="11" name="TextBox 10"/>
            <p:cNvSpPr txBox="1"/>
            <p:nvPr/>
          </p:nvSpPr>
          <p:spPr>
            <a:xfrm>
              <a:off x="714348" y="996910"/>
              <a:ext cx="1357322" cy="738664"/>
            </a:xfrm>
            <a:prstGeom prst="rect">
              <a:avLst/>
            </a:prstGeom>
            <a:noFill/>
          </p:spPr>
          <p:txBody>
            <a:bodyPr wrap="square" lIns="0" tIns="0" rIns="0" bIns="0" rtlCol="0">
              <a:spAutoFit/>
            </a:bodyPr>
            <a:lstStyle/>
            <a:p>
              <a:r>
                <a:rPr lang="ru-RU" sz="800" smtClean="0"/>
                <a:t>Определить значение </a:t>
              </a:r>
              <a:r>
                <a:rPr lang="en-US" sz="800" smtClean="0"/>
                <a:t>Rw</a:t>
              </a:r>
              <a:endParaRPr lang="ru-RU" sz="800" smtClean="0"/>
            </a:p>
            <a:p>
              <a:r>
                <a:rPr lang="ru-RU" sz="800" smtClean="0"/>
                <a:t>А)  через контрольный образец;</a:t>
              </a:r>
            </a:p>
            <a:p>
              <a:r>
                <a:rPr lang="ru-RU" sz="800" smtClean="0"/>
                <a:t>Б) через шаги  неохваченные контрольным образцом</a:t>
              </a:r>
              <a:endParaRPr lang="ru-RU" sz="800"/>
            </a:p>
          </p:txBody>
        </p:sp>
        <p:sp>
          <p:nvSpPr>
            <p:cNvPr id="13" name="TextBox 12"/>
            <p:cNvSpPr txBox="1"/>
            <p:nvPr/>
          </p:nvSpPr>
          <p:spPr>
            <a:xfrm>
              <a:off x="2571736" y="1214422"/>
              <a:ext cx="3513254" cy="276999"/>
            </a:xfrm>
            <a:prstGeom prst="rect">
              <a:avLst/>
            </a:prstGeom>
            <a:noFill/>
          </p:spPr>
          <p:txBody>
            <a:bodyPr wrap="square" lIns="0" tIns="0" rIns="0" bIns="0" rtlCol="0">
              <a:spAutoFit/>
            </a:bodyPr>
            <a:lstStyle/>
            <a:p>
              <a:r>
                <a:rPr lang="ru-RU" sz="900" smtClean="0"/>
                <a:t>А) Контрольный предел отклонения установлен   ±  3,34 %</a:t>
              </a:r>
            </a:p>
            <a:p>
              <a:r>
                <a:rPr lang="ru-RU" sz="900" smtClean="0"/>
                <a:t>Б) Контрольный образец включает все аналитические шаги</a:t>
              </a:r>
              <a:endParaRPr lang="ru-RU" sz="900"/>
            </a:p>
          </p:txBody>
        </p:sp>
        <p:sp>
          <p:nvSpPr>
            <p:cNvPr id="14" name="TextBox 13"/>
            <p:cNvSpPr txBox="1"/>
            <p:nvPr/>
          </p:nvSpPr>
          <p:spPr>
            <a:xfrm>
              <a:off x="803488" y="2285992"/>
              <a:ext cx="1357322" cy="369332"/>
            </a:xfrm>
            <a:prstGeom prst="rect">
              <a:avLst/>
            </a:prstGeom>
            <a:noFill/>
          </p:spPr>
          <p:txBody>
            <a:bodyPr wrap="square" lIns="0" tIns="0" rIns="0" bIns="0" rtlCol="0">
              <a:spAutoFit/>
            </a:bodyPr>
            <a:lstStyle/>
            <a:p>
              <a:pPr algn="ctr"/>
              <a:r>
                <a:rPr lang="ru-RU" sz="800" smtClean="0"/>
                <a:t>Определить значение  смещения при </a:t>
              </a:r>
              <a:r>
                <a:rPr lang="en-US" sz="800" smtClean="0"/>
                <a:t> </a:t>
              </a:r>
              <a:r>
                <a:rPr lang="ru-RU" sz="800" smtClean="0"/>
                <a:t>выполнении анализа</a:t>
              </a:r>
              <a:endParaRPr lang="ru-RU" sz="800"/>
            </a:p>
          </p:txBody>
        </p:sp>
        <p:sp>
          <p:nvSpPr>
            <p:cNvPr id="12" name="TextBox 11"/>
            <p:cNvSpPr txBox="1"/>
            <p:nvPr/>
          </p:nvSpPr>
          <p:spPr>
            <a:xfrm>
              <a:off x="2559800" y="1942450"/>
              <a:ext cx="3656130" cy="969496"/>
            </a:xfrm>
            <a:prstGeom prst="rect">
              <a:avLst/>
            </a:prstGeom>
            <a:noFill/>
          </p:spPr>
          <p:txBody>
            <a:bodyPr wrap="square" lIns="0" tIns="0" rIns="0" bIns="0" rtlCol="0">
              <a:spAutoFit/>
            </a:bodyPr>
            <a:lstStyle/>
            <a:p>
              <a:pPr algn="just"/>
              <a:r>
                <a:rPr lang="ru-RU" sz="900" smtClean="0"/>
                <a:t>Это значение находят из результатов межлабораторных испытаний для лаборатории, усредняя их и из  значения межлабораторной воспроизводимости. Например, межлабораторные сравнений за последние 3 года результаты смещения были 2.4; 2.7; 1.9: 1.4; 1.8: и 2.9. Корень средний квадрат смещения </a:t>
              </a:r>
              <a:r>
                <a:rPr lang="en-US" sz="900" smtClean="0"/>
                <a:t>(RMS)</a:t>
              </a:r>
              <a:r>
                <a:rPr lang="ru-RU" sz="900" smtClean="0"/>
                <a:t> равен 2.25 %. Неопределенность относительно номинальных значений равна u(Cref)= 1.5 %. </a:t>
              </a:r>
              <a:endParaRPr lang="ru-RU" sz="900"/>
            </a:p>
          </p:txBody>
        </p:sp>
        <p:sp>
          <p:nvSpPr>
            <p:cNvPr id="15" name="Прямоугольник 14"/>
            <p:cNvSpPr/>
            <p:nvPr/>
          </p:nvSpPr>
          <p:spPr>
            <a:xfrm>
              <a:off x="714348" y="3357562"/>
              <a:ext cx="1643074" cy="461665"/>
            </a:xfrm>
            <a:prstGeom prst="rect">
              <a:avLst/>
            </a:prstGeom>
          </p:spPr>
          <p:txBody>
            <a:bodyPr wrap="square">
              <a:spAutoFit/>
            </a:bodyPr>
            <a:lstStyle/>
            <a:p>
              <a:pPr algn="ctr"/>
              <a:r>
                <a:rPr lang="ru-RU" sz="800" smtClean="0"/>
                <a:t>Преобразовать компоненты </a:t>
              </a:r>
            </a:p>
            <a:p>
              <a:pPr algn="ctr"/>
              <a:r>
                <a:rPr lang="ru-RU" sz="800" smtClean="0"/>
                <a:t>в стандартные </a:t>
              </a:r>
            </a:p>
            <a:p>
              <a:pPr algn="ctr"/>
              <a:r>
                <a:rPr lang="ru-RU" sz="800" smtClean="0"/>
                <a:t>неопределенности u(x)</a:t>
              </a:r>
              <a:endParaRPr lang="ru-RU" sz="800"/>
            </a:p>
          </p:txBody>
        </p:sp>
        <p:sp>
          <p:nvSpPr>
            <p:cNvPr id="16" name="TextBox 15"/>
            <p:cNvSpPr txBox="1"/>
            <p:nvPr/>
          </p:nvSpPr>
          <p:spPr>
            <a:xfrm>
              <a:off x="2571736" y="3071810"/>
              <a:ext cx="3656130" cy="415498"/>
            </a:xfrm>
            <a:prstGeom prst="rect">
              <a:avLst/>
            </a:prstGeom>
            <a:noFill/>
          </p:spPr>
          <p:txBody>
            <a:bodyPr wrap="square" lIns="0" tIns="0" rIns="0" bIns="0" rtlCol="0">
              <a:spAutoFit/>
            </a:bodyPr>
            <a:lstStyle/>
            <a:p>
              <a:pPr algn="just"/>
              <a:r>
                <a:rPr lang="ru-RU" sz="900" smtClean="0"/>
                <a:t>Доверительные интервалы подобных распределений </a:t>
              </a:r>
            </a:p>
            <a:p>
              <a:pPr algn="just"/>
              <a:r>
                <a:rPr lang="ru-RU" sz="900" smtClean="0"/>
                <a:t>должны быть преобразованы в стандартную неопределенность.</a:t>
              </a:r>
            </a:p>
            <a:p>
              <a:pPr algn="just"/>
              <a:endParaRPr lang="ru-RU" sz="900"/>
            </a:p>
          </p:txBody>
        </p:sp>
        <p:pic>
          <p:nvPicPr>
            <p:cNvPr id="653313" name="Picture 1"/>
            <p:cNvPicPr>
              <a:picLocks noChangeAspect="1" noChangeArrowheads="1"/>
            </p:cNvPicPr>
            <p:nvPr/>
          </p:nvPicPr>
          <p:blipFill>
            <a:blip r:embed="rId3"/>
            <a:srcRect/>
            <a:stretch>
              <a:fillRect/>
            </a:stretch>
          </p:blipFill>
          <p:spPr bwMode="auto">
            <a:xfrm>
              <a:off x="2571736" y="3429000"/>
              <a:ext cx="2000264" cy="642942"/>
            </a:xfrm>
            <a:prstGeom prst="rect">
              <a:avLst/>
            </a:prstGeom>
            <a:noFill/>
            <a:ln w="9525">
              <a:noFill/>
              <a:miter lim="800000"/>
              <a:headEnd/>
              <a:tailEnd/>
            </a:ln>
            <a:effectLst/>
          </p:spPr>
        </p:pic>
        <p:sp>
          <p:nvSpPr>
            <p:cNvPr id="18" name="TextBox 17"/>
            <p:cNvSpPr txBox="1"/>
            <p:nvPr/>
          </p:nvSpPr>
          <p:spPr>
            <a:xfrm>
              <a:off x="2571736" y="4429132"/>
              <a:ext cx="3656130" cy="553998"/>
            </a:xfrm>
            <a:prstGeom prst="rect">
              <a:avLst/>
            </a:prstGeom>
            <a:noFill/>
          </p:spPr>
          <p:txBody>
            <a:bodyPr wrap="square" lIns="0" tIns="0" rIns="0" bIns="0" rtlCol="0">
              <a:spAutoFit/>
            </a:bodyPr>
            <a:lstStyle/>
            <a:p>
              <a:pPr algn="just"/>
              <a:r>
                <a:rPr lang="ru-RU" sz="900" smtClean="0"/>
                <a:t>Стандартные неопределенности должны быть возведены в квадрат и просуммированы. Суммарная стандартная неопределенность равна квадратному корню из  этой суммы квадратов.</a:t>
              </a:r>
            </a:p>
            <a:p>
              <a:pPr algn="just"/>
              <a:endParaRPr lang="ru-RU" sz="900"/>
            </a:p>
          </p:txBody>
        </p:sp>
        <p:sp>
          <p:nvSpPr>
            <p:cNvPr id="19" name="Прямоугольник 18"/>
            <p:cNvSpPr/>
            <p:nvPr/>
          </p:nvSpPr>
          <p:spPr>
            <a:xfrm>
              <a:off x="714348" y="4429132"/>
              <a:ext cx="1643074" cy="461665"/>
            </a:xfrm>
            <a:prstGeom prst="rect">
              <a:avLst/>
            </a:prstGeom>
          </p:spPr>
          <p:txBody>
            <a:bodyPr wrap="square">
              <a:spAutoFit/>
            </a:bodyPr>
            <a:lstStyle/>
            <a:p>
              <a:pPr algn="ctr"/>
              <a:r>
                <a:rPr lang="ru-RU" sz="800" smtClean="0"/>
                <a:t>Расчитать суммарную стандартную </a:t>
              </a:r>
            </a:p>
            <a:p>
              <a:pPr algn="ctr"/>
              <a:r>
                <a:rPr lang="ru-RU" sz="800" smtClean="0"/>
                <a:t>неопределенность u</a:t>
              </a:r>
              <a:r>
                <a:rPr lang="ru-RU" sz="800" baseline="-25000" smtClean="0"/>
                <a:t>с</a:t>
              </a:r>
              <a:endParaRPr lang="ru-RU" sz="800" baseline="-25000"/>
            </a:p>
          </p:txBody>
        </p:sp>
        <p:pic>
          <p:nvPicPr>
            <p:cNvPr id="653314" name="Picture 2"/>
            <p:cNvPicPr>
              <a:picLocks noChangeAspect="1" noChangeArrowheads="1"/>
            </p:cNvPicPr>
            <p:nvPr/>
          </p:nvPicPr>
          <p:blipFill>
            <a:blip r:embed="rId4"/>
            <a:srcRect/>
            <a:stretch>
              <a:fillRect/>
            </a:stretch>
          </p:blipFill>
          <p:spPr bwMode="auto">
            <a:xfrm>
              <a:off x="2714612" y="4929198"/>
              <a:ext cx="2600325" cy="361950"/>
            </a:xfrm>
            <a:prstGeom prst="rect">
              <a:avLst/>
            </a:prstGeom>
            <a:noFill/>
            <a:ln w="9525">
              <a:noFill/>
              <a:miter lim="800000"/>
              <a:headEnd/>
              <a:tailEnd/>
            </a:ln>
            <a:effectLst/>
          </p:spPr>
        </p:pic>
        <p:pic>
          <p:nvPicPr>
            <p:cNvPr id="653315" name="Picture 3"/>
            <p:cNvPicPr>
              <a:picLocks noChangeAspect="1" noChangeArrowheads="1"/>
            </p:cNvPicPr>
            <p:nvPr/>
          </p:nvPicPr>
          <p:blipFill>
            <a:blip r:embed="rId5"/>
            <a:srcRect/>
            <a:stretch>
              <a:fillRect/>
            </a:stretch>
          </p:blipFill>
          <p:spPr bwMode="auto">
            <a:xfrm>
              <a:off x="1285852" y="5000636"/>
              <a:ext cx="956170" cy="214314"/>
            </a:xfrm>
            <a:prstGeom prst="rect">
              <a:avLst/>
            </a:prstGeom>
            <a:noFill/>
            <a:ln w="9525">
              <a:noFill/>
              <a:miter lim="800000"/>
              <a:headEnd/>
              <a:tailEnd/>
            </a:ln>
            <a:effectLst/>
          </p:spPr>
        </p:pic>
        <p:sp>
          <p:nvSpPr>
            <p:cNvPr id="21" name="Прямоугольник 20"/>
            <p:cNvSpPr/>
            <p:nvPr/>
          </p:nvSpPr>
          <p:spPr>
            <a:xfrm>
              <a:off x="1037846" y="5616283"/>
              <a:ext cx="500066" cy="174407"/>
            </a:xfrm>
            <a:prstGeom prst="rect">
              <a:avLst/>
            </a:prstGeom>
          </p:spPr>
          <p:txBody>
            <a:bodyPr wrap="square">
              <a:spAutoFit/>
            </a:bodyPr>
            <a:lstStyle/>
            <a:p>
              <a:pPr algn="ctr"/>
              <a:r>
                <a:rPr lang="en-US" sz="800" baseline="-25000" smtClean="0"/>
                <a:t>U(Rw)</a:t>
              </a:r>
              <a:endParaRPr lang="ru-RU" sz="800" baseline="-25000"/>
            </a:p>
          </p:txBody>
        </p:sp>
        <p:sp>
          <p:nvSpPr>
            <p:cNvPr id="22" name="Прямоугольник 21"/>
            <p:cNvSpPr/>
            <p:nvPr/>
          </p:nvSpPr>
          <p:spPr>
            <a:xfrm>
              <a:off x="428596" y="5184456"/>
              <a:ext cx="500066" cy="174407"/>
            </a:xfrm>
            <a:prstGeom prst="rect">
              <a:avLst/>
            </a:prstGeom>
          </p:spPr>
          <p:txBody>
            <a:bodyPr wrap="square">
              <a:spAutoFit/>
            </a:bodyPr>
            <a:lstStyle/>
            <a:p>
              <a:pPr algn="ctr"/>
              <a:r>
                <a:rPr lang="en-US" sz="800" baseline="-25000" smtClean="0"/>
                <a:t>U(bias)</a:t>
              </a:r>
              <a:endParaRPr lang="ru-RU" sz="800" baseline="-25000"/>
            </a:p>
          </p:txBody>
        </p:sp>
        <p:sp>
          <p:nvSpPr>
            <p:cNvPr id="24" name="Прямоугольник 23"/>
            <p:cNvSpPr/>
            <p:nvPr/>
          </p:nvSpPr>
          <p:spPr>
            <a:xfrm>
              <a:off x="571472" y="5929330"/>
              <a:ext cx="1643074" cy="338554"/>
            </a:xfrm>
            <a:prstGeom prst="rect">
              <a:avLst/>
            </a:prstGeom>
          </p:spPr>
          <p:txBody>
            <a:bodyPr wrap="square">
              <a:spAutoFit/>
            </a:bodyPr>
            <a:lstStyle/>
            <a:p>
              <a:pPr algn="ctr"/>
              <a:r>
                <a:rPr lang="ru-RU" sz="800" smtClean="0"/>
                <a:t>Расчитать расширенную </a:t>
              </a:r>
            </a:p>
            <a:p>
              <a:pPr algn="ctr"/>
              <a:r>
                <a:rPr lang="ru-RU" sz="800" smtClean="0"/>
                <a:t>Неопределенность </a:t>
              </a:r>
              <a:endParaRPr lang="ru-RU" sz="800" baseline="-25000"/>
            </a:p>
          </p:txBody>
        </p:sp>
        <p:pic>
          <p:nvPicPr>
            <p:cNvPr id="653316" name="Picture 4"/>
            <p:cNvPicPr>
              <a:picLocks noChangeAspect="1" noChangeArrowheads="1"/>
            </p:cNvPicPr>
            <p:nvPr/>
          </p:nvPicPr>
          <p:blipFill>
            <a:blip r:embed="rId6"/>
            <a:srcRect/>
            <a:stretch>
              <a:fillRect/>
            </a:stretch>
          </p:blipFill>
          <p:spPr bwMode="auto">
            <a:xfrm>
              <a:off x="2643174" y="6215082"/>
              <a:ext cx="1419225" cy="200025"/>
            </a:xfrm>
            <a:prstGeom prst="rect">
              <a:avLst/>
            </a:prstGeom>
            <a:noFill/>
            <a:ln w="9525">
              <a:noFill/>
              <a:miter lim="800000"/>
              <a:headEnd/>
              <a:tailEnd/>
            </a:ln>
            <a:effectLst/>
          </p:spPr>
        </p:pic>
      </p:gr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sp>
        <p:nvSpPr>
          <p:cNvPr id="17" name="TextBox 16"/>
          <p:cNvSpPr txBox="1"/>
          <p:nvPr/>
        </p:nvSpPr>
        <p:spPr>
          <a:xfrm>
            <a:off x="285720" y="1357298"/>
            <a:ext cx="8358246" cy="5478423"/>
          </a:xfrm>
          <a:prstGeom prst="rect">
            <a:avLst/>
          </a:prstGeom>
          <a:noFill/>
        </p:spPr>
        <p:txBody>
          <a:bodyPr wrap="square" rtlCol="0">
            <a:spAutoFit/>
          </a:bodyPr>
          <a:lstStyle/>
          <a:p>
            <a:pPr algn="ctr"/>
            <a:r>
              <a:rPr lang="ru-RU" sz="1400" b="1" smtClean="0"/>
              <a:t>Сколько значимых цифр?</a:t>
            </a:r>
          </a:p>
          <a:p>
            <a:pPr indent="179388" algn="just"/>
            <a:r>
              <a:rPr lang="ru-RU" sz="1400" smtClean="0"/>
              <a:t>Для измерений, проводимых посредством современных приборов, цифры обычно выводятся в электронном виде и должны использоваться как таковые даже если не понятно какие из них реально значимы. Только когда Вы пишете конечный результат, то число следует округлить до </a:t>
            </a:r>
            <a:r>
              <a:rPr lang="ru-RU" sz="1400" err="1" smtClean="0"/>
              <a:t>соотвествующего</a:t>
            </a:r>
            <a:r>
              <a:rPr lang="ru-RU" sz="1400" smtClean="0"/>
              <a:t> числа значимых цифр. </a:t>
            </a:r>
          </a:p>
          <a:p>
            <a:pPr indent="179388" algn="just"/>
            <a:r>
              <a:rPr lang="ru-RU" sz="1400" smtClean="0"/>
              <a:t>Способ, которым записан результат, должен сказать кое-что о точности результата. Чем больше цифр приведено, тем более подразумевается точность. Значимые числа это те числа, которые содержат полезную информацию. Может быть не уместным приводить длину плавательного бассейна с точностью до долей миллиметра.</a:t>
            </a:r>
          </a:p>
          <a:p>
            <a:pPr indent="179388" algn="just"/>
            <a:r>
              <a:rPr lang="ru-RU" sz="1400" smtClean="0"/>
              <a:t>Для решения вопроса о том, что такое корректное число, необходимо знать  неопределенность измерения. Это может быть следствием знаний, опыта или здравого смысла аналитика, или может быть получено из стандартного отклонения повторных экспериментов.</a:t>
            </a:r>
          </a:p>
          <a:p>
            <a:pPr indent="179388" algn="just"/>
            <a:r>
              <a:rPr lang="ru-RU" sz="1400" smtClean="0"/>
              <a:t>Если известно стандартное отклонение или 95% доверительный интервал, то записывайте эти числа с двумя значащими цифрами. Тогда результат измерения может быть записан с тем же     количеством     десятичных     знаков. Например:(1.123±0.032) М.</a:t>
            </a:r>
          </a:p>
          <a:p>
            <a:pPr indent="179388" algn="just"/>
            <a:endParaRPr lang="ru-RU" sz="1400" smtClean="0"/>
          </a:p>
          <a:p>
            <a:pPr algn="ctr"/>
            <a:r>
              <a:rPr lang="ru-RU" sz="1400" b="1" smtClean="0"/>
              <a:t>Является ли полученная неопределенность разумной? </a:t>
            </a:r>
            <a:endParaRPr lang="en-US" sz="1400" b="1" smtClean="0"/>
          </a:p>
          <a:p>
            <a:pPr algn="ctr"/>
            <a:endParaRPr lang="ru-RU" sz="1400" b="1" smtClean="0"/>
          </a:p>
          <a:p>
            <a:pPr indent="273050" algn="just"/>
            <a:r>
              <a:rPr lang="ru-RU" sz="1400" smtClean="0"/>
              <a:t>На этот вопрос нет простого ответа! Все зависит от того для ответа на какой вопрос требуется Ваш результат и как много времени и ресурсов Вам выделено. Важно, что Вы должны выдать измерение с достаточной правильностью для того, чтобы дать возможность принять </a:t>
            </a:r>
          </a:p>
          <a:p>
            <a:pPr algn="just"/>
            <a:r>
              <a:rPr lang="ru-RU" sz="1400" smtClean="0"/>
              <a:t>необходимое решение. </a:t>
            </a:r>
          </a:p>
          <a:p>
            <a:pPr indent="179388" algn="just"/>
            <a:endParaRPr lang="ru-RU" sz="1400" smtClean="0"/>
          </a:p>
          <a:p>
            <a:pPr indent="179388" algn="just"/>
            <a:endParaRPr lang="ru-RU" sz="1400" smtClean="0"/>
          </a:p>
          <a:p>
            <a:pPr indent="179388" algn="just"/>
            <a:endParaRPr lang="ru-RU" sz="1400"/>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14282" y="1238520"/>
            <a:ext cx="8358246" cy="1384995"/>
          </a:xfrm>
          <a:prstGeom prst="rect">
            <a:avLst/>
          </a:prstGeom>
        </p:spPr>
        <p:txBody>
          <a:bodyPr wrap="square">
            <a:spAutoFit/>
          </a:bodyPr>
          <a:lstStyle/>
          <a:p>
            <a:pPr indent="273050" algn="just"/>
            <a:r>
              <a:rPr lang="ru-RU" sz="1400" smtClean="0"/>
              <a:t>Чтобы дать ответ на этот вопрос следует воспользоваться руководством </a:t>
            </a:r>
            <a:r>
              <a:rPr lang="en-US" sz="1400" smtClean="0"/>
              <a:t>EURACHEM / CITAC Guide</a:t>
            </a:r>
            <a:r>
              <a:rPr lang="ru-RU" sz="1400" smtClean="0"/>
              <a:t> «</a:t>
            </a:r>
            <a:r>
              <a:rPr lang="en-US" sz="1400" smtClean="0"/>
              <a:t>Use of uncertainty information</a:t>
            </a:r>
            <a:r>
              <a:rPr lang="ru-RU" sz="1400" smtClean="0"/>
              <a:t> </a:t>
            </a:r>
            <a:r>
              <a:rPr lang="en-US" sz="1400" smtClean="0"/>
              <a:t>in compliance assessment</a:t>
            </a:r>
            <a:r>
              <a:rPr lang="ru-RU" sz="1400" smtClean="0"/>
              <a:t>», </a:t>
            </a:r>
            <a:r>
              <a:rPr lang="en-US" sz="1400" smtClean="0"/>
              <a:t>First Edition 2007</a:t>
            </a:r>
            <a:r>
              <a:rPr lang="ru-RU" sz="1400" smtClean="0"/>
              <a:t>.</a:t>
            </a:r>
            <a:endParaRPr lang="en-US" sz="1400" smtClean="0"/>
          </a:p>
          <a:p>
            <a:pPr indent="273050" algn="just"/>
            <a:r>
              <a:rPr lang="ru-RU" sz="1400" smtClean="0"/>
              <a:t> Для принятия решения о соответствии полученного результата какой-либо спецификации, необходимо принять во внимание неопределенность измерения. На рисунке 1 показано типичные сценарии, которые возникают, когда результаты измерений, например концентрации аналита, используются для оценки соблюдения верхнего предела спецификации. </a:t>
            </a:r>
          </a:p>
        </p:txBody>
      </p:sp>
      <p:sp>
        <p:nvSpPr>
          <p:cNvPr id="4" name="Заголовок 1"/>
          <p:cNvSpPr>
            <a:spLocks noGrp="1"/>
          </p:cNvSpPr>
          <p:nvPr>
            <p:ph type="title"/>
          </p:nvPr>
        </p:nvSpPr>
        <p:spPr>
          <a:xfrm>
            <a:off x="21428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pic>
        <p:nvPicPr>
          <p:cNvPr id="700418" name="Picture 2"/>
          <p:cNvPicPr>
            <a:picLocks noChangeAspect="1" noChangeArrowheads="1"/>
          </p:cNvPicPr>
          <p:nvPr/>
        </p:nvPicPr>
        <p:blipFill>
          <a:blip r:embed="rId2"/>
          <a:srcRect/>
          <a:stretch>
            <a:fillRect/>
          </a:stretch>
        </p:blipFill>
        <p:spPr bwMode="auto">
          <a:xfrm>
            <a:off x="2000232" y="2643182"/>
            <a:ext cx="4638675" cy="3276600"/>
          </a:xfrm>
          <a:prstGeom prst="rect">
            <a:avLst/>
          </a:prstGeom>
          <a:noFill/>
          <a:ln w="9525">
            <a:noFill/>
            <a:miter lim="800000"/>
            <a:headEnd/>
            <a:tailEnd/>
          </a:ln>
          <a:effectLst/>
        </p:spPr>
      </p:pic>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14282" y="1214422"/>
            <a:ext cx="8501122" cy="5047536"/>
          </a:xfrm>
          <a:prstGeom prst="rect">
            <a:avLst/>
          </a:prstGeom>
        </p:spPr>
        <p:txBody>
          <a:bodyPr wrap="square">
            <a:spAutoFit/>
          </a:bodyPr>
          <a:lstStyle/>
          <a:p>
            <a:pPr indent="273050" algn="just"/>
            <a:r>
              <a:rPr lang="ru-RU" sz="1400" smtClean="0"/>
              <a:t>Вертикальные линии показывают ±U расширенную неопределенность для каждого результата и связанные кривой указывают на выведенную плотность вероятности функции для значения, показывая большую вероятность значения, находится оно рядом с центром расширенной неопределенности интервала или вблизи концов. Случаи </a:t>
            </a:r>
            <a:r>
              <a:rPr lang="en-US" sz="1400" smtClean="0"/>
              <a:t>i</a:t>
            </a:r>
            <a:r>
              <a:rPr lang="ru-RU" sz="1400" smtClean="0"/>
              <a:t>) и iv) достаточно ясны; результаты измерений и их неопределенности обеспечивают хорошее доказательство того, что значение соответственно значительно выше или ниже предела. В случае (ii) однако, существует высокая вероятность того, что значение выше предела, но предел тем не менее  находится в диапазоне  интервала расширенной неопределенности.</a:t>
            </a:r>
          </a:p>
          <a:p>
            <a:pPr indent="273050" algn="just"/>
            <a:r>
              <a:rPr lang="ru-RU" sz="1400" smtClean="0"/>
              <a:t>В зависимости от обстоятельств, особенно связанных с риском принять неправильное решение, вероятность принятия неправильного решения может быть минимизирована, чтобы оправдать решение о несоответствии результата заявленой спецификации. Аналогичным образом в случае (iii) вероятность того, что значение находится ниже предела может или не может быть достаточной, чтобы принять результат для оправдания соответствия спецификации. </a:t>
            </a:r>
          </a:p>
          <a:p>
            <a:pPr indent="273050" algn="just"/>
            <a:r>
              <a:rPr lang="ru-RU" sz="1400" smtClean="0"/>
              <a:t>Этот документ содержит дополнительные указания по настройке соответствующих критериев для принятия однозначных решений по вопросам соответствия, учитывая результаты связанные с информацией о неопределенности. </a:t>
            </a:r>
          </a:p>
          <a:p>
            <a:pPr indent="273050" algn="just"/>
            <a:r>
              <a:rPr lang="ru-RU" sz="1400" smtClean="0"/>
              <a:t>Ключом к оценке соответствия является принятие концепции «Правила разрешения». Эти правила дают рецепт для принятия или отклонения продукта, основанный на результате измерения, его неопределенности и пределов спецификации или ограничений, принимая во внимание приемлемый уровень вероятности принятия неправильного решения. На основе «Правила разрешения» определяются «зоны приемлемости» и «зоны исключения», таким образом, что если результат измерения находится в зоне приемлемости, то продукт объявляется соответствующим ,а если в зоне исключения, то  продукт признается несоответствующим.</a:t>
            </a:r>
          </a:p>
        </p:txBody>
      </p:sp>
      <p:sp>
        <p:nvSpPr>
          <p:cNvPr id="4" name="Заголовок 1"/>
          <p:cNvSpPr>
            <a:spLocks noGrp="1"/>
          </p:cNvSpPr>
          <p:nvPr>
            <p:ph type="title"/>
          </p:nvPr>
        </p:nvSpPr>
        <p:spPr>
          <a:xfrm>
            <a:off x="21428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214810" y="1214422"/>
            <a:ext cx="4500594" cy="4062651"/>
          </a:xfrm>
          <a:prstGeom prst="rect">
            <a:avLst/>
          </a:prstGeom>
        </p:spPr>
        <p:txBody>
          <a:bodyPr wrap="square">
            <a:spAutoFit/>
          </a:bodyPr>
          <a:lstStyle/>
          <a:p>
            <a:pPr indent="273050" algn="just"/>
            <a:r>
              <a:rPr lang="ru-RU" sz="1400" smtClean="0"/>
              <a:t>Начало</a:t>
            </a:r>
            <a:r>
              <a:rPr lang="en-US" sz="1400" smtClean="0"/>
              <a:t> </a:t>
            </a:r>
            <a:r>
              <a:rPr lang="ru-RU" sz="1400" smtClean="0"/>
              <a:t>зоны</a:t>
            </a:r>
            <a:r>
              <a:rPr lang="en-US" sz="1400" smtClean="0"/>
              <a:t> </a:t>
            </a:r>
            <a:r>
              <a:rPr lang="ru-RU" sz="1400" smtClean="0"/>
              <a:t>исключения находится в пределах спецификации </a:t>
            </a:r>
            <a:r>
              <a:rPr lang="ru-RU" sz="1400" b="1" smtClean="0"/>
              <a:t>L</a:t>
            </a:r>
            <a:r>
              <a:rPr lang="ru-RU" sz="1400" smtClean="0"/>
              <a:t> плюс значение </a:t>
            </a:r>
            <a:r>
              <a:rPr lang="ru-RU" sz="1400" b="1" i="1" err="1" smtClean="0"/>
              <a:t>g</a:t>
            </a:r>
            <a:r>
              <a:rPr lang="ru-RU" sz="1400" smtClean="0"/>
              <a:t>, (так называемой предохранительной полосы). </a:t>
            </a:r>
          </a:p>
          <a:p>
            <a:pPr indent="273050" algn="just"/>
            <a:r>
              <a:rPr lang="ru-RU" sz="1400" smtClean="0"/>
              <a:t>Значение </a:t>
            </a:r>
            <a:r>
              <a:rPr lang="ru-RU" sz="1600" b="1" i="1" err="1" smtClean="0"/>
              <a:t>g</a:t>
            </a:r>
            <a:r>
              <a:rPr lang="ru-RU" sz="1400" b="1" i="1" smtClean="0"/>
              <a:t> </a:t>
            </a:r>
            <a:r>
              <a:rPr lang="ru-RU" sz="1400" smtClean="0"/>
              <a:t>выбирается так, чтобы для измерения результата, большего или равного </a:t>
            </a:r>
            <a:r>
              <a:rPr lang="ru-RU" sz="1400" b="1" err="1" smtClean="0"/>
              <a:t>L+</a:t>
            </a:r>
            <a:r>
              <a:rPr lang="ru-RU" sz="1400" b="1" i="1" err="1" smtClean="0"/>
              <a:t>g</a:t>
            </a:r>
            <a:r>
              <a:rPr lang="ru-RU" sz="1400" b="1" smtClean="0"/>
              <a:t> </a:t>
            </a:r>
            <a:r>
              <a:rPr lang="ru-RU" sz="1400" smtClean="0"/>
              <a:t>вероятность ложного отклонения была меньше или равна </a:t>
            </a:r>
            <a:r>
              <a:rPr lang="el-GR" sz="2000" b="1" smtClean="0">
                <a:latin typeface="Calibri"/>
                <a:cs typeface="Calibri"/>
              </a:rPr>
              <a:t>α</a:t>
            </a:r>
            <a:r>
              <a:rPr lang="ru-RU" sz="1400" smtClean="0">
                <a:latin typeface="Calibri"/>
                <a:cs typeface="Calibri"/>
              </a:rPr>
              <a:t>. Т</a:t>
            </a:r>
            <a:r>
              <a:rPr lang="ru-RU" sz="1400" smtClean="0"/>
              <a:t>о есть, если результат находится в зоне исключения, то принятое правило дает низкую вероятность того чтобы разрешенный предел на самом деле не было превышено. (Рис. 2 а).</a:t>
            </a:r>
          </a:p>
          <a:p>
            <a:pPr indent="273050" algn="just"/>
            <a:r>
              <a:rPr lang="ru-RU" sz="1400" smtClean="0"/>
              <a:t>На (рис 2b) </a:t>
            </a:r>
            <a:r>
              <a:rPr lang="ru-RU" sz="1400" b="1" i="1" err="1" smtClean="0"/>
              <a:t>g</a:t>
            </a:r>
            <a:r>
              <a:rPr lang="ru-RU" sz="1400" b="1" i="1" smtClean="0"/>
              <a:t> </a:t>
            </a:r>
            <a:r>
              <a:rPr lang="ru-RU" sz="1400" smtClean="0"/>
              <a:t>был выбран для обеспечения низкого риска ложного признания.</a:t>
            </a:r>
          </a:p>
          <a:p>
            <a:pPr indent="273050" algn="just"/>
            <a:r>
              <a:rPr lang="ru-RU" sz="1400" smtClean="0"/>
              <a:t>В общем случае  </a:t>
            </a:r>
            <a:r>
              <a:rPr lang="ru-RU" sz="1400" b="1" i="1" err="1" smtClean="0"/>
              <a:t>g</a:t>
            </a:r>
            <a:r>
              <a:rPr lang="ru-RU" sz="1400" b="1" i="1" smtClean="0"/>
              <a:t>  </a:t>
            </a:r>
            <a:r>
              <a:rPr lang="ru-RU" sz="1400" smtClean="0"/>
              <a:t>будет кратно </a:t>
            </a:r>
            <a:r>
              <a:rPr lang="ru-RU" sz="1400" b="1" err="1" smtClean="0"/>
              <a:t>u</a:t>
            </a:r>
            <a:r>
              <a:rPr lang="ru-RU" sz="1400" smtClean="0"/>
              <a:t> стандартной неопределенности. Для случая, когда распределение вероятных значений  приблизительно нормально, значение </a:t>
            </a:r>
            <a:r>
              <a:rPr lang="ru-RU" sz="1400" b="1" i="1" smtClean="0"/>
              <a:t>1.64*</a:t>
            </a:r>
            <a:r>
              <a:rPr lang="ru-RU" sz="1400" b="1" i="1" err="1" smtClean="0"/>
              <a:t>u</a:t>
            </a:r>
            <a:r>
              <a:rPr lang="ru-RU" sz="1400" smtClean="0"/>
              <a:t> даст вероятность 5% , а значение </a:t>
            </a:r>
            <a:r>
              <a:rPr lang="ru-RU" sz="1400" b="1" i="1" smtClean="0"/>
              <a:t>2.33*</a:t>
            </a:r>
            <a:r>
              <a:rPr lang="ru-RU" sz="1400" b="1" i="1" err="1" smtClean="0"/>
              <a:t>u</a:t>
            </a:r>
            <a:r>
              <a:rPr lang="ru-RU" sz="1400" smtClean="0"/>
              <a:t> означает вероятность 1%.</a:t>
            </a:r>
          </a:p>
        </p:txBody>
      </p:sp>
      <p:sp>
        <p:nvSpPr>
          <p:cNvPr id="4" name="Заголовок 1"/>
          <p:cNvSpPr>
            <a:spLocks noGrp="1"/>
          </p:cNvSpPr>
          <p:nvPr>
            <p:ph type="title"/>
          </p:nvPr>
        </p:nvSpPr>
        <p:spPr>
          <a:xfrm>
            <a:off x="21428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pic>
        <p:nvPicPr>
          <p:cNvPr id="701442" name="Picture 2"/>
          <p:cNvPicPr>
            <a:picLocks noChangeAspect="1" noChangeArrowheads="1"/>
          </p:cNvPicPr>
          <p:nvPr/>
        </p:nvPicPr>
        <p:blipFill>
          <a:blip r:embed="rId2"/>
          <a:srcRect/>
          <a:stretch>
            <a:fillRect/>
          </a:stretch>
        </p:blipFill>
        <p:spPr bwMode="auto">
          <a:xfrm>
            <a:off x="285720" y="1357298"/>
            <a:ext cx="3943350" cy="3467100"/>
          </a:xfrm>
          <a:prstGeom prst="rect">
            <a:avLst/>
          </a:prstGeom>
          <a:noFill/>
          <a:ln w="9525">
            <a:noFill/>
            <a:miter lim="800000"/>
            <a:headEnd/>
            <a:tailEnd/>
          </a:ln>
          <a:effectLst/>
        </p:spPr>
      </p:pic>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286248" y="1214422"/>
            <a:ext cx="4429156" cy="3539430"/>
          </a:xfrm>
          <a:prstGeom prst="rect">
            <a:avLst/>
          </a:prstGeom>
        </p:spPr>
        <p:txBody>
          <a:bodyPr wrap="square">
            <a:spAutoFit/>
          </a:bodyPr>
          <a:lstStyle/>
          <a:p>
            <a:pPr indent="273050" algn="just"/>
            <a:r>
              <a:rPr lang="ru-RU" sz="1400" smtClean="0"/>
              <a:t>В некоторых случаях спецификация устанавливает верхний и нижний пределы, например контроля состава.</a:t>
            </a:r>
          </a:p>
          <a:p>
            <a:pPr indent="273050" algn="just"/>
            <a:r>
              <a:rPr lang="ru-RU" sz="1400" smtClean="0"/>
              <a:t>Рис 3 показывает зоны принятия и исключения для такого случая, где предохранительные полосы  выбраны так, что для образца существует высокая вероятность того, что параметр находится в пределах спецификаций.</a:t>
            </a:r>
          </a:p>
          <a:p>
            <a:pPr indent="273050" algn="just"/>
            <a:endParaRPr lang="ru-RU" sz="1400" smtClean="0"/>
          </a:p>
          <a:p>
            <a:pPr indent="273050" algn="just"/>
            <a:r>
              <a:rPr lang="ru-RU" sz="1400" smtClean="0"/>
              <a:t>Чем больше значение </a:t>
            </a:r>
            <a:r>
              <a:rPr lang="ru-RU" sz="1400" b="1" smtClean="0"/>
              <a:t>u</a:t>
            </a:r>
            <a:r>
              <a:rPr lang="ru-RU" sz="1400" smtClean="0"/>
              <a:t> тем больше доля образцов, которые будут оцениваться неправильно. Чем меньше значение </a:t>
            </a:r>
            <a:r>
              <a:rPr lang="ru-RU" sz="1400" b="1" smtClean="0"/>
              <a:t>u</a:t>
            </a:r>
            <a:r>
              <a:rPr lang="ru-RU" sz="1400" smtClean="0"/>
              <a:t>, тем выше будет стоимость анализа. Таким образом в идеале </a:t>
            </a:r>
            <a:r>
              <a:rPr lang="ru-RU" sz="1400" b="1" smtClean="0"/>
              <a:t>u</a:t>
            </a:r>
            <a:r>
              <a:rPr lang="ru-RU" sz="1400" smtClean="0"/>
              <a:t> должна быть выбрана оптимально для минимизации затрат на анализ, однако не в ущерб правильности.</a:t>
            </a:r>
          </a:p>
        </p:txBody>
      </p:sp>
      <p:sp>
        <p:nvSpPr>
          <p:cNvPr id="4" name="Заголовок 1"/>
          <p:cNvSpPr>
            <a:spLocks noGrp="1"/>
          </p:cNvSpPr>
          <p:nvPr>
            <p:ph type="title"/>
          </p:nvPr>
        </p:nvSpPr>
        <p:spPr>
          <a:xfrm>
            <a:off x="21428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algn="ctr"/>
            <a:r>
              <a:rPr lang="ru-RU" sz="2400" b="1" smtClean="0"/>
              <a:t>Современные методы оценки неопределенности</a:t>
            </a:r>
            <a:endParaRPr lang="ru-RU" sz="2400" b="1"/>
          </a:p>
        </p:txBody>
      </p:sp>
      <p:pic>
        <p:nvPicPr>
          <p:cNvPr id="700418" name="Picture 2"/>
          <p:cNvPicPr>
            <a:picLocks noChangeAspect="1" noChangeArrowheads="1"/>
          </p:cNvPicPr>
          <p:nvPr/>
        </p:nvPicPr>
        <p:blipFill>
          <a:blip r:embed="rId2"/>
          <a:srcRect/>
          <a:stretch>
            <a:fillRect/>
          </a:stretch>
        </p:blipFill>
        <p:spPr bwMode="auto">
          <a:xfrm>
            <a:off x="357158" y="1785926"/>
            <a:ext cx="3857625" cy="2628900"/>
          </a:xfrm>
          <a:prstGeom prst="rect">
            <a:avLst/>
          </a:prstGeom>
          <a:noFill/>
          <a:ln w="9525">
            <a:noFill/>
            <a:miter lim="800000"/>
            <a:headEnd/>
            <a:tailEnd/>
          </a:ln>
          <a:effectLst/>
        </p:spPr>
      </p:pic>
      <p:sp>
        <p:nvSpPr>
          <p:cNvPr id="6" name="Прямоугольник 5"/>
          <p:cNvSpPr/>
          <p:nvPr/>
        </p:nvSpPr>
        <p:spPr>
          <a:xfrm>
            <a:off x="136480" y="4714884"/>
            <a:ext cx="8501122" cy="1815882"/>
          </a:xfrm>
          <a:prstGeom prst="rect">
            <a:avLst/>
          </a:prstGeom>
        </p:spPr>
        <p:txBody>
          <a:bodyPr wrap="square">
            <a:spAutoFit/>
          </a:bodyPr>
          <a:lstStyle/>
          <a:p>
            <a:pPr indent="273050" algn="just"/>
            <a:r>
              <a:rPr lang="ru-RU" sz="1400" smtClean="0"/>
              <a:t>Информация о том как это сделать однако очень редко доступна. В некоторых случаях, когда спецификации устанавливает верхний и нижний пределы, максимальный допустимый размер </a:t>
            </a:r>
            <a:r>
              <a:rPr lang="ru-RU" sz="1400" b="1" smtClean="0"/>
              <a:t>u </a:t>
            </a:r>
            <a:r>
              <a:rPr lang="ru-RU" sz="1400" smtClean="0"/>
              <a:t>определяется как доля разницы между этих пределов. Например одна такая спецификация утверждает, что расширенная неопределенность должна быть не более чем одной восьмой части этой разницы. Общий подход должен проводить скрининг измерений с помощью метода сравнительно дешевого и относительно большой неопределенности, а проверять с помощью метода с небольшой неопределенности для этих образцов, для которых в результате скрининга не не было выработано четкого решения.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1714480" y="1643050"/>
            <a:ext cx="7143800" cy="1169551"/>
          </a:xfrm>
          <a:prstGeom prst="rect">
            <a:avLst/>
          </a:prstGeom>
        </p:spPr>
        <p:txBody>
          <a:bodyPr wrap="square">
            <a:spAutoFit/>
          </a:bodyPr>
          <a:lstStyle/>
          <a:p>
            <a:pPr algn="ctr"/>
            <a:r>
              <a:rPr lang="ru-RU" sz="1400" b="1" i="1" smtClean="0">
                <a:latin typeface="Arial" pitchFamily="34" charset="0"/>
              </a:rPr>
              <a:t>Стандартное отклонение и дисперсия</a:t>
            </a:r>
          </a:p>
          <a:p>
            <a:pPr algn="ctr"/>
            <a:endParaRPr lang="ru-RU" sz="1400" b="1" i="1" smtClean="0">
              <a:latin typeface="Arial" pitchFamily="34" charset="0"/>
            </a:endParaRPr>
          </a:p>
          <a:p>
            <a:pPr indent="363538" algn="just"/>
            <a:r>
              <a:rPr lang="ru-RU" sz="1400" smtClean="0">
                <a:latin typeface="Arial" pitchFamily="34" charset="0"/>
              </a:rPr>
              <a:t>Разброс генеральной совокупности, демонстрируемый «тучностью» колоколообразной кривой измеряется посредством стандартного отклонения</a:t>
            </a:r>
            <a:r>
              <a:rPr lang="en-US" sz="1400" smtClean="0">
                <a:latin typeface="Arial" pitchFamily="34" charset="0"/>
              </a:rPr>
              <a:t> SD</a:t>
            </a:r>
            <a:r>
              <a:rPr lang="ru-RU" sz="1400" smtClean="0">
                <a:latin typeface="Arial" pitchFamily="34" charset="0"/>
              </a:rPr>
              <a:t> или его квадрата дисперсии. Они определяются для выборки из (</a:t>
            </a:r>
            <a:r>
              <a:rPr lang="en-US" sz="1400" b="1" smtClean="0">
                <a:latin typeface="Arial" pitchFamily="34" charset="0"/>
              </a:rPr>
              <a:t>n</a:t>
            </a:r>
            <a:r>
              <a:rPr lang="ru-RU" sz="1400" smtClean="0">
                <a:latin typeface="Arial" pitchFamily="34" charset="0"/>
              </a:rPr>
              <a:t>)  данных как:</a:t>
            </a:r>
          </a:p>
        </p:txBody>
      </p:sp>
      <p:graphicFrame>
        <p:nvGraphicFramePr>
          <p:cNvPr id="5" name="Объект 4"/>
          <p:cNvGraphicFramePr>
            <a:graphicFrameLocks noChangeAspect="1"/>
          </p:cNvGraphicFramePr>
          <p:nvPr/>
        </p:nvGraphicFramePr>
        <p:xfrm>
          <a:off x="5429256" y="4000504"/>
          <a:ext cx="2047875" cy="895350"/>
        </p:xfrm>
        <a:graphic>
          <a:graphicData uri="http://schemas.openxmlformats.org/presentationml/2006/ole">
            <p:oleObj spid="_x0000_s47106" name="Формула" r:id="rId3" imgW="1117440" imgH="647640" progId="Equation.3">
              <p:embed/>
            </p:oleObj>
          </a:graphicData>
        </a:graphic>
      </p:graphicFrame>
      <p:sp>
        <p:nvSpPr>
          <p:cNvPr id="7" name="TextBox 6"/>
          <p:cNvSpPr txBox="1"/>
          <p:nvPr/>
        </p:nvSpPr>
        <p:spPr>
          <a:xfrm>
            <a:off x="2428860" y="4429132"/>
            <a:ext cx="2786082" cy="369332"/>
          </a:xfrm>
          <a:prstGeom prst="rect">
            <a:avLst/>
          </a:prstGeom>
          <a:noFill/>
        </p:spPr>
        <p:txBody>
          <a:bodyPr wrap="square" rtlCol="0">
            <a:spAutoFit/>
          </a:bodyPr>
          <a:lstStyle/>
          <a:p>
            <a:r>
              <a:rPr lang="ru-RU" smtClean="0"/>
              <a:t>СКО (</a:t>
            </a:r>
            <a:r>
              <a:rPr lang="en-US" smtClean="0"/>
              <a:t>SD (</a:t>
            </a:r>
            <a:r>
              <a:rPr lang="en-US" sz="1200" smtClean="0"/>
              <a:t>standard deviation</a:t>
            </a:r>
            <a:r>
              <a:rPr lang="en-US" smtClean="0"/>
              <a:t>)</a:t>
            </a:r>
            <a:r>
              <a:rPr lang="ru-RU" smtClean="0"/>
              <a:t>)</a:t>
            </a:r>
            <a:endParaRPr lang="ru-RU"/>
          </a:p>
        </p:txBody>
      </p:sp>
      <p:graphicFrame>
        <p:nvGraphicFramePr>
          <p:cNvPr id="8" name="Объект 7"/>
          <p:cNvGraphicFramePr>
            <a:graphicFrameLocks noChangeAspect="1"/>
          </p:cNvGraphicFramePr>
          <p:nvPr/>
        </p:nvGraphicFramePr>
        <p:xfrm>
          <a:off x="5500694" y="2928934"/>
          <a:ext cx="1905000" cy="968375"/>
        </p:xfrm>
        <a:graphic>
          <a:graphicData uri="http://schemas.openxmlformats.org/presentationml/2006/ole">
            <p:oleObj spid="_x0000_s47108" name="Формула" r:id="rId4" imgW="1066680" imgH="609480" progId="Equation.3">
              <p:embed/>
            </p:oleObj>
          </a:graphicData>
        </a:graphic>
      </p:graphicFrame>
      <p:sp>
        <p:nvSpPr>
          <p:cNvPr id="9" name="Прямоугольник 8"/>
          <p:cNvSpPr/>
          <p:nvPr/>
        </p:nvSpPr>
        <p:spPr>
          <a:xfrm>
            <a:off x="357158" y="5429264"/>
            <a:ext cx="8501122" cy="738664"/>
          </a:xfrm>
          <a:prstGeom prst="rect">
            <a:avLst/>
          </a:prstGeom>
        </p:spPr>
        <p:txBody>
          <a:bodyPr wrap="square">
            <a:spAutoFit/>
          </a:bodyPr>
          <a:lstStyle/>
          <a:p>
            <a:pPr indent="363538" algn="just"/>
            <a:r>
              <a:rPr lang="ru-RU" sz="1400" smtClean="0">
                <a:latin typeface="Arial" pitchFamily="34" charset="0"/>
              </a:rPr>
              <a:t>Стандартное отклонение</a:t>
            </a:r>
            <a:r>
              <a:rPr lang="en-US" sz="1400" smtClean="0">
                <a:latin typeface="Arial" pitchFamily="34" charset="0"/>
              </a:rPr>
              <a:t> </a:t>
            </a:r>
            <a:r>
              <a:rPr lang="en-US" sz="1400" b="1" i="1" smtClean="0">
                <a:latin typeface="Arial" pitchFamily="34" charset="0"/>
              </a:rPr>
              <a:t>S</a:t>
            </a:r>
            <a:r>
              <a:rPr lang="en-US" sz="1400" smtClean="0">
                <a:latin typeface="Arial" pitchFamily="34" charset="0"/>
              </a:rPr>
              <a:t> </a:t>
            </a:r>
            <a:r>
              <a:rPr lang="ru-RU" sz="1400" smtClean="0">
                <a:latin typeface="Arial" pitchFamily="34" charset="0"/>
              </a:rPr>
              <a:t>, определенное в уравнении</a:t>
            </a:r>
            <a:r>
              <a:rPr lang="en-US" sz="1400" smtClean="0">
                <a:latin typeface="Arial" pitchFamily="34" charset="0"/>
              </a:rPr>
              <a:t> </a:t>
            </a:r>
            <a:r>
              <a:rPr lang="ru-RU" sz="1400" smtClean="0">
                <a:latin typeface="Arial" pitchFamily="34" charset="0"/>
              </a:rPr>
              <a:t> известно как выборочное стандартное отклонение так как оно указывает на выборку из </a:t>
            </a:r>
            <a:r>
              <a:rPr lang="en-US" sz="1400" b="1" smtClean="0">
                <a:latin typeface="Arial" pitchFamily="34" charset="0"/>
              </a:rPr>
              <a:t>n</a:t>
            </a:r>
            <a:r>
              <a:rPr lang="ru-RU" sz="1400" smtClean="0">
                <a:latin typeface="Arial" pitchFamily="34" charset="0"/>
              </a:rPr>
              <a:t> значений и является оценкой популяционного стандартного отклонения </a:t>
            </a:r>
            <a:r>
              <a:rPr lang="el-GR" sz="1400" b="1" smtClean="0">
                <a:latin typeface="Arial" pitchFamily="34" charset="0"/>
              </a:rPr>
              <a:t>σ</a:t>
            </a:r>
            <a:r>
              <a:rPr lang="ru-RU" sz="1400" smtClean="0">
                <a:latin typeface="Arial" pitchFamily="34" charset="0"/>
              </a:rPr>
              <a:t>.</a:t>
            </a:r>
          </a:p>
        </p:txBody>
      </p:sp>
      <p:pic>
        <p:nvPicPr>
          <p:cNvPr id="10" name="Рисунок 9" descr="J0299125.WMF"/>
          <p:cNvPicPr>
            <a:picLocks noChangeAspect="1"/>
          </p:cNvPicPr>
          <p:nvPr/>
        </p:nvPicPr>
        <p:blipFill>
          <a:blip r:embed="rId5"/>
          <a:stretch>
            <a:fillRect/>
          </a:stretch>
        </p:blipFill>
        <p:spPr>
          <a:xfrm>
            <a:off x="214282" y="1071546"/>
            <a:ext cx="1357322" cy="2000264"/>
          </a:xfrm>
          <a:prstGeom prst="rect">
            <a:avLst/>
          </a:prstGeom>
        </p:spPr>
      </p:pic>
      <p:sp>
        <p:nvSpPr>
          <p:cNvPr id="11" name="TextBox 10"/>
          <p:cNvSpPr txBox="1"/>
          <p:nvPr/>
        </p:nvSpPr>
        <p:spPr>
          <a:xfrm>
            <a:off x="2286302" y="3408362"/>
            <a:ext cx="2786082" cy="369332"/>
          </a:xfrm>
          <a:prstGeom prst="rect">
            <a:avLst/>
          </a:prstGeom>
          <a:noFill/>
        </p:spPr>
        <p:txBody>
          <a:bodyPr wrap="square" rtlCol="0">
            <a:spAutoFit/>
          </a:bodyPr>
          <a:lstStyle/>
          <a:p>
            <a:pPr algn="ctr"/>
            <a:r>
              <a:rPr lang="ru-RU" smtClean="0"/>
              <a:t>Дисперсия</a:t>
            </a:r>
            <a:endParaRPr lang="ru-RU"/>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lvl="1" algn="ctr"/>
            <a:r>
              <a:rPr lang="ru-RU" sz="2000" b="1">
                <a:solidFill>
                  <a:schemeClr val="dk1"/>
                </a:solidFill>
                <a:latin typeface="+mn-lt"/>
                <a:ea typeface="+mn-ea"/>
                <a:cs typeface="+mn-cs"/>
              </a:rPr>
              <a:t>Как согласуется погрешность с </a:t>
            </a:r>
            <a:r>
              <a:rPr lang="ru-RU" sz="2000" b="1" smtClean="0">
                <a:solidFill>
                  <a:schemeClr val="dk1"/>
                </a:solidFill>
                <a:latin typeface="+mn-lt"/>
                <a:ea typeface="+mn-ea"/>
                <a:cs typeface="+mn-cs"/>
              </a:rPr>
              <a:t>неопределенностью?</a:t>
            </a:r>
            <a:endParaRPr lang="ru-RU" sz="2000" b="1">
              <a:solidFill>
                <a:schemeClr val="dk1"/>
              </a:solidFill>
              <a:latin typeface="+mn-lt"/>
              <a:ea typeface="+mn-ea"/>
              <a:cs typeface="+mn-cs"/>
            </a:endParaRPr>
          </a:p>
        </p:txBody>
      </p:sp>
      <p:sp>
        <p:nvSpPr>
          <p:cNvPr id="5" name="Прямоугольник 4"/>
          <p:cNvSpPr/>
          <p:nvPr/>
        </p:nvSpPr>
        <p:spPr>
          <a:xfrm>
            <a:off x="285720" y="1357298"/>
            <a:ext cx="8286808" cy="338554"/>
          </a:xfrm>
          <a:prstGeom prst="rect">
            <a:avLst/>
          </a:prstGeom>
        </p:spPr>
        <p:txBody>
          <a:bodyPr wrap="square">
            <a:spAutoFit/>
          </a:bodyPr>
          <a:lstStyle/>
          <a:p>
            <a:pPr algn="ctr"/>
            <a:r>
              <a:rPr lang="ru-RU" sz="1600" smtClean="0">
                <a:solidFill>
                  <a:schemeClr val="dk1"/>
                </a:solidFill>
              </a:rPr>
              <a:t>Формулы пересчета параметров неопределенности в параметры погрешности :</a:t>
            </a:r>
            <a:endParaRPr lang="ru-RU" sz="1600"/>
          </a:p>
        </p:txBody>
      </p:sp>
      <p:graphicFrame>
        <p:nvGraphicFramePr>
          <p:cNvPr id="6" name="Таблица 5"/>
          <p:cNvGraphicFramePr>
            <a:graphicFrameLocks noGrp="1"/>
          </p:cNvGraphicFramePr>
          <p:nvPr/>
        </p:nvGraphicFramePr>
        <p:xfrm>
          <a:off x="1524000" y="2971800"/>
          <a:ext cx="6096000" cy="1457330"/>
        </p:xfrm>
        <a:graphic>
          <a:graphicData uri="http://schemas.openxmlformats.org/drawingml/2006/table">
            <a:tbl>
              <a:tblPr/>
              <a:tblGrid>
                <a:gridCol w="505371"/>
                <a:gridCol w="5590629"/>
              </a:tblGrid>
              <a:tr h="291466">
                <a:tc gridSpan="2">
                  <a:txBody>
                    <a:bodyPr/>
                    <a:lstStyle/>
                    <a:p>
                      <a:pPr marR="76835" algn="just">
                        <a:spcBef>
                          <a:spcPts val="45"/>
                        </a:spcBef>
                        <a:spcAft>
                          <a:spcPts val="0"/>
                        </a:spcAft>
                        <a:tabLst>
                          <a:tab pos="6096000" algn="l"/>
                        </a:tabLst>
                      </a:pPr>
                      <a:r>
                        <a:rPr lang="uk-UA" sz="1200" smtClean="0">
                          <a:solidFill>
                            <a:srgbClr val="000000"/>
                          </a:solidFill>
                          <a:latin typeface="Times New Roman"/>
                          <a:ea typeface="Times New Roman"/>
                          <a:cs typeface="Times New Roman"/>
                        </a:rPr>
                        <a:t>где</a:t>
                      </a:r>
                      <a:endParaRPr lang="ru-RU" sz="1200">
                        <a:latin typeface="Times New Roman"/>
                        <a:ea typeface="Times New Roman"/>
                        <a:cs typeface="Times New Roman"/>
                      </a:endParaRPr>
                    </a:p>
                  </a:txBody>
                  <a:tcPr marL="66805" marR="66805" marT="0" marB="0">
                    <a:lnL>
                      <a:noFill/>
                    </a:lnL>
                    <a:lnR>
                      <a:noFill/>
                    </a:lnR>
                    <a:lnT>
                      <a:noFill/>
                    </a:lnT>
                    <a:lnB>
                      <a:noFill/>
                    </a:lnB>
                  </a:tcPr>
                </a:tc>
                <a:tc hMerge="1">
                  <a:txBody>
                    <a:bodyPr/>
                    <a:lstStyle/>
                    <a:p>
                      <a:endParaRPr lang="ru-RU"/>
                    </a:p>
                  </a:txBody>
                  <a:tcPr/>
                </a:tc>
              </a:tr>
              <a:tr h="291466">
                <a:tc>
                  <a:txBody>
                    <a:bodyPr/>
                    <a:lstStyle/>
                    <a:p>
                      <a:pPr marR="76835" algn="ctr">
                        <a:spcBef>
                          <a:spcPts val="45"/>
                        </a:spcBef>
                        <a:spcAft>
                          <a:spcPts val="0"/>
                        </a:spcAft>
                        <a:tabLst>
                          <a:tab pos="6096000" algn="l"/>
                        </a:tabLst>
                      </a:pPr>
                      <a:endParaRPr lang="uk-UA" sz="1200">
                        <a:solidFill>
                          <a:srgbClr val="000000"/>
                        </a:solidFill>
                        <a:latin typeface="Times New Roman"/>
                        <a:ea typeface="Times New Roman"/>
                        <a:cs typeface="Times New Roman"/>
                      </a:endParaRPr>
                    </a:p>
                  </a:txBody>
                  <a:tcPr marL="66805" marR="66805" marT="0" marB="0">
                    <a:lnL>
                      <a:noFill/>
                    </a:lnL>
                    <a:lnR>
                      <a:noFill/>
                    </a:lnR>
                    <a:lnT>
                      <a:noFill/>
                    </a:lnT>
                    <a:lnB>
                      <a:noFill/>
                    </a:lnB>
                  </a:tcPr>
                </a:tc>
                <a:tc>
                  <a:txBody>
                    <a:bodyPr/>
                    <a:lstStyle/>
                    <a:p>
                      <a:pPr marR="76835" algn="just">
                        <a:spcBef>
                          <a:spcPts val="45"/>
                        </a:spcBef>
                        <a:spcAft>
                          <a:spcPts val="0"/>
                        </a:spcAft>
                        <a:tabLst>
                          <a:tab pos="6096000" algn="l"/>
                        </a:tabLst>
                      </a:pPr>
                      <a:r>
                        <a:rPr lang="uk-UA" sz="1200">
                          <a:solidFill>
                            <a:srgbClr val="000000"/>
                          </a:solidFill>
                          <a:latin typeface="Times New Roman"/>
                          <a:ea typeface="Times New Roman"/>
                          <a:cs typeface="Times New Roman"/>
                        </a:rPr>
                        <a:t>- </a:t>
                      </a:r>
                      <a:r>
                        <a:rPr lang="uk-UA" sz="1200" smtClean="0">
                          <a:solidFill>
                            <a:srgbClr val="000000"/>
                          </a:solidFill>
                          <a:latin typeface="Times New Roman"/>
                          <a:ea typeface="Times New Roman"/>
                          <a:cs typeface="Times New Roman"/>
                        </a:rPr>
                        <a:t>оценка СКО случайной погрешности</a:t>
                      </a:r>
                      <a:endParaRPr lang="ru-RU" sz="1200">
                        <a:latin typeface="Times New Roman"/>
                        <a:ea typeface="Times New Roman"/>
                        <a:cs typeface="Times New Roman"/>
                      </a:endParaRPr>
                    </a:p>
                  </a:txBody>
                  <a:tcPr marL="66805" marR="66805" marT="0" marB="0">
                    <a:lnL>
                      <a:noFill/>
                    </a:lnL>
                    <a:lnR>
                      <a:noFill/>
                    </a:lnR>
                    <a:lnT>
                      <a:noFill/>
                    </a:lnT>
                    <a:lnB>
                      <a:noFill/>
                    </a:lnB>
                  </a:tcPr>
                </a:tc>
              </a:tr>
              <a:tr h="291466">
                <a:tc>
                  <a:txBody>
                    <a:bodyPr/>
                    <a:lstStyle/>
                    <a:p>
                      <a:pPr marR="76835" algn="ctr">
                        <a:spcBef>
                          <a:spcPts val="45"/>
                        </a:spcBef>
                        <a:spcAft>
                          <a:spcPts val="0"/>
                        </a:spcAft>
                        <a:tabLst>
                          <a:tab pos="6096000" algn="l"/>
                        </a:tabLst>
                      </a:pPr>
                      <a:endParaRPr lang="uk-UA" sz="1200">
                        <a:solidFill>
                          <a:srgbClr val="000000"/>
                        </a:solidFill>
                        <a:latin typeface="Times New Roman"/>
                        <a:ea typeface="Times New Roman"/>
                        <a:cs typeface="Times New Roman"/>
                      </a:endParaRPr>
                    </a:p>
                  </a:txBody>
                  <a:tcPr marL="66805" marR="66805" marT="0" marB="0">
                    <a:lnL>
                      <a:noFill/>
                    </a:lnL>
                    <a:lnR>
                      <a:noFill/>
                    </a:lnR>
                    <a:lnT>
                      <a:noFill/>
                    </a:lnT>
                    <a:lnB>
                      <a:noFill/>
                    </a:lnB>
                  </a:tcPr>
                </a:tc>
                <a:tc>
                  <a:txBody>
                    <a:bodyPr/>
                    <a:lstStyle/>
                    <a:p>
                      <a:pPr marR="76835" algn="just">
                        <a:spcBef>
                          <a:spcPts val="45"/>
                        </a:spcBef>
                        <a:spcAft>
                          <a:spcPts val="0"/>
                        </a:spcAft>
                        <a:tabLst>
                          <a:tab pos="6096000" algn="l"/>
                        </a:tabLst>
                      </a:pPr>
                      <a:r>
                        <a:rPr lang="uk-UA" sz="1200">
                          <a:solidFill>
                            <a:srgbClr val="000000"/>
                          </a:solidFill>
                          <a:latin typeface="Times New Roman"/>
                          <a:ea typeface="Times New Roman"/>
                          <a:cs typeface="Times New Roman"/>
                        </a:rPr>
                        <a:t>-  </a:t>
                      </a:r>
                      <a:r>
                        <a:rPr lang="uk-UA" sz="1200" smtClean="0">
                          <a:solidFill>
                            <a:srgbClr val="000000"/>
                          </a:solidFill>
                          <a:latin typeface="Times New Roman"/>
                          <a:ea typeface="Times New Roman"/>
                          <a:cs typeface="Times New Roman"/>
                        </a:rPr>
                        <a:t>суммарная стандартная неопределенность</a:t>
                      </a:r>
                      <a:endParaRPr lang="ru-RU" sz="1200">
                        <a:latin typeface="Times New Roman"/>
                        <a:ea typeface="Times New Roman"/>
                        <a:cs typeface="Times New Roman"/>
                      </a:endParaRPr>
                    </a:p>
                  </a:txBody>
                  <a:tcPr marL="66805" marR="66805" marT="0" marB="0">
                    <a:lnL>
                      <a:noFill/>
                    </a:lnL>
                    <a:lnR>
                      <a:noFill/>
                    </a:lnR>
                    <a:lnT>
                      <a:noFill/>
                    </a:lnT>
                    <a:lnB>
                      <a:noFill/>
                    </a:lnB>
                  </a:tcPr>
                </a:tc>
              </a:tr>
              <a:tr h="291466">
                <a:tc>
                  <a:txBody>
                    <a:bodyPr/>
                    <a:lstStyle/>
                    <a:p>
                      <a:pPr marR="76835" algn="ctr">
                        <a:spcBef>
                          <a:spcPts val="45"/>
                        </a:spcBef>
                        <a:spcAft>
                          <a:spcPts val="0"/>
                        </a:spcAft>
                        <a:tabLst>
                          <a:tab pos="6096000" algn="l"/>
                        </a:tabLst>
                      </a:pPr>
                      <a:r>
                        <a:rPr lang="en-US" sz="1200" i="1">
                          <a:solidFill>
                            <a:srgbClr val="000000"/>
                          </a:solidFill>
                          <a:latin typeface="Times New Roman"/>
                          <a:ea typeface="Times New Roman"/>
                          <a:cs typeface="Times New Roman"/>
                        </a:rPr>
                        <a:t>N</a:t>
                      </a:r>
                      <a:endParaRPr lang="ru-RU" sz="1200">
                        <a:latin typeface="Times New Roman"/>
                        <a:ea typeface="Times New Roman"/>
                        <a:cs typeface="Times New Roman"/>
                      </a:endParaRPr>
                    </a:p>
                  </a:txBody>
                  <a:tcPr marL="66805" marR="66805" marT="0" marB="0">
                    <a:lnL>
                      <a:noFill/>
                    </a:lnL>
                    <a:lnR>
                      <a:noFill/>
                    </a:lnR>
                    <a:lnT>
                      <a:noFill/>
                    </a:lnT>
                    <a:lnB>
                      <a:noFill/>
                    </a:lnB>
                  </a:tcPr>
                </a:tc>
                <a:tc>
                  <a:txBody>
                    <a:bodyPr/>
                    <a:lstStyle/>
                    <a:p>
                      <a:pPr marR="76835" algn="just">
                        <a:spcBef>
                          <a:spcPts val="45"/>
                        </a:spcBef>
                        <a:spcAft>
                          <a:spcPts val="0"/>
                        </a:spcAft>
                        <a:tabLst>
                          <a:tab pos="6096000" algn="l"/>
                        </a:tabLst>
                      </a:pPr>
                      <a:r>
                        <a:rPr lang="en-US" sz="1200">
                          <a:solidFill>
                            <a:srgbClr val="000000"/>
                          </a:solidFill>
                          <a:latin typeface="Times New Roman"/>
                          <a:ea typeface="Times New Roman"/>
                          <a:cs typeface="Times New Roman"/>
                        </a:rPr>
                        <a:t>- </a:t>
                      </a:r>
                      <a:r>
                        <a:rPr lang="en-US" sz="1200" smtClean="0">
                          <a:solidFill>
                            <a:srgbClr val="000000"/>
                          </a:solidFill>
                          <a:latin typeface="Times New Roman"/>
                          <a:ea typeface="Times New Roman"/>
                          <a:cs typeface="Times New Roman"/>
                        </a:rPr>
                        <a:t>к</a:t>
                      </a:r>
                      <a:r>
                        <a:rPr lang="ru-RU" sz="1200" smtClean="0">
                          <a:solidFill>
                            <a:srgbClr val="000000"/>
                          </a:solidFill>
                          <a:latin typeface="Times New Roman"/>
                          <a:ea typeface="Times New Roman"/>
                          <a:cs typeface="Times New Roman"/>
                        </a:rPr>
                        <a:t>о</a:t>
                      </a:r>
                      <a:r>
                        <a:rPr lang="en-US" sz="1200" smtClean="0">
                          <a:solidFill>
                            <a:srgbClr val="000000"/>
                          </a:solidFill>
                          <a:latin typeface="Times New Roman"/>
                          <a:ea typeface="Times New Roman"/>
                          <a:cs typeface="Times New Roman"/>
                        </a:rPr>
                        <a:t>л</a:t>
                      </a:r>
                      <a:r>
                        <a:rPr lang="ru-RU" sz="1200" smtClean="0">
                          <a:solidFill>
                            <a:srgbClr val="000000"/>
                          </a:solidFill>
                          <a:latin typeface="Times New Roman"/>
                          <a:ea typeface="Times New Roman"/>
                          <a:cs typeface="Times New Roman"/>
                        </a:rPr>
                        <a:t>ичество</a:t>
                      </a:r>
                      <a:r>
                        <a:rPr lang="en-US" sz="1200" smtClean="0">
                          <a:solidFill>
                            <a:srgbClr val="000000"/>
                          </a:solidFill>
                          <a:latin typeface="Times New Roman"/>
                          <a:ea typeface="Times New Roman"/>
                          <a:cs typeface="Times New Roman"/>
                        </a:rPr>
                        <a:t> результат</a:t>
                      </a:r>
                      <a:r>
                        <a:rPr lang="ru-RU" sz="1200" smtClean="0">
                          <a:solidFill>
                            <a:srgbClr val="000000"/>
                          </a:solidFill>
                          <a:latin typeface="Times New Roman"/>
                          <a:ea typeface="Times New Roman"/>
                          <a:cs typeface="Times New Roman"/>
                        </a:rPr>
                        <a:t>о</a:t>
                      </a:r>
                      <a:r>
                        <a:rPr lang="en-US" sz="1200" smtClean="0">
                          <a:solidFill>
                            <a:srgbClr val="000000"/>
                          </a:solidFill>
                          <a:latin typeface="Times New Roman"/>
                          <a:ea typeface="Times New Roman"/>
                          <a:cs typeface="Times New Roman"/>
                        </a:rPr>
                        <a:t>в парал</a:t>
                      </a:r>
                      <a:r>
                        <a:rPr lang="ru-RU" sz="1200" smtClean="0">
                          <a:solidFill>
                            <a:srgbClr val="000000"/>
                          </a:solidFill>
                          <a:latin typeface="Times New Roman"/>
                          <a:ea typeface="Times New Roman"/>
                          <a:cs typeface="Times New Roman"/>
                        </a:rPr>
                        <a:t>л</a:t>
                      </a:r>
                      <a:r>
                        <a:rPr lang="en-US" sz="1200" smtClean="0">
                          <a:solidFill>
                            <a:srgbClr val="000000"/>
                          </a:solidFill>
                          <a:latin typeface="Times New Roman"/>
                          <a:ea typeface="Times New Roman"/>
                          <a:cs typeface="Times New Roman"/>
                        </a:rPr>
                        <a:t>ельн</a:t>
                      </a:r>
                      <a:r>
                        <a:rPr lang="ru-RU" sz="1200" smtClean="0">
                          <a:solidFill>
                            <a:srgbClr val="000000"/>
                          </a:solidFill>
                          <a:latin typeface="Times New Roman"/>
                          <a:ea typeface="Times New Roman"/>
                          <a:cs typeface="Times New Roman"/>
                        </a:rPr>
                        <a:t>ы</a:t>
                      </a:r>
                      <a:r>
                        <a:rPr lang="en-US" sz="1200" smtClean="0">
                          <a:solidFill>
                            <a:srgbClr val="000000"/>
                          </a:solidFill>
                          <a:latin typeface="Times New Roman"/>
                          <a:ea typeface="Times New Roman"/>
                          <a:cs typeface="Times New Roman"/>
                        </a:rPr>
                        <a:t>х </a:t>
                      </a:r>
                      <a:r>
                        <a:rPr lang="ru-RU" sz="1200" smtClean="0">
                          <a:solidFill>
                            <a:srgbClr val="000000"/>
                          </a:solidFill>
                          <a:latin typeface="Times New Roman"/>
                          <a:ea typeface="Times New Roman"/>
                          <a:cs typeface="Times New Roman"/>
                        </a:rPr>
                        <a:t>измерений</a:t>
                      </a:r>
                      <a:endParaRPr lang="ru-RU" sz="1200">
                        <a:latin typeface="Times New Roman"/>
                        <a:ea typeface="Times New Roman"/>
                        <a:cs typeface="Times New Roman"/>
                      </a:endParaRPr>
                    </a:p>
                  </a:txBody>
                  <a:tcPr marL="66805" marR="66805" marT="0" marB="0">
                    <a:lnL>
                      <a:noFill/>
                    </a:lnL>
                    <a:lnR>
                      <a:noFill/>
                    </a:lnR>
                    <a:lnT>
                      <a:noFill/>
                    </a:lnT>
                    <a:lnB>
                      <a:noFill/>
                    </a:lnB>
                  </a:tcPr>
                </a:tc>
              </a:tr>
              <a:tr h="291466">
                <a:tc>
                  <a:txBody>
                    <a:bodyPr/>
                    <a:lstStyle/>
                    <a:p>
                      <a:pPr marR="76835" algn="ctr">
                        <a:spcBef>
                          <a:spcPts val="45"/>
                        </a:spcBef>
                        <a:spcAft>
                          <a:spcPts val="0"/>
                        </a:spcAft>
                        <a:tabLst>
                          <a:tab pos="6096000" algn="l"/>
                        </a:tabLst>
                      </a:pPr>
                      <a:endParaRPr lang="uk-UA" sz="1200">
                        <a:solidFill>
                          <a:srgbClr val="000000"/>
                        </a:solidFill>
                        <a:latin typeface="Times New Roman"/>
                        <a:ea typeface="Times New Roman"/>
                        <a:cs typeface="Times New Roman"/>
                      </a:endParaRPr>
                    </a:p>
                  </a:txBody>
                  <a:tcPr marL="66805" marR="66805" marT="0" marB="0">
                    <a:lnL>
                      <a:noFill/>
                    </a:lnL>
                    <a:lnR>
                      <a:noFill/>
                    </a:lnR>
                    <a:lnT>
                      <a:noFill/>
                    </a:lnT>
                    <a:lnB>
                      <a:noFill/>
                    </a:lnB>
                  </a:tcPr>
                </a:tc>
                <a:tc>
                  <a:txBody>
                    <a:bodyPr/>
                    <a:lstStyle/>
                    <a:p>
                      <a:pPr marR="76835" algn="just">
                        <a:spcBef>
                          <a:spcPts val="45"/>
                        </a:spcBef>
                        <a:spcAft>
                          <a:spcPts val="0"/>
                        </a:spcAft>
                        <a:tabLst>
                          <a:tab pos="6096000" algn="l"/>
                        </a:tabLst>
                      </a:pPr>
                      <a:r>
                        <a:rPr lang="uk-UA" sz="1200">
                          <a:solidFill>
                            <a:srgbClr val="000000"/>
                          </a:solidFill>
                          <a:latin typeface="Times New Roman"/>
                          <a:ea typeface="Times New Roman"/>
                          <a:cs typeface="Times New Roman"/>
                        </a:rPr>
                        <a:t>- </a:t>
                      </a:r>
                      <a:r>
                        <a:rPr lang="uk-UA" sz="1200" smtClean="0">
                          <a:solidFill>
                            <a:srgbClr val="000000"/>
                          </a:solidFill>
                          <a:latin typeface="Times New Roman"/>
                          <a:ea typeface="Times New Roman"/>
                          <a:cs typeface="Times New Roman"/>
                        </a:rPr>
                        <a:t>Оценка  эффективного  количества степеней свободы</a:t>
                      </a:r>
                      <a:endParaRPr lang="ru-RU" sz="1200">
                        <a:latin typeface="Times New Roman"/>
                        <a:ea typeface="Times New Roman"/>
                        <a:cs typeface="Times New Roman"/>
                      </a:endParaRPr>
                    </a:p>
                  </a:txBody>
                  <a:tcPr marL="66805" marR="66805" marT="0" marB="0">
                    <a:lnL>
                      <a:noFill/>
                    </a:lnL>
                    <a:lnR>
                      <a:noFill/>
                    </a:lnR>
                    <a:lnT>
                      <a:noFill/>
                    </a:lnT>
                    <a:lnB>
                      <a:noFill/>
                    </a:lnB>
                  </a:tcPr>
                </a:tc>
              </a:tr>
            </a:tbl>
          </a:graphicData>
        </a:graphic>
      </p:graphicFrame>
      <p:grpSp>
        <p:nvGrpSpPr>
          <p:cNvPr id="14" name="Группа 13"/>
          <p:cNvGrpSpPr/>
          <p:nvPr/>
        </p:nvGrpSpPr>
        <p:grpSpPr>
          <a:xfrm>
            <a:off x="1643042" y="2047875"/>
            <a:ext cx="3143272" cy="2262192"/>
            <a:chOff x="1643042" y="2047875"/>
            <a:chExt cx="3143272" cy="2262192"/>
          </a:xfrm>
        </p:grpSpPr>
        <p:graphicFrame>
          <p:nvGraphicFramePr>
            <p:cNvPr id="652292" name="Object 4"/>
            <p:cNvGraphicFramePr>
              <a:graphicFrameLocks noChangeAspect="1"/>
            </p:cNvGraphicFramePr>
            <p:nvPr/>
          </p:nvGraphicFramePr>
          <p:xfrm>
            <a:off x="2882900" y="2047875"/>
            <a:ext cx="1903414" cy="1094285"/>
          </p:xfrm>
          <a:graphic>
            <a:graphicData uri="http://schemas.openxmlformats.org/presentationml/2006/ole">
              <p:oleObj spid="_x0000_s652292" name="Equation" r:id="rId3" imgW="914400" imgH="685800" progId="">
                <p:embed/>
              </p:oleObj>
            </a:graphicData>
          </a:graphic>
        </p:graphicFrame>
        <p:graphicFrame>
          <p:nvGraphicFramePr>
            <p:cNvPr id="652291" name="Object 3"/>
            <p:cNvGraphicFramePr>
              <a:graphicFrameLocks noChangeAspect="1"/>
            </p:cNvGraphicFramePr>
            <p:nvPr/>
          </p:nvGraphicFramePr>
          <p:xfrm>
            <a:off x="1643042" y="3286124"/>
            <a:ext cx="142875" cy="219075"/>
          </p:xfrm>
          <a:graphic>
            <a:graphicData uri="http://schemas.openxmlformats.org/presentationml/2006/ole">
              <p:oleObj spid="_x0000_s652291" name="Equation" r:id="rId4" imgW="139680" imgH="215640" progId="">
                <p:embed/>
              </p:oleObj>
            </a:graphicData>
          </a:graphic>
        </p:graphicFrame>
        <p:graphicFrame>
          <p:nvGraphicFramePr>
            <p:cNvPr id="652290" name="Object 2"/>
            <p:cNvGraphicFramePr>
              <a:graphicFrameLocks noChangeAspect="1"/>
            </p:cNvGraphicFramePr>
            <p:nvPr/>
          </p:nvGraphicFramePr>
          <p:xfrm>
            <a:off x="1643042" y="3571876"/>
            <a:ext cx="190500" cy="250825"/>
          </p:xfrm>
          <a:graphic>
            <a:graphicData uri="http://schemas.openxmlformats.org/presentationml/2006/ole">
              <p:oleObj spid="_x0000_s652290" name="Equation" r:id="rId5" imgW="190440" imgH="253800" progId="">
                <p:embed/>
              </p:oleObj>
            </a:graphicData>
          </a:graphic>
        </p:graphicFrame>
        <p:graphicFrame>
          <p:nvGraphicFramePr>
            <p:cNvPr id="652289" name="Object 1"/>
            <p:cNvGraphicFramePr>
              <a:graphicFrameLocks noChangeAspect="1"/>
            </p:cNvGraphicFramePr>
            <p:nvPr/>
          </p:nvGraphicFramePr>
          <p:xfrm>
            <a:off x="1643042" y="4071942"/>
            <a:ext cx="225425" cy="238125"/>
          </p:xfrm>
          <a:graphic>
            <a:graphicData uri="http://schemas.openxmlformats.org/presentationml/2006/ole">
              <p:oleObj spid="_x0000_s652289" name="Equation" r:id="rId6" imgW="228600" imgH="241200" progId="">
                <p:embed/>
              </p:oleObj>
            </a:graphicData>
          </a:graphic>
        </p:graphicFrame>
      </p:grpSp>
      <p:sp>
        <p:nvSpPr>
          <p:cNvPr id="65229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5229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52298" name="Rectangle 1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8" name="Таблица 17"/>
          <p:cNvGraphicFramePr>
            <a:graphicFrameLocks noGrp="1"/>
          </p:cNvGraphicFramePr>
          <p:nvPr/>
        </p:nvGraphicFramePr>
        <p:xfrm>
          <a:off x="1571604" y="5357826"/>
          <a:ext cx="6096000" cy="731520"/>
        </p:xfrm>
        <a:graphic>
          <a:graphicData uri="http://schemas.openxmlformats.org/drawingml/2006/table">
            <a:tbl>
              <a:tblPr/>
              <a:tblGrid>
                <a:gridCol w="505371"/>
                <a:gridCol w="5590629"/>
              </a:tblGrid>
              <a:tr h="178148">
                <a:tc gridSpan="2">
                  <a:txBody>
                    <a:bodyPr/>
                    <a:lstStyle/>
                    <a:p>
                      <a:pPr marR="76835" algn="just">
                        <a:spcBef>
                          <a:spcPts val="45"/>
                        </a:spcBef>
                        <a:spcAft>
                          <a:spcPts val="0"/>
                        </a:spcAft>
                        <a:tabLst>
                          <a:tab pos="6096000" algn="l"/>
                        </a:tabLst>
                      </a:pPr>
                      <a:r>
                        <a:rPr lang="uk-UA" sz="1200" smtClean="0">
                          <a:solidFill>
                            <a:srgbClr val="000000"/>
                          </a:solidFill>
                          <a:latin typeface="Times New Roman"/>
                          <a:ea typeface="Times New Roman"/>
                          <a:cs typeface="Times New Roman"/>
                        </a:rPr>
                        <a:t>где</a:t>
                      </a:r>
                      <a:endParaRPr lang="ru-RU" sz="1200">
                        <a:latin typeface="Times New Roman"/>
                        <a:ea typeface="Times New Roman"/>
                        <a:cs typeface="Times New Roman"/>
                      </a:endParaRPr>
                    </a:p>
                  </a:txBody>
                  <a:tcPr marL="66805" marR="66805" marT="0" marB="0">
                    <a:lnL>
                      <a:noFill/>
                    </a:lnL>
                    <a:lnR>
                      <a:noFill/>
                    </a:lnR>
                    <a:lnT>
                      <a:noFill/>
                    </a:lnT>
                    <a:lnB>
                      <a:noFill/>
                    </a:lnB>
                  </a:tcPr>
                </a:tc>
                <a:tc hMerge="1">
                  <a:txBody>
                    <a:bodyPr/>
                    <a:lstStyle/>
                    <a:p>
                      <a:endParaRPr lang="ru-RU"/>
                    </a:p>
                  </a:txBody>
                  <a:tcPr/>
                </a:tc>
              </a:tr>
              <a:tr h="178148">
                <a:tc>
                  <a:txBody>
                    <a:bodyPr/>
                    <a:lstStyle/>
                    <a:p>
                      <a:pPr marR="76835" algn="ctr">
                        <a:spcBef>
                          <a:spcPts val="45"/>
                        </a:spcBef>
                        <a:spcAft>
                          <a:spcPts val="0"/>
                        </a:spcAft>
                        <a:tabLst>
                          <a:tab pos="6096000" algn="l"/>
                        </a:tabLst>
                      </a:pPr>
                      <a:endParaRPr lang="uk-UA" sz="1200">
                        <a:solidFill>
                          <a:srgbClr val="000000"/>
                        </a:solidFill>
                        <a:latin typeface="Times New Roman"/>
                        <a:ea typeface="Times New Roman"/>
                        <a:cs typeface="Times New Roman"/>
                      </a:endParaRPr>
                    </a:p>
                  </a:txBody>
                  <a:tcPr marL="66805" marR="66805" marT="0" marB="0">
                    <a:lnL>
                      <a:noFill/>
                    </a:lnL>
                    <a:lnR>
                      <a:noFill/>
                    </a:lnR>
                    <a:lnT>
                      <a:noFill/>
                    </a:lnT>
                    <a:lnB>
                      <a:noFill/>
                    </a:lnB>
                  </a:tcPr>
                </a:tc>
                <a:tc>
                  <a:txBody>
                    <a:bodyPr/>
                    <a:lstStyle/>
                    <a:p>
                      <a:pPr marR="76835" algn="just">
                        <a:spcBef>
                          <a:spcPts val="45"/>
                        </a:spcBef>
                        <a:spcAft>
                          <a:spcPts val="0"/>
                        </a:spcAft>
                        <a:tabLst>
                          <a:tab pos="6096000" algn="l"/>
                        </a:tabLst>
                      </a:pPr>
                      <a:r>
                        <a:rPr lang="uk-UA" sz="1200">
                          <a:solidFill>
                            <a:srgbClr val="000000"/>
                          </a:solidFill>
                          <a:latin typeface="Times New Roman"/>
                          <a:ea typeface="Times New Roman"/>
                          <a:cs typeface="Times New Roman"/>
                        </a:rPr>
                        <a:t>- </a:t>
                      </a:r>
                      <a:r>
                        <a:rPr lang="uk-UA" sz="1200" smtClean="0">
                          <a:solidFill>
                            <a:srgbClr val="000000"/>
                          </a:solidFill>
                          <a:latin typeface="Times New Roman"/>
                          <a:ea typeface="Times New Roman"/>
                          <a:cs typeface="Times New Roman"/>
                        </a:rPr>
                        <a:t>оценка СКО неисключенной систематичнской погрешности </a:t>
                      </a:r>
                      <a:r>
                        <a:rPr lang="uk-UA" sz="1200">
                          <a:solidFill>
                            <a:srgbClr val="000000"/>
                          </a:solidFill>
                          <a:latin typeface="Times New Roman"/>
                          <a:ea typeface="Times New Roman"/>
                          <a:cs typeface="Times New Roman"/>
                        </a:rPr>
                        <a:t>(НСП)</a:t>
                      </a:r>
                      <a:endParaRPr lang="ru-RU" sz="1200">
                        <a:latin typeface="Times New Roman"/>
                        <a:ea typeface="Times New Roman"/>
                        <a:cs typeface="Times New Roman"/>
                      </a:endParaRPr>
                    </a:p>
                  </a:txBody>
                  <a:tcPr marL="66805" marR="66805" marT="0" marB="0">
                    <a:lnL>
                      <a:noFill/>
                    </a:lnL>
                    <a:lnR>
                      <a:noFill/>
                    </a:lnR>
                    <a:lnT>
                      <a:noFill/>
                    </a:lnT>
                    <a:lnB>
                      <a:noFill/>
                    </a:lnB>
                  </a:tcPr>
                </a:tc>
              </a:tr>
              <a:tr h="178148">
                <a:tc>
                  <a:txBody>
                    <a:bodyPr/>
                    <a:lstStyle/>
                    <a:p>
                      <a:pPr marR="76835" algn="ctr">
                        <a:spcBef>
                          <a:spcPts val="45"/>
                        </a:spcBef>
                        <a:spcAft>
                          <a:spcPts val="0"/>
                        </a:spcAft>
                        <a:tabLst>
                          <a:tab pos="6096000" algn="l"/>
                        </a:tabLst>
                      </a:pPr>
                      <a:endParaRPr lang="uk-UA" sz="1200">
                        <a:solidFill>
                          <a:srgbClr val="000000"/>
                        </a:solidFill>
                        <a:latin typeface="Times New Roman"/>
                        <a:ea typeface="Times New Roman"/>
                        <a:cs typeface="Times New Roman"/>
                      </a:endParaRPr>
                    </a:p>
                  </a:txBody>
                  <a:tcPr marL="66805" marR="66805" marT="0" marB="0">
                    <a:lnL>
                      <a:noFill/>
                    </a:lnL>
                    <a:lnR>
                      <a:noFill/>
                    </a:lnR>
                    <a:lnT>
                      <a:noFill/>
                    </a:lnT>
                    <a:lnB>
                      <a:noFill/>
                    </a:lnB>
                  </a:tcPr>
                </a:tc>
                <a:tc>
                  <a:txBody>
                    <a:bodyPr/>
                    <a:lstStyle/>
                    <a:p>
                      <a:pPr marR="76835" algn="just">
                        <a:spcBef>
                          <a:spcPts val="45"/>
                        </a:spcBef>
                        <a:spcAft>
                          <a:spcPts val="0"/>
                        </a:spcAft>
                        <a:tabLst>
                          <a:tab pos="6096000" algn="l"/>
                        </a:tabLst>
                      </a:pPr>
                      <a:r>
                        <a:rPr lang="uk-UA" sz="1200">
                          <a:solidFill>
                            <a:srgbClr val="000000"/>
                          </a:solidFill>
                          <a:latin typeface="Times New Roman"/>
                          <a:ea typeface="Times New Roman"/>
                          <a:cs typeface="Times New Roman"/>
                        </a:rPr>
                        <a:t>- </a:t>
                      </a:r>
                      <a:r>
                        <a:rPr lang="uk-UA" sz="1200" smtClean="0">
                          <a:solidFill>
                            <a:srgbClr val="000000"/>
                          </a:solidFill>
                          <a:latin typeface="Times New Roman"/>
                          <a:ea typeface="Times New Roman"/>
                          <a:cs typeface="Times New Roman"/>
                        </a:rPr>
                        <a:t>оценка СКО случайной погрешности</a:t>
                      </a:r>
                      <a:endParaRPr lang="ru-RU" sz="1200">
                        <a:latin typeface="Times New Roman"/>
                        <a:ea typeface="Times New Roman"/>
                        <a:cs typeface="Times New Roman"/>
                      </a:endParaRPr>
                    </a:p>
                  </a:txBody>
                  <a:tcPr marL="66805" marR="66805" marT="0" marB="0">
                    <a:lnL>
                      <a:noFill/>
                    </a:lnL>
                    <a:lnR>
                      <a:noFill/>
                    </a:lnR>
                    <a:lnT>
                      <a:noFill/>
                    </a:lnT>
                    <a:lnB>
                      <a:noFill/>
                    </a:lnB>
                  </a:tcPr>
                </a:tc>
              </a:tr>
              <a:tr h="178148">
                <a:tc>
                  <a:txBody>
                    <a:bodyPr/>
                    <a:lstStyle/>
                    <a:p>
                      <a:pPr marR="76835" algn="ctr">
                        <a:spcBef>
                          <a:spcPts val="45"/>
                        </a:spcBef>
                        <a:spcAft>
                          <a:spcPts val="0"/>
                        </a:spcAft>
                        <a:tabLst>
                          <a:tab pos="6096000" algn="l"/>
                        </a:tabLst>
                      </a:pPr>
                      <a:endParaRPr lang="uk-UA" sz="1200">
                        <a:solidFill>
                          <a:srgbClr val="000000"/>
                        </a:solidFill>
                        <a:latin typeface="Times New Roman"/>
                        <a:ea typeface="Times New Roman"/>
                        <a:cs typeface="Times New Roman"/>
                      </a:endParaRPr>
                    </a:p>
                  </a:txBody>
                  <a:tcPr marL="66805" marR="66805" marT="0" marB="0">
                    <a:lnL>
                      <a:noFill/>
                    </a:lnL>
                    <a:lnR>
                      <a:noFill/>
                    </a:lnR>
                    <a:lnT>
                      <a:noFill/>
                    </a:lnT>
                    <a:lnB>
                      <a:noFill/>
                    </a:lnB>
                  </a:tcPr>
                </a:tc>
                <a:tc>
                  <a:txBody>
                    <a:bodyPr/>
                    <a:lstStyle/>
                    <a:p>
                      <a:pPr marR="76835" algn="just">
                        <a:spcBef>
                          <a:spcPts val="45"/>
                        </a:spcBef>
                        <a:spcAft>
                          <a:spcPts val="0"/>
                        </a:spcAft>
                        <a:tabLst>
                          <a:tab pos="6096000" algn="l"/>
                        </a:tabLst>
                      </a:pPr>
                      <a:r>
                        <a:rPr lang="uk-UA" sz="1200">
                          <a:solidFill>
                            <a:srgbClr val="000000"/>
                          </a:solidFill>
                          <a:latin typeface="Times New Roman"/>
                          <a:ea typeface="Times New Roman"/>
                          <a:cs typeface="Times New Roman"/>
                        </a:rPr>
                        <a:t>-  </a:t>
                      </a:r>
                      <a:r>
                        <a:rPr lang="uk-UA" sz="1200" smtClean="0">
                          <a:solidFill>
                            <a:srgbClr val="000000"/>
                          </a:solidFill>
                          <a:latin typeface="Times New Roman"/>
                          <a:ea typeface="Times New Roman"/>
                          <a:cs typeface="Times New Roman"/>
                        </a:rPr>
                        <a:t>суммарная стандартная неопределенность</a:t>
                      </a:r>
                      <a:endParaRPr lang="ru-RU" sz="1200">
                        <a:latin typeface="Times New Roman"/>
                        <a:ea typeface="Times New Roman"/>
                        <a:cs typeface="Times New Roman"/>
                      </a:endParaRPr>
                    </a:p>
                  </a:txBody>
                  <a:tcPr marL="66805" marR="66805" marT="0" marB="0">
                    <a:lnL>
                      <a:noFill/>
                    </a:lnL>
                    <a:lnR>
                      <a:noFill/>
                    </a:lnR>
                    <a:lnT>
                      <a:noFill/>
                    </a:lnT>
                    <a:lnB>
                      <a:noFill/>
                    </a:lnB>
                  </a:tcPr>
                </a:tc>
              </a:tr>
            </a:tbl>
          </a:graphicData>
        </a:graphic>
      </p:graphicFrame>
      <p:grpSp>
        <p:nvGrpSpPr>
          <p:cNvPr id="21" name="Группа 20"/>
          <p:cNvGrpSpPr/>
          <p:nvPr/>
        </p:nvGrpSpPr>
        <p:grpSpPr>
          <a:xfrm>
            <a:off x="1785938" y="4857760"/>
            <a:ext cx="2903529" cy="1316028"/>
            <a:chOff x="1785938" y="4857760"/>
            <a:chExt cx="2903529" cy="1316028"/>
          </a:xfrm>
        </p:grpSpPr>
        <p:graphicFrame>
          <p:nvGraphicFramePr>
            <p:cNvPr id="652297" name="Object 9"/>
            <p:cNvGraphicFramePr>
              <a:graphicFrameLocks noChangeAspect="1"/>
            </p:cNvGraphicFramePr>
            <p:nvPr/>
          </p:nvGraphicFramePr>
          <p:xfrm>
            <a:off x="3214678" y="4857760"/>
            <a:ext cx="1474789" cy="498448"/>
          </p:xfrm>
          <a:graphic>
            <a:graphicData uri="http://schemas.openxmlformats.org/presentationml/2006/ole">
              <p:oleObj spid="_x0000_s652297" name="Equation" r:id="rId7" imgW="914400" imgH="304560" progId="">
                <p:embed/>
              </p:oleObj>
            </a:graphicData>
          </a:graphic>
        </p:graphicFrame>
        <p:graphicFrame>
          <p:nvGraphicFramePr>
            <p:cNvPr id="652301" name="Object 13"/>
            <p:cNvGraphicFramePr>
              <a:graphicFrameLocks noChangeAspect="1"/>
            </p:cNvGraphicFramePr>
            <p:nvPr/>
          </p:nvGraphicFramePr>
          <p:xfrm>
            <a:off x="1838325" y="5532438"/>
            <a:ext cx="177800" cy="257175"/>
          </p:xfrm>
          <a:graphic>
            <a:graphicData uri="http://schemas.openxmlformats.org/presentationml/2006/ole">
              <p:oleObj spid="_x0000_s652301" name="Equation" r:id="rId8" imgW="177480" imgH="253800" progId="">
                <p:embed/>
              </p:oleObj>
            </a:graphicData>
          </a:graphic>
        </p:graphicFrame>
        <p:graphicFrame>
          <p:nvGraphicFramePr>
            <p:cNvPr id="652300" name="Object 12"/>
            <p:cNvGraphicFramePr>
              <a:graphicFrameLocks noChangeAspect="1"/>
            </p:cNvGraphicFramePr>
            <p:nvPr/>
          </p:nvGraphicFramePr>
          <p:xfrm>
            <a:off x="1828450" y="5715016"/>
            <a:ext cx="142875" cy="219075"/>
          </p:xfrm>
          <a:graphic>
            <a:graphicData uri="http://schemas.openxmlformats.org/presentationml/2006/ole">
              <p:oleObj spid="_x0000_s652300" name="Equation" r:id="rId9" imgW="139680" imgH="215640" progId="">
                <p:embed/>
              </p:oleObj>
            </a:graphicData>
          </a:graphic>
        </p:graphicFrame>
        <p:graphicFrame>
          <p:nvGraphicFramePr>
            <p:cNvPr id="652299" name="Object 11"/>
            <p:cNvGraphicFramePr>
              <a:graphicFrameLocks noChangeAspect="1"/>
            </p:cNvGraphicFramePr>
            <p:nvPr/>
          </p:nvGraphicFramePr>
          <p:xfrm>
            <a:off x="1785938" y="5924550"/>
            <a:ext cx="190500" cy="249238"/>
          </p:xfrm>
          <a:graphic>
            <a:graphicData uri="http://schemas.openxmlformats.org/presentationml/2006/ole">
              <p:oleObj spid="_x0000_s652299" name="Equation" r:id="rId10" imgW="190440" imgH="253800" progId="">
                <p:embed/>
              </p:oleObj>
            </a:graphicData>
          </a:graphic>
        </p:graphicFrame>
      </p:gr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256692" y="214290"/>
            <a:ext cx="8342568" cy="939784"/>
          </a:xfrm>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r="-100000" b="-100000"/>
          </a:gradFill>
        </p:spPr>
        <p:style>
          <a:lnRef idx="1">
            <a:schemeClr val="accent2"/>
          </a:lnRef>
          <a:fillRef idx="2">
            <a:schemeClr val="accent2"/>
          </a:fillRef>
          <a:effectRef idx="1">
            <a:schemeClr val="accent2"/>
          </a:effectRef>
          <a:fontRef idx="minor">
            <a:schemeClr val="dk1"/>
          </a:fontRef>
        </p:style>
        <p:txBody>
          <a:bodyPr tIns="0" bIns="0" anchor="ctr" anchorCtr="0">
            <a:normAutofit/>
          </a:bodyPr>
          <a:lstStyle/>
          <a:p>
            <a:pPr lvl="1" algn="ctr"/>
            <a:r>
              <a:rPr lang="ru-RU" sz="2000" b="1">
                <a:solidFill>
                  <a:schemeClr val="dk1"/>
                </a:solidFill>
                <a:latin typeface="+mn-lt"/>
                <a:ea typeface="+mn-ea"/>
                <a:cs typeface="+mn-cs"/>
              </a:rPr>
              <a:t>Как согласуется погрешность с </a:t>
            </a:r>
            <a:r>
              <a:rPr lang="ru-RU" sz="2000" b="1" smtClean="0">
                <a:solidFill>
                  <a:schemeClr val="dk1"/>
                </a:solidFill>
                <a:latin typeface="+mn-lt"/>
                <a:ea typeface="+mn-ea"/>
                <a:cs typeface="+mn-cs"/>
              </a:rPr>
              <a:t>неопределенностью?</a:t>
            </a:r>
            <a:endParaRPr lang="ru-RU" sz="2000" b="1">
              <a:solidFill>
                <a:schemeClr val="dk1"/>
              </a:solidFill>
              <a:latin typeface="+mn-lt"/>
              <a:ea typeface="+mn-ea"/>
              <a:cs typeface="+mn-cs"/>
            </a:endParaRPr>
          </a:p>
        </p:txBody>
      </p:sp>
      <p:sp>
        <p:nvSpPr>
          <p:cNvPr id="5" name="Прямоугольник 4"/>
          <p:cNvSpPr/>
          <p:nvPr/>
        </p:nvSpPr>
        <p:spPr>
          <a:xfrm>
            <a:off x="285720" y="1357298"/>
            <a:ext cx="8286808" cy="338554"/>
          </a:xfrm>
          <a:prstGeom prst="rect">
            <a:avLst/>
          </a:prstGeom>
        </p:spPr>
        <p:txBody>
          <a:bodyPr wrap="square">
            <a:spAutoFit/>
          </a:bodyPr>
          <a:lstStyle/>
          <a:p>
            <a:pPr algn="ctr"/>
            <a:r>
              <a:rPr lang="ru-RU" sz="1600" smtClean="0">
                <a:solidFill>
                  <a:schemeClr val="dk1"/>
                </a:solidFill>
              </a:rPr>
              <a:t>Формулы пересчета параметров неопределенности в параметры погрешности :</a:t>
            </a:r>
            <a:endParaRPr lang="ru-RU" sz="1600"/>
          </a:p>
        </p:txBody>
      </p:sp>
      <p:sp>
        <p:nvSpPr>
          <p:cNvPr id="65229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5229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52298" name="Rectangle 1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7175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1" name="Таблица 20"/>
          <p:cNvGraphicFramePr>
            <a:graphicFrameLocks noGrp="1"/>
          </p:cNvGraphicFramePr>
          <p:nvPr/>
        </p:nvGraphicFramePr>
        <p:xfrm>
          <a:off x="1500166" y="2285992"/>
          <a:ext cx="6096000" cy="548640"/>
        </p:xfrm>
        <a:graphic>
          <a:graphicData uri="http://schemas.openxmlformats.org/drawingml/2006/table">
            <a:tbl>
              <a:tblPr/>
              <a:tblGrid>
                <a:gridCol w="505371"/>
                <a:gridCol w="5590629"/>
              </a:tblGrid>
              <a:tr h="178148">
                <a:tc gridSpan="2">
                  <a:txBody>
                    <a:bodyPr/>
                    <a:lstStyle/>
                    <a:p>
                      <a:pPr marR="76835" algn="just">
                        <a:spcBef>
                          <a:spcPts val="45"/>
                        </a:spcBef>
                        <a:spcAft>
                          <a:spcPts val="0"/>
                        </a:spcAft>
                        <a:tabLst>
                          <a:tab pos="6096000" algn="l"/>
                        </a:tabLst>
                      </a:pPr>
                      <a:r>
                        <a:rPr lang="uk-UA" sz="1200" smtClean="0">
                          <a:solidFill>
                            <a:srgbClr val="000000"/>
                          </a:solidFill>
                          <a:latin typeface="Times New Roman"/>
                          <a:ea typeface="Times New Roman"/>
                          <a:cs typeface="Times New Roman"/>
                        </a:rPr>
                        <a:t>где</a:t>
                      </a:r>
                      <a:endParaRPr lang="ru-RU" sz="1200">
                        <a:latin typeface="Times New Roman"/>
                        <a:ea typeface="Times New Roman"/>
                        <a:cs typeface="Times New Roman"/>
                      </a:endParaRPr>
                    </a:p>
                  </a:txBody>
                  <a:tcPr marL="66805" marR="66805" marT="0" marB="0">
                    <a:lnL>
                      <a:noFill/>
                    </a:lnL>
                    <a:lnR>
                      <a:noFill/>
                    </a:lnR>
                    <a:lnT>
                      <a:noFill/>
                    </a:lnT>
                    <a:lnB>
                      <a:noFill/>
                    </a:lnB>
                  </a:tcPr>
                </a:tc>
                <a:tc hMerge="1">
                  <a:txBody>
                    <a:bodyPr/>
                    <a:lstStyle/>
                    <a:p>
                      <a:endParaRPr lang="ru-RU"/>
                    </a:p>
                  </a:txBody>
                  <a:tcPr/>
                </a:tc>
              </a:tr>
              <a:tr h="178148">
                <a:tc>
                  <a:txBody>
                    <a:bodyPr/>
                    <a:lstStyle/>
                    <a:p>
                      <a:pPr marR="76835" algn="ctr">
                        <a:spcBef>
                          <a:spcPts val="45"/>
                        </a:spcBef>
                        <a:spcAft>
                          <a:spcPts val="0"/>
                        </a:spcAft>
                        <a:tabLst>
                          <a:tab pos="6096000" algn="l"/>
                        </a:tabLst>
                      </a:pPr>
                      <a:endParaRPr lang="uk-UA" sz="1200">
                        <a:solidFill>
                          <a:srgbClr val="000000"/>
                        </a:solidFill>
                        <a:latin typeface="Times New Roman"/>
                        <a:ea typeface="Times New Roman"/>
                        <a:cs typeface="Times New Roman"/>
                      </a:endParaRPr>
                    </a:p>
                  </a:txBody>
                  <a:tcPr marL="66805" marR="66805" marT="0" marB="0">
                    <a:lnL>
                      <a:noFill/>
                    </a:lnL>
                    <a:lnR>
                      <a:noFill/>
                    </a:lnR>
                    <a:lnT>
                      <a:noFill/>
                    </a:lnT>
                    <a:lnB>
                      <a:noFill/>
                    </a:lnB>
                  </a:tcPr>
                </a:tc>
                <a:tc>
                  <a:txBody>
                    <a:bodyPr/>
                    <a:lstStyle/>
                    <a:p>
                      <a:pPr marR="76835" algn="just">
                        <a:spcBef>
                          <a:spcPts val="45"/>
                        </a:spcBef>
                        <a:spcAft>
                          <a:spcPts val="0"/>
                        </a:spcAft>
                        <a:tabLst>
                          <a:tab pos="6096000" algn="l"/>
                        </a:tabLst>
                      </a:pPr>
                      <a:r>
                        <a:rPr lang="uk-UA" sz="1200">
                          <a:solidFill>
                            <a:srgbClr val="000000"/>
                          </a:solidFill>
                          <a:latin typeface="Times New Roman"/>
                          <a:ea typeface="Times New Roman"/>
                          <a:cs typeface="Times New Roman"/>
                        </a:rPr>
                        <a:t>- </a:t>
                      </a:r>
                      <a:r>
                        <a:rPr lang="uk-UA" sz="1200" smtClean="0">
                          <a:solidFill>
                            <a:srgbClr val="000000"/>
                          </a:solidFill>
                          <a:latin typeface="Times New Roman"/>
                          <a:ea typeface="Times New Roman"/>
                          <a:cs typeface="Times New Roman"/>
                        </a:rPr>
                        <a:t>оценка СКО неисключенной систематической погрешности </a:t>
                      </a:r>
                      <a:r>
                        <a:rPr lang="uk-UA" sz="1200">
                          <a:solidFill>
                            <a:srgbClr val="000000"/>
                          </a:solidFill>
                          <a:latin typeface="Times New Roman"/>
                          <a:ea typeface="Times New Roman"/>
                          <a:cs typeface="Times New Roman"/>
                        </a:rPr>
                        <a:t>(НСП)</a:t>
                      </a:r>
                      <a:endParaRPr lang="ru-RU" sz="1200">
                        <a:latin typeface="Times New Roman"/>
                        <a:ea typeface="Times New Roman"/>
                        <a:cs typeface="Times New Roman"/>
                      </a:endParaRPr>
                    </a:p>
                  </a:txBody>
                  <a:tcPr marL="66805" marR="66805" marT="0" marB="0">
                    <a:lnL>
                      <a:noFill/>
                    </a:lnL>
                    <a:lnR>
                      <a:noFill/>
                    </a:lnR>
                    <a:lnT>
                      <a:noFill/>
                    </a:lnT>
                    <a:lnB>
                      <a:noFill/>
                    </a:lnB>
                  </a:tcPr>
                </a:tc>
              </a:tr>
              <a:tr h="178148">
                <a:tc>
                  <a:txBody>
                    <a:bodyPr/>
                    <a:lstStyle/>
                    <a:p>
                      <a:pPr marR="76835" algn="ctr">
                        <a:spcBef>
                          <a:spcPts val="45"/>
                        </a:spcBef>
                        <a:spcAft>
                          <a:spcPts val="0"/>
                        </a:spcAft>
                        <a:tabLst>
                          <a:tab pos="6096000" algn="l"/>
                        </a:tabLst>
                      </a:pPr>
                      <a:endParaRPr lang="uk-UA" sz="1200">
                        <a:solidFill>
                          <a:srgbClr val="000000"/>
                        </a:solidFill>
                        <a:latin typeface="Times New Roman"/>
                        <a:ea typeface="Times New Roman"/>
                        <a:cs typeface="Times New Roman"/>
                      </a:endParaRPr>
                    </a:p>
                  </a:txBody>
                  <a:tcPr marL="66805" marR="66805" marT="0" marB="0">
                    <a:lnL>
                      <a:noFill/>
                    </a:lnL>
                    <a:lnR>
                      <a:noFill/>
                    </a:lnR>
                    <a:lnT>
                      <a:noFill/>
                    </a:lnT>
                    <a:lnB>
                      <a:noFill/>
                    </a:lnB>
                  </a:tcPr>
                </a:tc>
                <a:tc>
                  <a:txBody>
                    <a:bodyPr/>
                    <a:lstStyle/>
                    <a:p>
                      <a:pPr marR="76835" algn="just">
                        <a:spcBef>
                          <a:spcPts val="45"/>
                        </a:spcBef>
                        <a:spcAft>
                          <a:spcPts val="0"/>
                        </a:spcAft>
                        <a:tabLst>
                          <a:tab pos="6096000" algn="l"/>
                        </a:tabLst>
                      </a:pPr>
                      <a:r>
                        <a:rPr lang="uk-UA" sz="1200">
                          <a:solidFill>
                            <a:srgbClr val="000000"/>
                          </a:solidFill>
                          <a:latin typeface="Times New Roman"/>
                          <a:ea typeface="Times New Roman"/>
                          <a:cs typeface="Times New Roman"/>
                        </a:rPr>
                        <a:t>- </a:t>
                      </a:r>
                      <a:r>
                        <a:rPr lang="uk-UA" sz="1200" smtClean="0">
                          <a:solidFill>
                            <a:srgbClr val="000000"/>
                          </a:solidFill>
                          <a:latin typeface="Times New Roman"/>
                          <a:ea typeface="Times New Roman"/>
                          <a:cs typeface="Times New Roman"/>
                        </a:rPr>
                        <a:t>оценка границы </a:t>
                      </a:r>
                      <a:r>
                        <a:rPr lang="uk-UA" sz="1200">
                          <a:solidFill>
                            <a:srgbClr val="000000"/>
                          </a:solidFill>
                          <a:latin typeface="Times New Roman"/>
                          <a:ea typeface="Times New Roman"/>
                          <a:cs typeface="Times New Roman"/>
                        </a:rPr>
                        <a:t>НСП</a:t>
                      </a:r>
                      <a:endParaRPr lang="ru-RU" sz="1200">
                        <a:latin typeface="Times New Roman"/>
                        <a:ea typeface="Times New Roman"/>
                        <a:cs typeface="Times New Roman"/>
                      </a:endParaRPr>
                    </a:p>
                  </a:txBody>
                  <a:tcPr marL="66805" marR="66805" marT="0" marB="0">
                    <a:lnL>
                      <a:noFill/>
                    </a:lnL>
                    <a:lnR>
                      <a:noFill/>
                    </a:lnR>
                    <a:lnT>
                      <a:noFill/>
                    </a:lnT>
                    <a:lnB>
                      <a:noFill/>
                    </a:lnB>
                  </a:tcPr>
                </a:tc>
              </a:tr>
            </a:tbl>
          </a:graphicData>
        </a:graphic>
      </p:graphicFrame>
      <p:grpSp>
        <p:nvGrpSpPr>
          <p:cNvPr id="24" name="Группа 23"/>
          <p:cNvGrpSpPr/>
          <p:nvPr/>
        </p:nvGrpSpPr>
        <p:grpSpPr>
          <a:xfrm>
            <a:off x="1714480" y="1714500"/>
            <a:ext cx="3186133" cy="1166807"/>
            <a:chOff x="1714480" y="1714500"/>
            <a:chExt cx="3186133" cy="1166807"/>
          </a:xfrm>
        </p:grpSpPr>
        <p:graphicFrame>
          <p:nvGraphicFramePr>
            <p:cNvPr id="671754" name="Object 10"/>
            <p:cNvGraphicFramePr>
              <a:graphicFrameLocks noChangeAspect="1"/>
            </p:cNvGraphicFramePr>
            <p:nvPr/>
          </p:nvGraphicFramePr>
          <p:xfrm>
            <a:off x="3241675" y="1714500"/>
            <a:ext cx="1658938" cy="571500"/>
          </p:xfrm>
          <a:graphic>
            <a:graphicData uri="http://schemas.openxmlformats.org/presentationml/2006/ole">
              <p:oleObj spid="_x0000_s671754" name="Equation" r:id="rId3" imgW="774360" imgH="266400" progId="">
                <p:embed/>
              </p:oleObj>
            </a:graphicData>
          </a:graphic>
        </p:graphicFrame>
        <p:graphicFrame>
          <p:nvGraphicFramePr>
            <p:cNvPr id="671757" name="Object 13"/>
            <p:cNvGraphicFramePr>
              <a:graphicFrameLocks noChangeAspect="1"/>
            </p:cNvGraphicFramePr>
            <p:nvPr/>
          </p:nvGraphicFramePr>
          <p:xfrm>
            <a:off x="1720850" y="2428875"/>
            <a:ext cx="177800" cy="257175"/>
          </p:xfrm>
          <a:graphic>
            <a:graphicData uri="http://schemas.openxmlformats.org/presentationml/2006/ole">
              <p:oleObj spid="_x0000_s671757" name="Equation" r:id="rId4" imgW="177480" imgH="253800" progId="">
                <p:embed/>
              </p:oleObj>
            </a:graphicData>
          </a:graphic>
        </p:graphicFrame>
        <p:graphicFrame>
          <p:nvGraphicFramePr>
            <p:cNvPr id="671756" name="Object 12"/>
            <p:cNvGraphicFramePr>
              <a:graphicFrameLocks noChangeAspect="1"/>
            </p:cNvGraphicFramePr>
            <p:nvPr/>
          </p:nvGraphicFramePr>
          <p:xfrm>
            <a:off x="1714480" y="2643182"/>
            <a:ext cx="257175" cy="238125"/>
          </p:xfrm>
          <a:graphic>
            <a:graphicData uri="http://schemas.openxmlformats.org/presentationml/2006/ole">
              <p:oleObj spid="_x0000_s671756" name="Equation" r:id="rId5" imgW="253800" imgH="241200" progId="">
                <p:embed/>
              </p:oleObj>
            </a:graphicData>
          </a:graphic>
        </p:graphicFrame>
      </p:grpSp>
      <p:sp>
        <p:nvSpPr>
          <p:cNvPr id="671759"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ru-RU"/>
          </a:p>
        </p:txBody>
      </p:sp>
      <p:graphicFrame>
        <p:nvGraphicFramePr>
          <p:cNvPr id="27" name="Таблица 26"/>
          <p:cNvGraphicFramePr>
            <a:graphicFrameLocks noGrp="1"/>
          </p:cNvGraphicFramePr>
          <p:nvPr/>
        </p:nvGraphicFramePr>
        <p:xfrm>
          <a:off x="1500166" y="4572008"/>
          <a:ext cx="6096000" cy="1463040"/>
        </p:xfrm>
        <a:graphic>
          <a:graphicData uri="http://schemas.openxmlformats.org/drawingml/2006/table">
            <a:tbl>
              <a:tblPr/>
              <a:tblGrid>
                <a:gridCol w="517124"/>
                <a:gridCol w="5578876"/>
              </a:tblGrid>
              <a:tr h="178148">
                <a:tc gridSpan="2">
                  <a:txBody>
                    <a:bodyPr/>
                    <a:lstStyle/>
                    <a:p>
                      <a:pPr marR="76835" algn="just">
                        <a:spcBef>
                          <a:spcPts val="45"/>
                        </a:spcBef>
                        <a:spcAft>
                          <a:spcPts val="0"/>
                        </a:spcAft>
                        <a:tabLst>
                          <a:tab pos="6096000" algn="l"/>
                        </a:tabLst>
                      </a:pPr>
                      <a:r>
                        <a:rPr lang="uk-UA" sz="1200" smtClean="0">
                          <a:solidFill>
                            <a:srgbClr val="000000"/>
                          </a:solidFill>
                          <a:latin typeface="Times New Roman"/>
                          <a:ea typeface="Times New Roman"/>
                          <a:cs typeface="Times New Roman"/>
                        </a:rPr>
                        <a:t>Где</a:t>
                      </a:r>
                      <a:endParaRPr lang="ru-RU" sz="1200">
                        <a:latin typeface="Times New Roman"/>
                        <a:ea typeface="Times New Roman"/>
                        <a:cs typeface="Times New Roman"/>
                      </a:endParaRPr>
                    </a:p>
                  </a:txBody>
                  <a:tcPr marL="66805" marR="66805" marT="0" marB="0">
                    <a:lnL>
                      <a:noFill/>
                    </a:lnL>
                    <a:lnR>
                      <a:noFill/>
                    </a:lnR>
                    <a:lnT>
                      <a:noFill/>
                    </a:lnT>
                    <a:lnB>
                      <a:noFill/>
                    </a:lnB>
                  </a:tcPr>
                </a:tc>
                <a:tc hMerge="1">
                  <a:txBody>
                    <a:bodyPr/>
                    <a:lstStyle/>
                    <a:p>
                      <a:endParaRPr lang="ru-RU"/>
                    </a:p>
                  </a:txBody>
                  <a:tcPr/>
                </a:tc>
              </a:tr>
              <a:tr h="178148">
                <a:tc>
                  <a:txBody>
                    <a:bodyPr/>
                    <a:lstStyle/>
                    <a:p>
                      <a:pPr marR="76835" algn="ctr">
                        <a:spcBef>
                          <a:spcPts val="45"/>
                        </a:spcBef>
                        <a:spcAft>
                          <a:spcPts val="0"/>
                        </a:spcAft>
                        <a:tabLst>
                          <a:tab pos="6096000" algn="l"/>
                        </a:tabLst>
                      </a:pPr>
                      <a:endParaRPr lang="uk-UA" sz="1200">
                        <a:solidFill>
                          <a:srgbClr val="000000"/>
                        </a:solidFill>
                        <a:latin typeface="Times New Roman"/>
                        <a:ea typeface="Times New Roman"/>
                        <a:cs typeface="Times New Roman"/>
                      </a:endParaRPr>
                    </a:p>
                  </a:txBody>
                  <a:tcPr marL="66805" marR="66805" marT="0" marB="0">
                    <a:lnL>
                      <a:noFill/>
                    </a:lnL>
                    <a:lnR>
                      <a:noFill/>
                    </a:lnR>
                    <a:lnT>
                      <a:noFill/>
                    </a:lnT>
                    <a:lnB>
                      <a:noFill/>
                    </a:lnB>
                  </a:tcPr>
                </a:tc>
                <a:tc>
                  <a:txBody>
                    <a:bodyPr/>
                    <a:lstStyle/>
                    <a:p>
                      <a:pPr marR="76835" algn="just">
                        <a:spcBef>
                          <a:spcPts val="45"/>
                        </a:spcBef>
                        <a:spcAft>
                          <a:spcPts val="0"/>
                        </a:spcAft>
                        <a:tabLst>
                          <a:tab pos="6096000" algn="l"/>
                        </a:tabLst>
                      </a:pPr>
                      <a:r>
                        <a:rPr lang="uk-UA" sz="1200">
                          <a:solidFill>
                            <a:srgbClr val="000000"/>
                          </a:solidFill>
                          <a:latin typeface="Times New Roman"/>
                          <a:ea typeface="Times New Roman"/>
                          <a:cs typeface="Times New Roman"/>
                        </a:rPr>
                        <a:t>- </a:t>
                      </a:r>
                      <a:r>
                        <a:rPr lang="uk-UA" sz="1200" smtClean="0">
                          <a:solidFill>
                            <a:srgbClr val="000000"/>
                          </a:solidFill>
                          <a:latin typeface="Times New Roman"/>
                          <a:ea typeface="Times New Roman"/>
                          <a:cs typeface="Times New Roman"/>
                        </a:rPr>
                        <a:t>оценка погрешности</a:t>
                      </a:r>
                      <a:endParaRPr lang="ru-RU" sz="1200">
                        <a:latin typeface="Times New Roman"/>
                        <a:ea typeface="Times New Roman"/>
                        <a:cs typeface="Times New Roman"/>
                      </a:endParaRPr>
                    </a:p>
                  </a:txBody>
                  <a:tcPr marL="66805" marR="66805" marT="0" marB="0">
                    <a:lnL>
                      <a:noFill/>
                    </a:lnL>
                    <a:lnR>
                      <a:noFill/>
                    </a:lnR>
                    <a:lnT>
                      <a:noFill/>
                    </a:lnT>
                    <a:lnB>
                      <a:noFill/>
                    </a:lnB>
                  </a:tcPr>
                </a:tc>
              </a:tr>
              <a:tr h="178148">
                <a:tc>
                  <a:txBody>
                    <a:bodyPr/>
                    <a:lstStyle/>
                    <a:p>
                      <a:pPr marR="76835" algn="ctr">
                        <a:spcBef>
                          <a:spcPts val="45"/>
                        </a:spcBef>
                        <a:spcAft>
                          <a:spcPts val="0"/>
                        </a:spcAft>
                        <a:tabLst>
                          <a:tab pos="6096000" algn="l"/>
                        </a:tabLst>
                      </a:pPr>
                      <a:endParaRPr lang="uk-UA" sz="1200">
                        <a:solidFill>
                          <a:srgbClr val="000000"/>
                        </a:solidFill>
                        <a:latin typeface="Times New Roman"/>
                        <a:ea typeface="Times New Roman"/>
                        <a:cs typeface="Times New Roman"/>
                      </a:endParaRPr>
                    </a:p>
                  </a:txBody>
                  <a:tcPr marL="66805" marR="66805" marT="0" marB="0">
                    <a:lnL>
                      <a:noFill/>
                    </a:lnL>
                    <a:lnR>
                      <a:noFill/>
                    </a:lnR>
                    <a:lnT>
                      <a:noFill/>
                    </a:lnT>
                    <a:lnB>
                      <a:noFill/>
                    </a:lnB>
                  </a:tcPr>
                </a:tc>
                <a:tc>
                  <a:txBody>
                    <a:bodyPr/>
                    <a:lstStyle/>
                    <a:p>
                      <a:pPr marR="76835" algn="just">
                        <a:spcBef>
                          <a:spcPts val="45"/>
                        </a:spcBef>
                        <a:spcAft>
                          <a:spcPts val="0"/>
                        </a:spcAft>
                        <a:tabLst>
                          <a:tab pos="6096000" algn="l"/>
                        </a:tabLst>
                      </a:pPr>
                      <a:r>
                        <a:rPr lang="uk-UA" sz="1200">
                          <a:solidFill>
                            <a:srgbClr val="000000"/>
                          </a:solidFill>
                          <a:latin typeface="Times New Roman"/>
                          <a:ea typeface="Times New Roman"/>
                          <a:cs typeface="Times New Roman"/>
                        </a:rPr>
                        <a:t>- </a:t>
                      </a:r>
                      <a:r>
                        <a:rPr lang="uk-UA" sz="1200" smtClean="0">
                          <a:solidFill>
                            <a:srgbClr val="000000"/>
                          </a:solidFill>
                          <a:latin typeface="Times New Roman"/>
                          <a:ea typeface="Times New Roman"/>
                          <a:cs typeface="Times New Roman"/>
                        </a:rPr>
                        <a:t>оценка СКО случайной погрешности</a:t>
                      </a:r>
                      <a:endParaRPr lang="ru-RU" sz="1200">
                        <a:latin typeface="Times New Roman"/>
                        <a:ea typeface="Times New Roman"/>
                        <a:cs typeface="Times New Roman"/>
                      </a:endParaRPr>
                    </a:p>
                  </a:txBody>
                  <a:tcPr marL="66805" marR="66805" marT="0" marB="0">
                    <a:lnL>
                      <a:noFill/>
                    </a:lnL>
                    <a:lnR>
                      <a:noFill/>
                    </a:lnR>
                    <a:lnT>
                      <a:noFill/>
                    </a:lnT>
                    <a:lnB>
                      <a:noFill/>
                    </a:lnB>
                  </a:tcPr>
                </a:tc>
              </a:tr>
              <a:tr h="178148">
                <a:tc>
                  <a:txBody>
                    <a:bodyPr/>
                    <a:lstStyle/>
                    <a:p>
                      <a:pPr marR="76835" algn="ctr">
                        <a:spcBef>
                          <a:spcPts val="45"/>
                        </a:spcBef>
                        <a:spcAft>
                          <a:spcPts val="0"/>
                        </a:spcAft>
                        <a:tabLst>
                          <a:tab pos="6096000" algn="l"/>
                        </a:tabLst>
                      </a:pPr>
                      <a:endParaRPr lang="uk-UA" sz="1200">
                        <a:solidFill>
                          <a:srgbClr val="000000"/>
                        </a:solidFill>
                        <a:latin typeface="Times New Roman"/>
                        <a:ea typeface="Times New Roman"/>
                        <a:cs typeface="Times New Roman"/>
                      </a:endParaRPr>
                    </a:p>
                  </a:txBody>
                  <a:tcPr marL="66805" marR="66805" marT="0" marB="0">
                    <a:lnL>
                      <a:noFill/>
                    </a:lnL>
                    <a:lnR>
                      <a:noFill/>
                    </a:lnR>
                    <a:lnT>
                      <a:noFill/>
                    </a:lnT>
                    <a:lnB>
                      <a:noFill/>
                    </a:lnB>
                  </a:tcPr>
                </a:tc>
                <a:tc>
                  <a:txBody>
                    <a:bodyPr/>
                    <a:lstStyle/>
                    <a:p>
                      <a:pPr marR="76835" algn="just">
                        <a:spcBef>
                          <a:spcPts val="45"/>
                        </a:spcBef>
                        <a:spcAft>
                          <a:spcPts val="0"/>
                        </a:spcAft>
                        <a:tabLst>
                          <a:tab pos="6096000" algn="l"/>
                        </a:tabLst>
                      </a:pPr>
                      <a:r>
                        <a:rPr lang="uk-UA" sz="1200">
                          <a:solidFill>
                            <a:srgbClr val="000000"/>
                          </a:solidFill>
                          <a:latin typeface="Times New Roman"/>
                          <a:ea typeface="Times New Roman"/>
                          <a:cs typeface="Times New Roman"/>
                        </a:rPr>
                        <a:t>-  </a:t>
                      </a:r>
                      <a:r>
                        <a:rPr lang="uk-UA" sz="1200" smtClean="0">
                          <a:solidFill>
                            <a:srgbClr val="000000"/>
                          </a:solidFill>
                          <a:latin typeface="Times New Roman"/>
                          <a:ea typeface="Times New Roman"/>
                          <a:cs typeface="Times New Roman"/>
                        </a:rPr>
                        <a:t>суммарная стандартная неопределенность</a:t>
                      </a:r>
                      <a:endParaRPr lang="ru-RU" sz="1200">
                        <a:latin typeface="Times New Roman"/>
                        <a:ea typeface="Times New Roman"/>
                        <a:cs typeface="Times New Roman"/>
                      </a:endParaRPr>
                    </a:p>
                  </a:txBody>
                  <a:tcPr marL="66805" marR="66805" marT="0" marB="0">
                    <a:lnL>
                      <a:noFill/>
                    </a:lnL>
                    <a:lnR>
                      <a:noFill/>
                    </a:lnR>
                    <a:lnT>
                      <a:noFill/>
                    </a:lnT>
                    <a:lnB>
                      <a:noFill/>
                    </a:lnB>
                  </a:tcPr>
                </a:tc>
              </a:tr>
              <a:tr h="178148">
                <a:tc>
                  <a:txBody>
                    <a:bodyPr/>
                    <a:lstStyle/>
                    <a:p>
                      <a:pPr marR="76835" algn="ctr">
                        <a:spcBef>
                          <a:spcPts val="45"/>
                        </a:spcBef>
                        <a:spcAft>
                          <a:spcPts val="0"/>
                        </a:spcAft>
                        <a:tabLst>
                          <a:tab pos="6096000" algn="l"/>
                        </a:tabLst>
                      </a:pPr>
                      <a:endParaRPr lang="uk-UA" sz="1200">
                        <a:solidFill>
                          <a:srgbClr val="000000"/>
                        </a:solidFill>
                        <a:latin typeface="Times New Roman"/>
                        <a:ea typeface="Times New Roman"/>
                        <a:cs typeface="Times New Roman"/>
                      </a:endParaRPr>
                    </a:p>
                  </a:txBody>
                  <a:tcPr marL="66805" marR="66805" marT="0" marB="0">
                    <a:lnL>
                      <a:noFill/>
                    </a:lnL>
                    <a:lnR>
                      <a:noFill/>
                    </a:lnR>
                    <a:lnT>
                      <a:noFill/>
                    </a:lnT>
                    <a:lnB>
                      <a:noFill/>
                    </a:lnB>
                  </a:tcPr>
                </a:tc>
                <a:tc>
                  <a:txBody>
                    <a:bodyPr/>
                    <a:lstStyle/>
                    <a:p>
                      <a:pPr marR="76835" algn="just">
                        <a:spcBef>
                          <a:spcPts val="45"/>
                        </a:spcBef>
                        <a:spcAft>
                          <a:spcPts val="0"/>
                        </a:spcAft>
                        <a:tabLst>
                          <a:tab pos="6096000" algn="l"/>
                        </a:tabLst>
                      </a:pPr>
                      <a:r>
                        <a:rPr lang="uk-UA" sz="1200">
                          <a:solidFill>
                            <a:srgbClr val="000000"/>
                          </a:solidFill>
                          <a:latin typeface="Times New Roman"/>
                          <a:ea typeface="Times New Roman"/>
                          <a:cs typeface="Times New Roman"/>
                        </a:rPr>
                        <a:t>- </a:t>
                      </a:r>
                      <a:r>
                        <a:rPr lang="uk-UA" sz="1200" smtClean="0">
                          <a:solidFill>
                            <a:srgbClr val="000000"/>
                          </a:solidFill>
                          <a:latin typeface="Times New Roman"/>
                          <a:ea typeface="Times New Roman"/>
                          <a:cs typeface="Times New Roman"/>
                        </a:rPr>
                        <a:t>оценка СКО неисключенной систематической погрешности </a:t>
                      </a:r>
                      <a:r>
                        <a:rPr lang="uk-UA" sz="1200">
                          <a:solidFill>
                            <a:srgbClr val="000000"/>
                          </a:solidFill>
                          <a:latin typeface="Times New Roman"/>
                          <a:ea typeface="Times New Roman"/>
                          <a:cs typeface="Times New Roman"/>
                        </a:rPr>
                        <a:t>(НСП)</a:t>
                      </a:r>
                      <a:endParaRPr lang="ru-RU" sz="1200">
                        <a:latin typeface="Times New Roman"/>
                        <a:ea typeface="Times New Roman"/>
                        <a:cs typeface="Times New Roman"/>
                      </a:endParaRPr>
                    </a:p>
                  </a:txBody>
                  <a:tcPr marL="66805" marR="66805" marT="0" marB="0">
                    <a:lnL>
                      <a:noFill/>
                    </a:lnL>
                    <a:lnR>
                      <a:noFill/>
                    </a:lnR>
                    <a:lnT>
                      <a:noFill/>
                    </a:lnT>
                    <a:lnB>
                      <a:noFill/>
                    </a:lnB>
                  </a:tcPr>
                </a:tc>
              </a:tr>
              <a:tr h="178148">
                <a:tc>
                  <a:txBody>
                    <a:bodyPr/>
                    <a:lstStyle/>
                    <a:p>
                      <a:pPr marR="76835" algn="ctr">
                        <a:spcBef>
                          <a:spcPts val="45"/>
                        </a:spcBef>
                        <a:spcAft>
                          <a:spcPts val="0"/>
                        </a:spcAft>
                        <a:tabLst>
                          <a:tab pos="6096000" algn="l"/>
                        </a:tabLst>
                      </a:pPr>
                      <a:endParaRPr lang="uk-UA" sz="1200">
                        <a:solidFill>
                          <a:srgbClr val="000000"/>
                        </a:solidFill>
                        <a:latin typeface="Times New Roman"/>
                        <a:ea typeface="Times New Roman"/>
                        <a:cs typeface="Times New Roman"/>
                      </a:endParaRPr>
                    </a:p>
                  </a:txBody>
                  <a:tcPr marL="66805" marR="66805" marT="0" marB="0">
                    <a:lnL>
                      <a:noFill/>
                    </a:lnL>
                    <a:lnR>
                      <a:noFill/>
                    </a:lnR>
                    <a:lnT>
                      <a:noFill/>
                    </a:lnT>
                    <a:lnB>
                      <a:noFill/>
                    </a:lnB>
                  </a:tcPr>
                </a:tc>
                <a:tc>
                  <a:txBody>
                    <a:bodyPr/>
                    <a:lstStyle/>
                    <a:p>
                      <a:pPr marR="76835" algn="just">
                        <a:spcBef>
                          <a:spcPts val="45"/>
                        </a:spcBef>
                        <a:spcAft>
                          <a:spcPts val="0"/>
                        </a:spcAft>
                        <a:tabLst>
                          <a:tab pos="6096000" algn="l"/>
                        </a:tabLst>
                      </a:pPr>
                      <a:r>
                        <a:rPr lang="uk-UA" sz="1200">
                          <a:solidFill>
                            <a:srgbClr val="000000"/>
                          </a:solidFill>
                          <a:latin typeface="Times New Roman"/>
                          <a:ea typeface="Times New Roman"/>
                          <a:cs typeface="Times New Roman"/>
                        </a:rPr>
                        <a:t>- </a:t>
                      </a:r>
                      <a:r>
                        <a:rPr lang="uk-UA" sz="1200" smtClean="0">
                          <a:solidFill>
                            <a:srgbClr val="000000"/>
                          </a:solidFill>
                          <a:latin typeface="Times New Roman"/>
                          <a:ea typeface="Times New Roman"/>
                          <a:cs typeface="Times New Roman"/>
                        </a:rPr>
                        <a:t>оценка границы </a:t>
                      </a:r>
                      <a:r>
                        <a:rPr lang="uk-UA" sz="1200">
                          <a:solidFill>
                            <a:srgbClr val="000000"/>
                          </a:solidFill>
                          <a:latin typeface="Times New Roman"/>
                          <a:ea typeface="Times New Roman"/>
                          <a:cs typeface="Times New Roman"/>
                        </a:rPr>
                        <a:t>НСП</a:t>
                      </a:r>
                      <a:endParaRPr lang="ru-RU" sz="1200">
                        <a:latin typeface="Times New Roman"/>
                        <a:ea typeface="Times New Roman"/>
                        <a:cs typeface="Times New Roman"/>
                      </a:endParaRPr>
                    </a:p>
                  </a:txBody>
                  <a:tcPr marL="66805" marR="66805" marT="0" marB="0">
                    <a:lnL>
                      <a:noFill/>
                    </a:lnL>
                    <a:lnR>
                      <a:noFill/>
                    </a:lnR>
                    <a:lnT>
                      <a:noFill/>
                    </a:lnT>
                    <a:lnB>
                      <a:noFill/>
                    </a:lnB>
                  </a:tcPr>
                </a:tc>
              </a:tr>
              <a:tr h="178148">
                <a:tc>
                  <a:txBody>
                    <a:bodyPr/>
                    <a:lstStyle/>
                    <a:p>
                      <a:pPr marR="76835" algn="ctr">
                        <a:spcBef>
                          <a:spcPts val="45"/>
                        </a:spcBef>
                        <a:spcAft>
                          <a:spcPts val="0"/>
                        </a:spcAft>
                        <a:tabLst>
                          <a:tab pos="6096000" algn="l"/>
                        </a:tabLst>
                      </a:pPr>
                      <a:r>
                        <a:rPr lang="uk-UA" sz="1200" i="1">
                          <a:solidFill>
                            <a:srgbClr val="000000"/>
                          </a:solidFill>
                          <a:latin typeface="Times New Roman"/>
                          <a:ea typeface="Times New Roman"/>
                          <a:cs typeface="Times New Roman"/>
                        </a:rPr>
                        <a:t>n</a:t>
                      </a:r>
                      <a:endParaRPr lang="ru-RU" sz="1200">
                        <a:latin typeface="Times New Roman"/>
                        <a:ea typeface="Times New Roman"/>
                        <a:cs typeface="Times New Roman"/>
                      </a:endParaRPr>
                    </a:p>
                  </a:txBody>
                  <a:tcPr marL="66805" marR="66805" marT="0" marB="0">
                    <a:lnL>
                      <a:noFill/>
                    </a:lnL>
                    <a:lnR>
                      <a:noFill/>
                    </a:lnR>
                    <a:lnT>
                      <a:noFill/>
                    </a:lnT>
                    <a:lnB>
                      <a:noFill/>
                    </a:lnB>
                  </a:tcPr>
                </a:tc>
                <a:tc>
                  <a:txBody>
                    <a:bodyPr/>
                    <a:lstStyle/>
                    <a:p>
                      <a:pPr marR="76835" algn="just">
                        <a:spcBef>
                          <a:spcPts val="45"/>
                        </a:spcBef>
                        <a:spcAft>
                          <a:spcPts val="0"/>
                        </a:spcAft>
                        <a:tabLst>
                          <a:tab pos="6096000" algn="l"/>
                        </a:tabLst>
                      </a:pPr>
                      <a:r>
                        <a:rPr lang="en-US" sz="1200">
                          <a:solidFill>
                            <a:srgbClr val="000000"/>
                          </a:solidFill>
                          <a:latin typeface="Times New Roman"/>
                          <a:ea typeface="Times New Roman"/>
                          <a:cs typeface="Times New Roman"/>
                        </a:rPr>
                        <a:t>- </a:t>
                      </a:r>
                      <a:r>
                        <a:rPr lang="en-US" sz="1200" smtClean="0">
                          <a:solidFill>
                            <a:srgbClr val="000000"/>
                          </a:solidFill>
                          <a:latin typeface="Times New Roman"/>
                          <a:ea typeface="Times New Roman"/>
                          <a:cs typeface="Times New Roman"/>
                        </a:rPr>
                        <a:t>к</a:t>
                      </a:r>
                      <a:r>
                        <a:rPr lang="ru-RU" sz="1200" smtClean="0">
                          <a:solidFill>
                            <a:srgbClr val="000000"/>
                          </a:solidFill>
                          <a:latin typeface="Times New Roman"/>
                          <a:ea typeface="Times New Roman"/>
                          <a:cs typeface="Times New Roman"/>
                        </a:rPr>
                        <a:t>о</a:t>
                      </a:r>
                      <a:r>
                        <a:rPr lang="en-US" sz="1200" smtClean="0">
                          <a:solidFill>
                            <a:srgbClr val="000000"/>
                          </a:solidFill>
                          <a:latin typeface="Times New Roman"/>
                          <a:ea typeface="Times New Roman"/>
                          <a:cs typeface="Times New Roman"/>
                        </a:rPr>
                        <a:t>л</a:t>
                      </a:r>
                      <a:r>
                        <a:rPr lang="ru-RU" sz="1200" smtClean="0">
                          <a:solidFill>
                            <a:srgbClr val="000000"/>
                          </a:solidFill>
                          <a:latin typeface="Times New Roman"/>
                          <a:ea typeface="Times New Roman"/>
                          <a:cs typeface="Times New Roman"/>
                        </a:rPr>
                        <a:t>ичество</a:t>
                      </a:r>
                      <a:r>
                        <a:rPr lang="en-US" sz="1200" smtClean="0">
                          <a:solidFill>
                            <a:srgbClr val="000000"/>
                          </a:solidFill>
                          <a:latin typeface="Times New Roman"/>
                          <a:ea typeface="Times New Roman"/>
                          <a:cs typeface="Times New Roman"/>
                        </a:rPr>
                        <a:t> результат</a:t>
                      </a:r>
                      <a:r>
                        <a:rPr lang="ru-RU" sz="1200" smtClean="0">
                          <a:solidFill>
                            <a:srgbClr val="000000"/>
                          </a:solidFill>
                          <a:latin typeface="Times New Roman"/>
                          <a:ea typeface="Times New Roman"/>
                          <a:cs typeface="Times New Roman"/>
                        </a:rPr>
                        <a:t>о</a:t>
                      </a:r>
                      <a:r>
                        <a:rPr lang="en-US" sz="1200" smtClean="0">
                          <a:solidFill>
                            <a:srgbClr val="000000"/>
                          </a:solidFill>
                          <a:latin typeface="Times New Roman"/>
                          <a:ea typeface="Times New Roman"/>
                          <a:cs typeface="Times New Roman"/>
                        </a:rPr>
                        <a:t>в пара</a:t>
                      </a:r>
                      <a:r>
                        <a:rPr lang="ru-RU" sz="1200" smtClean="0">
                          <a:solidFill>
                            <a:srgbClr val="000000"/>
                          </a:solidFill>
                          <a:latin typeface="Times New Roman"/>
                          <a:ea typeface="Times New Roman"/>
                          <a:cs typeface="Times New Roman"/>
                        </a:rPr>
                        <a:t>л</a:t>
                      </a:r>
                      <a:r>
                        <a:rPr lang="en-US" sz="1200" smtClean="0">
                          <a:solidFill>
                            <a:srgbClr val="000000"/>
                          </a:solidFill>
                          <a:latin typeface="Times New Roman"/>
                          <a:ea typeface="Times New Roman"/>
                          <a:cs typeface="Times New Roman"/>
                        </a:rPr>
                        <a:t>лельн</a:t>
                      </a:r>
                      <a:r>
                        <a:rPr lang="ru-RU" sz="1200" smtClean="0">
                          <a:solidFill>
                            <a:srgbClr val="000000"/>
                          </a:solidFill>
                          <a:latin typeface="Times New Roman"/>
                          <a:ea typeface="Times New Roman"/>
                          <a:cs typeface="Times New Roman"/>
                        </a:rPr>
                        <a:t>ы</a:t>
                      </a:r>
                      <a:r>
                        <a:rPr lang="en-US" sz="1200" smtClean="0">
                          <a:solidFill>
                            <a:srgbClr val="000000"/>
                          </a:solidFill>
                          <a:latin typeface="Times New Roman"/>
                          <a:ea typeface="Times New Roman"/>
                          <a:cs typeface="Times New Roman"/>
                        </a:rPr>
                        <a:t>х </a:t>
                      </a:r>
                      <a:r>
                        <a:rPr lang="ru-RU" sz="1200" smtClean="0">
                          <a:solidFill>
                            <a:srgbClr val="000000"/>
                          </a:solidFill>
                          <a:latin typeface="Times New Roman"/>
                          <a:ea typeface="Times New Roman"/>
                          <a:cs typeface="Times New Roman"/>
                        </a:rPr>
                        <a:t>измерений</a:t>
                      </a:r>
                      <a:endParaRPr lang="ru-RU" sz="1200">
                        <a:latin typeface="Times New Roman"/>
                        <a:ea typeface="Times New Roman"/>
                        <a:cs typeface="Times New Roman"/>
                      </a:endParaRPr>
                    </a:p>
                  </a:txBody>
                  <a:tcPr marL="66805" marR="66805" marT="0" marB="0">
                    <a:lnL>
                      <a:noFill/>
                    </a:lnL>
                    <a:lnR>
                      <a:noFill/>
                    </a:lnR>
                    <a:lnT>
                      <a:noFill/>
                    </a:lnT>
                    <a:lnB>
                      <a:noFill/>
                    </a:lnB>
                  </a:tcPr>
                </a:tc>
              </a:tr>
              <a:tr h="178148">
                <a:tc>
                  <a:txBody>
                    <a:bodyPr/>
                    <a:lstStyle/>
                    <a:p>
                      <a:pPr marR="76835" algn="ctr">
                        <a:spcBef>
                          <a:spcPts val="45"/>
                        </a:spcBef>
                        <a:spcAft>
                          <a:spcPts val="0"/>
                        </a:spcAft>
                        <a:tabLst>
                          <a:tab pos="6096000" algn="l"/>
                        </a:tabLst>
                      </a:pPr>
                      <a:r>
                        <a:rPr lang="en-US" sz="1200" i="1">
                          <a:solidFill>
                            <a:srgbClr val="000000"/>
                          </a:solidFill>
                          <a:latin typeface="Times New Roman"/>
                          <a:ea typeface="Times New Roman"/>
                          <a:cs typeface="Times New Roman"/>
                        </a:rPr>
                        <a:t>t</a:t>
                      </a:r>
                      <a:r>
                        <a:rPr lang="en-US" sz="1200" i="1" baseline="-25000">
                          <a:solidFill>
                            <a:srgbClr val="000000"/>
                          </a:solidFill>
                          <a:latin typeface="Times New Roman"/>
                          <a:ea typeface="Times New Roman"/>
                          <a:cs typeface="Times New Roman"/>
                        </a:rPr>
                        <a:t>0,95</a:t>
                      </a:r>
                      <a:endParaRPr lang="ru-RU" sz="1200">
                        <a:latin typeface="Times New Roman"/>
                        <a:ea typeface="Times New Roman"/>
                        <a:cs typeface="Times New Roman"/>
                      </a:endParaRPr>
                    </a:p>
                  </a:txBody>
                  <a:tcPr marL="66805" marR="66805" marT="0" marB="0">
                    <a:lnL>
                      <a:noFill/>
                    </a:lnL>
                    <a:lnR>
                      <a:noFill/>
                    </a:lnR>
                    <a:lnT>
                      <a:noFill/>
                    </a:lnT>
                    <a:lnB>
                      <a:noFill/>
                    </a:lnB>
                  </a:tcPr>
                </a:tc>
                <a:tc>
                  <a:txBody>
                    <a:bodyPr/>
                    <a:lstStyle/>
                    <a:p>
                      <a:pPr marR="76835" algn="just">
                        <a:spcBef>
                          <a:spcPts val="45"/>
                        </a:spcBef>
                        <a:spcAft>
                          <a:spcPts val="0"/>
                        </a:spcAft>
                        <a:tabLst>
                          <a:tab pos="6096000" algn="l"/>
                        </a:tabLst>
                      </a:pPr>
                      <a:r>
                        <a:rPr lang="uk-UA" sz="1200">
                          <a:solidFill>
                            <a:srgbClr val="000000"/>
                          </a:solidFill>
                          <a:latin typeface="Times New Roman"/>
                          <a:ea typeface="Times New Roman"/>
                          <a:cs typeface="Times New Roman"/>
                        </a:rPr>
                        <a:t>- </a:t>
                      </a:r>
                      <a:r>
                        <a:rPr lang="uk-UA" sz="1200" smtClean="0">
                          <a:solidFill>
                            <a:srgbClr val="000000"/>
                          </a:solidFill>
                          <a:latin typeface="Times New Roman"/>
                          <a:ea typeface="Times New Roman"/>
                          <a:cs typeface="Times New Roman"/>
                        </a:rPr>
                        <a:t>коэффициент </a:t>
                      </a:r>
                      <a:r>
                        <a:rPr lang="uk-UA" sz="1200">
                          <a:solidFill>
                            <a:srgbClr val="000000"/>
                          </a:solidFill>
                          <a:latin typeface="Times New Roman"/>
                          <a:ea typeface="Times New Roman"/>
                          <a:cs typeface="Times New Roman"/>
                        </a:rPr>
                        <a:t>Стьюдента для </a:t>
                      </a:r>
                      <a:r>
                        <a:rPr lang="ru-RU" sz="1200">
                          <a:solidFill>
                            <a:srgbClr val="000000"/>
                          </a:solidFill>
                          <a:latin typeface="Times New Roman"/>
                          <a:ea typeface="Times New Roman"/>
                          <a:cs typeface="Times New Roman"/>
                        </a:rPr>
                        <a:t>(</a:t>
                      </a:r>
                      <a:r>
                        <a:rPr lang="uk-UA" sz="1200">
                          <a:solidFill>
                            <a:srgbClr val="000000"/>
                          </a:solidFill>
                          <a:latin typeface="Times New Roman"/>
                          <a:ea typeface="Times New Roman"/>
                          <a:cs typeface="Times New Roman"/>
                        </a:rPr>
                        <a:t>n-1)</a:t>
                      </a:r>
                      <a:r>
                        <a:rPr lang="ru-RU" sz="1200">
                          <a:solidFill>
                            <a:srgbClr val="000000"/>
                          </a:solidFill>
                          <a:latin typeface="Times New Roman"/>
                          <a:ea typeface="Times New Roman"/>
                          <a:cs typeface="Times New Roman"/>
                        </a:rPr>
                        <a:t>  ст</a:t>
                      </a:r>
                      <a:r>
                        <a:rPr lang="uk-UA" sz="1200" smtClean="0">
                          <a:solidFill>
                            <a:srgbClr val="000000"/>
                          </a:solidFill>
                          <a:latin typeface="Times New Roman"/>
                          <a:ea typeface="Times New Roman"/>
                          <a:cs typeface="Times New Roman"/>
                        </a:rPr>
                        <a:t>упеней свободы </a:t>
                      </a:r>
                      <a:endParaRPr lang="ru-RU" sz="1200">
                        <a:latin typeface="Times New Roman"/>
                        <a:ea typeface="Times New Roman"/>
                        <a:cs typeface="Times New Roman"/>
                      </a:endParaRPr>
                    </a:p>
                  </a:txBody>
                  <a:tcPr marL="66805" marR="66805" marT="0" marB="0">
                    <a:lnL>
                      <a:noFill/>
                    </a:lnL>
                    <a:lnR>
                      <a:noFill/>
                    </a:lnR>
                    <a:lnT>
                      <a:noFill/>
                    </a:lnT>
                    <a:lnB>
                      <a:noFill/>
                    </a:lnB>
                  </a:tcPr>
                </a:tc>
              </a:tr>
            </a:tbl>
          </a:graphicData>
        </a:graphic>
      </p:graphicFrame>
      <p:grpSp>
        <p:nvGrpSpPr>
          <p:cNvPr id="33" name="Группа 32"/>
          <p:cNvGrpSpPr/>
          <p:nvPr/>
        </p:nvGrpSpPr>
        <p:grpSpPr>
          <a:xfrm>
            <a:off x="1709833" y="3143248"/>
            <a:ext cx="3922617" cy="2609205"/>
            <a:chOff x="1709833" y="3143248"/>
            <a:chExt cx="3922617" cy="2609205"/>
          </a:xfrm>
        </p:grpSpPr>
        <p:graphicFrame>
          <p:nvGraphicFramePr>
            <p:cNvPr id="671758" name="Object 14"/>
            <p:cNvGraphicFramePr>
              <a:graphicFrameLocks noChangeAspect="1"/>
            </p:cNvGraphicFramePr>
            <p:nvPr/>
          </p:nvGraphicFramePr>
          <p:xfrm>
            <a:off x="2506093" y="3143248"/>
            <a:ext cx="3126357" cy="847727"/>
          </p:xfrm>
          <a:graphic>
            <a:graphicData uri="http://schemas.openxmlformats.org/presentationml/2006/ole">
              <p:oleObj spid="_x0000_s671758" name="Equation" r:id="rId6" imgW="1815840" imgH="495000" progId="">
                <p:embed/>
              </p:oleObj>
            </a:graphicData>
          </a:graphic>
        </p:graphicFrame>
        <p:graphicFrame>
          <p:nvGraphicFramePr>
            <p:cNvPr id="671764" name="Object 20"/>
            <p:cNvGraphicFramePr>
              <a:graphicFrameLocks noChangeAspect="1"/>
            </p:cNvGraphicFramePr>
            <p:nvPr/>
          </p:nvGraphicFramePr>
          <p:xfrm>
            <a:off x="1717473" y="4757416"/>
            <a:ext cx="314325" cy="238125"/>
          </p:xfrm>
          <a:graphic>
            <a:graphicData uri="http://schemas.openxmlformats.org/presentationml/2006/ole">
              <p:oleObj spid="_x0000_s671764" name="Equation" r:id="rId7" imgW="317225" imgH="241091" progId="">
                <p:embed/>
              </p:oleObj>
            </a:graphicData>
          </a:graphic>
        </p:graphicFrame>
        <p:graphicFrame>
          <p:nvGraphicFramePr>
            <p:cNvPr id="671763" name="Object 19"/>
            <p:cNvGraphicFramePr>
              <a:graphicFrameLocks noChangeAspect="1"/>
            </p:cNvGraphicFramePr>
            <p:nvPr/>
          </p:nvGraphicFramePr>
          <p:xfrm>
            <a:off x="1731099" y="4945817"/>
            <a:ext cx="142875" cy="219075"/>
          </p:xfrm>
          <a:graphic>
            <a:graphicData uri="http://schemas.openxmlformats.org/presentationml/2006/ole">
              <p:oleObj spid="_x0000_s671763" name="Equation" r:id="rId8" imgW="139680" imgH="215640" progId="">
                <p:embed/>
              </p:oleObj>
            </a:graphicData>
          </a:graphic>
        </p:graphicFrame>
        <p:graphicFrame>
          <p:nvGraphicFramePr>
            <p:cNvPr id="671762" name="Object 18"/>
            <p:cNvGraphicFramePr>
              <a:graphicFrameLocks noChangeAspect="1"/>
            </p:cNvGraphicFramePr>
            <p:nvPr/>
          </p:nvGraphicFramePr>
          <p:xfrm>
            <a:off x="1752386" y="5132504"/>
            <a:ext cx="190500" cy="250825"/>
          </p:xfrm>
          <a:graphic>
            <a:graphicData uri="http://schemas.openxmlformats.org/presentationml/2006/ole">
              <p:oleObj spid="_x0000_s671762" name="Equation" r:id="rId9" imgW="190440" imgH="253800" progId="">
                <p:embed/>
              </p:oleObj>
            </a:graphicData>
          </a:graphic>
        </p:graphicFrame>
        <p:graphicFrame>
          <p:nvGraphicFramePr>
            <p:cNvPr id="671761" name="Object 17"/>
            <p:cNvGraphicFramePr>
              <a:graphicFrameLocks noChangeAspect="1"/>
            </p:cNvGraphicFramePr>
            <p:nvPr/>
          </p:nvGraphicFramePr>
          <p:xfrm>
            <a:off x="1748103" y="5331901"/>
            <a:ext cx="177800" cy="257175"/>
          </p:xfrm>
          <a:graphic>
            <a:graphicData uri="http://schemas.openxmlformats.org/presentationml/2006/ole">
              <p:oleObj spid="_x0000_s671761" name="Equation" r:id="rId10" imgW="177480" imgH="253800" progId="">
                <p:embed/>
              </p:oleObj>
            </a:graphicData>
          </a:graphic>
        </p:graphicFrame>
        <p:graphicFrame>
          <p:nvGraphicFramePr>
            <p:cNvPr id="671760" name="Object 16"/>
            <p:cNvGraphicFramePr>
              <a:graphicFrameLocks noChangeAspect="1"/>
            </p:cNvGraphicFramePr>
            <p:nvPr/>
          </p:nvGraphicFramePr>
          <p:xfrm>
            <a:off x="1709833" y="5514328"/>
            <a:ext cx="257175" cy="238125"/>
          </p:xfrm>
          <a:graphic>
            <a:graphicData uri="http://schemas.openxmlformats.org/presentationml/2006/ole">
              <p:oleObj spid="_x0000_s671760" name="Equation" r:id="rId11" imgW="253890" imgH="241195" progId="">
                <p:embed/>
              </p:oleObj>
            </a:graphicData>
          </a:graphic>
        </p:graphicFrame>
      </p:gr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4" name="Прямоугольник 3"/>
          <p:cNvSpPr/>
          <p:nvPr/>
        </p:nvSpPr>
        <p:spPr>
          <a:xfrm>
            <a:off x="272338" y="1662732"/>
            <a:ext cx="8572560" cy="5410712"/>
          </a:xfrm>
          <a:prstGeom prst="rect">
            <a:avLst/>
          </a:prstGeom>
        </p:spPr>
        <p:txBody>
          <a:bodyPr wrap="square">
            <a:spAutoFit/>
          </a:bodyPr>
          <a:lstStyle/>
          <a:p>
            <a:pPr algn="just"/>
            <a:r>
              <a:rPr lang="ru-RU" sz="1400" i="1" err="1" smtClean="0">
                <a:latin typeface="Arial" pitchFamily="34" charset="0"/>
                <a:cs typeface="Arial" pitchFamily="34" charset="0"/>
              </a:rPr>
              <a:t>Валидация</a:t>
            </a:r>
            <a:r>
              <a:rPr lang="ru-RU" sz="1400" i="1" smtClean="0">
                <a:latin typeface="Arial" pitchFamily="34" charset="0"/>
                <a:cs typeface="Arial" pitchFamily="34" charset="0"/>
              </a:rPr>
              <a:t> </a:t>
            </a:r>
            <a:r>
              <a:rPr lang="ru-RU" sz="1400" smtClean="0">
                <a:latin typeface="Arial" pitchFamily="34" charset="0"/>
                <a:cs typeface="Arial" pitchFamily="34" charset="0"/>
              </a:rPr>
              <a:t>- процесс установления характеристик и ограничений метода, идентификации влияний, которые могут изменять эти характеристики и в какой степени. С другой стороны, </a:t>
            </a:r>
            <a:r>
              <a:rPr lang="uk-UA" sz="1400" err="1" smtClean="0">
                <a:latin typeface="Arial" pitchFamily="34" charset="0"/>
                <a:cs typeface="Arial" pitchFamily="34" charset="0"/>
              </a:rPr>
              <a:t>валидация</a:t>
            </a:r>
            <a:r>
              <a:rPr lang="ru-RU" sz="1400" smtClean="0">
                <a:latin typeface="Arial" pitchFamily="34" charset="0"/>
                <a:cs typeface="Arial" pitchFamily="34" charset="0"/>
              </a:rPr>
              <a:t> - это процесс подтверждения того, что метод является пригодным для соответствующей цели, то есть,  может быть использован для решения специфической аналитической проблемы.</a:t>
            </a:r>
          </a:p>
          <a:p>
            <a:pPr algn="just"/>
            <a:r>
              <a:rPr lang="ru-RU" sz="1400" smtClean="0">
                <a:latin typeface="Arial" pitchFamily="34" charset="0"/>
                <a:cs typeface="Arial" pitchFamily="34" charset="0"/>
              </a:rPr>
              <a:t>В соответствии со стандартом </a:t>
            </a:r>
            <a:r>
              <a:rPr lang="uk-UA" sz="1400" smtClean="0">
                <a:latin typeface="Arial" pitchFamily="34" charset="0"/>
                <a:cs typeface="Arial" pitchFamily="34" charset="0"/>
              </a:rPr>
              <a:t>ISO/</a:t>
            </a:r>
            <a:r>
              <a:rPr lang="en-US" sz="1400" smtClean="0">
                <a:latin typeface="Arial" pitchFamily="34" charset="0"/>
                <a:cs typeface="Arial" pitchFamily="34" charset="0"/>
              </a:rPr>
              <a:t>IEC</a:t>
            </a:r>
            <a:r>
              <a:rPr lang="ru-RU" sz="1400" smtClean="0">
                <a:latin typeface="Arial" pitchFamily="34" charset="0"/>
                <a:cs typeface="Arial" pitchFamily="34" charset="0"/>
              </a:rPr>
              <a:t> 17025 все методы испытания, используемые в лабораториях, должны быть </a:t>
            </a:r>
            <a:r>
              <a:rPr lang="uk-UA" sz="1400" err="1" smtClean="0">
                <a:latin typeface="Arial" pitchFamily="34" charset="0"/>
                <a:cs typeface="Arial" pitchFamily="34" charset="0"/>
              </a:rPr>
              <a:t>валидированы</a:t>
            </a:r>
            <a:r>
              <a:rPr lang="ru-RU" sz="1400" smtClean="0">
                <a:latin typeface="Arial" pitchFamily="34" charset="0"/>
                <a:cs typeface="Arial" pitchFamily="34" charset="0"/>
              </a:rPr>
              <a:t> и утверждены. </a:t>
            </a:r>
            <a:r>
              <a:rPr lang="ru-RU" sz="1400" err="1" smtClean="0">
                <a:latin typeface="Arial" pitchFamily="34" charset="0"/>
                <a:cs typeface="Arial" pitchFamily="34" charset="0"/>
              </a:rPr>
              <a:t>Валидация</a:t>
            </a:r>
            <a:r>
              <a:rPr lang="ru-RU" sz="1400" smtClean="0">
                <a:latin typeface="Arial" pitchFamily="34" charset="0"/>
                <a:cs typeface="Arial" pitchFamily="34" charset="0"/>
              </a:rPr>
              <a:t> методов выполняется для того, чтобы достичь необходимых характеристик типа точности, </a:t>
            </a:r>
            <a:r>
              <a:rPr lang="ru-RU" sz="1400" err="1" smtClean="0">
                <a:latin typeface="Arial" pitchFamily="34" charset="0"/>
                <a:cs typeface="Arial" pitchFamily="34" charset="0"/>
              </a:rPr>
              <a:t>воспроизводимости</a:t>
            </a:r>
            <a:r>
              <a:rPr lang="ru-RU" sz="1400" smtClean="0">
                <a:latin typeface="Arial" pitchFamily="34" charset="0"/>
                <a:cs typeface="Arial" pitchFamily="34" charset="0"/>
              </a:rPr>
              <a:t> и надежности результатов испытания.</a:t>
            </a:r>
          </a:p>
          <a:p>
            <a:pPr algn="ctr">
              <a:lnSpc>
                <a:spcPct val="80000"/>
              </a:lnSpc>
            </a:pPr>
            <a:endParaRPr lang="ru-RU" sz="1400" smtClean="0">
              <a:latin typeface="Arial" pitchFamily="34" charset="0"/>
              <a:cs typeface="Arial" pitchFamily="34" charset="0"/>
            </a:endParaRPr>
          </a:p>
          <a:p>
            <a:pPr algn="ctr">
              <a:lnSpc>
                <a:spcPct val="80000"/>
              </a:lnSpc>
            </a:pPr>
            <a:r>
              <a:rPr lang="ru-RU" sz="1400" b="1" i="1" smtClean="0">
                <a:latin typeface="Arial" pitchFamily="34" charset="0"/>
                <a:cs typeface="Arial" pitchFamily="34" charset="0"/>
              </a:rPr>
              <a:t>ОБЩИЙ НАБОР ПОКАЗАТЕЛЕЙ ВАЛИДАЦИИ</a:t>
            </a:r>
          </a:p>
          <a:p>
            <a:pPr>
              <a:lnSpc>
                <a:spcPct val="80000"/>
              </a:lnSpc>
            </a:pPr>
            <a:endParaRPr lang="ru-RU" sz="1400" smtClean="0">
              <a:latin typeface="Arial" pitchFamily="34" charset="0"/>
              <a:cs typeface="Arial" pitchFamily="34" charset="0"/>
            </a:endParaRPr>
          </a:p>
          <a:p>
            <a:pPr>
              <a:lnSpc>
                <a:spcPct val="80000"/>
              </a:lnSpc>
              <a:buFont typeface="Wingdings" pitchFamily="2" charset="2"/>
              <a:buChar char="Ø"/>
            </a:pPr>
            <a:r>
              <a:rPr lang="ru-RU" sz="1400" smtClean="0">
                <a:latin typeface="Arial" pitchFamily="34" charset="0"/>
                <a:cs typeface="Arial" pitchFamily="34" charset="0"/>
              </a:rPr>
              <a:t>Специфичность/ селективность</a:t>
            </a:r>
          </a:p>
          <a:p>
            <a:pPr>
              <a:lnSpc>
                <a:spcPct val="80000"/>
              </a:lnSpc>
            </a:pPr>
            <a:r>
              <a:rPr lang="ru-RU" sz="1400" smtClean="0">
                <a:latin typeface="Arial" pitchFamily="34" charset="0"/>
                <a:cs typeface="Arial" pitchFamily="34" charset="0"/>
              </a:rPr>
              <a:t> </a:t>
            </a:r>
          </a:p>
          <a:p>
            <a:pPr>
              <a:lnSpc>
                <a:spcPct val="80000"/>
              </a:lnSpc>
              <a:buFont typeface="Wingdings" pitchFamily="2" charset="2"/>
              <a:buChar char="Ø"/>
            </a:pPr>
            <a:r>
              <a:rPr lang="ru-RU" sz="1400" smtClean="0">
                <a:latin typeface="Arial" pitchFamily="34" charset="0"/>
                <a:cs typeface="Arial" pitchFamily="34" charset="0"/>
              </a:rPr>
              <a:t>Правильность/точность (процент возврата </a:t>
            </a:r>
            <a:r>
              <a:rPr lang="uk-UA" sz="1400" err="1" smtClean="0">
                <a:latin typeface="Arial" pitchFamily="34" charset="0"/>
                <a:cs typeface="Arial" pitchFamily="34" charset="0"/>
              </a:rPr>
              <a:t>Re</a:t>
            </a:r>
            <a:r>
              <a:rPr lang="en-US" sz="1400" smtClean="0">
                <a:latin typeface="Arial" pitchFamily="34" charset="0"/>
                <a:cs typeface="Arial" pitchFamily="34" charset="0"/>
              </a:rPr>
              <a:t>c</a:t>
            </a:r>
            <a:r>
              <a:rPr lang="ru-RU" sz="1400" smtClean="0">
                <a:latin typeface="Arial" pitchFamily="34" charset="0"/>
                <a:cs typeface="Arial" pitchFamily="34" charset="0"/>
              </a:rPr>
              <a:t>)</a:t>
            </a:r>
          </a:p>
          <a:p>
            <a:pPr>
              <a:lnSpc>
                <a:spcPct val="80000"/>
              </a:lnSpc>
              <a:buFont typeface="Wingdings" pitchFamily="2" charset="2"/>
              <a:buChar char="Ø"/>
            </a:pPr>
            <a:endParaRPr lang="ru-RU" sz="1400" smtClean="0">
              <a:latin typeface="Arial" pitchFamily="34" charset="0"/>
              <a:cs typeface="Arial" pitchFamily="34" charset="0"/>
            </a:endParaRPr>
          </a:p>
          <a:p>
            <a:pPr>
              <a:lnSpc>
                <a:spcPct val="80000"/>
              </a:lnSpc>
              <a:buFont typeface="Wingdings" pitchFamily="2" charset="2"/>
              <a:buChar char="Ø"/>
            </a:pPr>
            <a:r>
              <a:rPr lang="uk-UA" sz="1400" err="1" smtClean="0">
                <a:latin typeface="Arial" pitchFamily="34" charset="0"/>
                <a:cs typeface="Arial" pitchFamily="34" charset="0"/>
              </a:rPr>
              <a:t>Прецизионность</a:t>
            </a:r>
            <a:r>
              <a:rPr lang="ru-RU" sz="1400" smtClean="0">
                <a:latin typeface="Arial" pitchFamily="34" charset="0"/>
                <a:cs typeface="Arial" pitchFamily="34" charset="0"/>
              </a:rPr>
              <a:t> (</a:t>
            </a:r>
            <a:r>
              <a:rPr lang="ru-RU" sz="1400" err="1" smtClean="0">
                <a:latin typeface="Arial" pitchFamily="34" charset="0"/>
                <a:cs typeface="Arial" pitchFamily="34" charset="0"/>
              </a:rPr>
              <a:t>воспроизводимость</a:t>
            </a:r>
            <a:r>
              <a:rPr lang="ru-RU" sz="1400" smtClean="0">
                <a:latin typeface="Arial" pitchFamily="34" charset="0"/>
                <a:cs typeface="Arial" pitchFamily="34" charset="0"/>
              </a:rPr>
              <a:t> S</a:t>
            </a:r>
            <a:r>
              <a:rPr lang="en-US" sz="1400" baseline="-14000" smtClean="0">
                <a:latin typeface="Arial" pitchFamily="34" charset="0"/>
                <a:cs typeface="Arial" pitchFamily="34" charset="0"/>
              </a:rPr>
              <a:t>R</a:t>
            </a:r>
            <a:r>
              <a:rPr lang="ru-RU" sz="1400" smtClean="0">
                <a:latin typeface="Arial" pitchFamily="34" charset="0"/>
                <a:cs typeface="Arial" pitchFamily="34" charset="0"/>
              </a:rPr>
              <a:t>/ сходимость </a:t>
            </a:r>
            <a:r>
              <a:rPr lang="uk-UA" sz="1400" err="1" smtClean="0">
                <a:latin typeface="Arial" pitchFamily="34" charset="0"/>
                <a:cs typeface="Arial" pitchFamily="34" charset="0"/>
              </a:rPr>
              <a:t>S</a:t>
            </a:r>
            <a:r>
              <a:rPr lang="uk-UA" sz="1400" baseline="-14000" err="1" smtClean="0">
                <a:latin typeface="Arial" pitchFamily="34" charset="0"/>
                <a:cs typeface="Arial" pitchFamily="34" charset="0"/>
              </a:rPr>
              <a:t>r</a:t>
            </a:r>
            <a:r>
              <a:rPr lang="ru-RU" sz="1400" smtClean="0">
                <a:latin typeface="Arial" pitchFamily="34" charset="0"/>
                <a:cs typeface="Arial" pitchFamily="34" charset="0"/>
              </a:rPr>
              <a:t>)</a:t>
            </a:r>
          </a:p>
          <a:p>
            <a:pPr>
              <a:lnSpc>
                <a:spcPct val="80000"/>
              </a:lnSpc>
              <a:buFont typeface="Wingdings" pitchFamily="2" charset="2"/>
              <a:buChar char="Ø"/>
            </a:pPr>
            <a:endParaRPr lang="ru-RU" sz="1400" smtClean="0">
              <a:latin typeface="Arial" pitchFamily="34" charset="0"/>
              <a:cs typeface="Arial" pitchFamily="34" charset="0"/>
            </a:endParaRPr>
          </a:p>
          <a:p>
            <a:pPr>
              <a:lnSpc>
                <a:spcPct val="80000"/>
              </a:lnSpc>
              <a:buFont typeface="Wingdings" pitchFamily="2" charset="2"/>
              <a:buChar char="Ø"/>
            </a:pPr>
            <a:r>
              <a:rPr lang="ru-RU" sz="1400" smtClean="0">
                <a:latin typeface="Arial" pitchFamily="34" charset="0"/>
                <a:cs typeface="Arial" pitchFamily="34" charset="0"/>
              </a:rPr>
              <a:t>Чувствительность /(</a:t>
            </a:r>
            <a:r>
              <a:rPr lang="uk-UA" sz="1400" smtClean="0">
                <a:latin typeface="Arial" pitchFamily="34" charset="0"/>
                <a:cs typeface="Arial" pitchFamily="34" charset="0"/>
              </a:rPr>
              <a:t>LOD</a:t>
            </a:r>
            <a:r>
              <a:rPr lang="ru-RU" sz="1400" smtClean="0">
                <a:latin typeface="Arial" pitchFamily="34" charset="0"/>
                <a:cs typeface="Arial" pitchFamily="34" charset="0"/>
              </a:rPr>
              <a:t>, </a:t>
            </a:r>
            <a:r>
              <a:rPr lang="en-US" sz="1400" smtClean="0">
                <a:latin typeface="Arial" pitchFamily="34" charset="0"/>
                <a:cs typeface="Arial" pitchFamily="34" charset="0"/>
              </a:rPr>
              <a:t>LOQ</a:t>
            </a:r>
            <a:r>
              <a:rPr lang="ru-RU" sz="1400" smtClean="0">
                <a:latin typeface="Arial" pitchFamily="34" charset="0"/>
                <a:cs typeface="Arial" pitchFamily="34" charset="0"/>
              </a:rPr>
              <a:t>)</a:t>
            </a:r>
          </a:p>
          <a:p>
            <a:pPr>
              <a:lnSpc>
                <a:spcPct val="80000"/>
              </a:lnSpc>
              <a:buFont typeface="Wingdings" pitchFamily="2" charset="2"/>
              <a:buChar char="Ø"/>
            </a:pPr>
            <a:endParaRPr lang="ru-RU" sz="1400" smtClean="0">
              <a:latin typeface="Arial" pitchFamily="34" charset="0"/>
              <a:cs typeface="Arial" pitchFamily="34" charset="0"/>
            </a:endParaRPr>
          </a:p>
          <a:p>
            <a:pPr>
              <a:lnSpc>
                <a:spcPct val="80000"/>
              </a:lnSpc>
              <a:buFont typeface="Wingdings" pitchFamily="2" charset="2"/>
              <a:buChar char="Ø"/>
            </a:pPr>
            <a:r>
              <a:rPr lang="ru-RU" sz="1400" smtClean="0">
                <a:latin typeface="Arial" pitchFamily="34" charset="0"/>
                <a:cs typeface="Arial" pitchFamily="34" charset="0"/>
              </a:rPr>
              <a:t>Линейность</a:t>
            </a:r>
          </a:p>
          <a:p>
            <a:pPr>
              <a:lnSpc>
                <a:spcPct val="80000"/>
              </a:lnSpc>
              <a:buFont typeface="Wingdings" pitchFamily="2" charset="2"/>
              <a:buChar char="Ø"/>
            </a:pPr>
            <a:endParaRPr lang="ru-RU" sz="1400" smtClean="0">
              <a:latin typeface="Arial" pitchFamily="34" charset="0"/>
              <a:cs typeface="Arial" pitchFamily="34" charset="0"/>
            </a:endParaRPr>
          </a:p>
          <a:p>
            <a:pPr>
              <a:lnSpc>
                <a:spcPct val="80000"/>
              </a:lnSpc>
              <a:buFont typeface="Wingdings" pitchFamily="2" charset="2"/>
              <a:buChar char="Ø"/>
            </a:pPr>
            <a:r>
              <a:rPr lang="ru-RU" sz="1400" smtClean="0">
                <a:latin typeface="Arial" pitchFamily="34" charset="0"/>
                <a:cs typeface="Arial" pitchFamily="34" charset="0"/>
              </a:rPr>
              <a:t>Диапазон измерения</a:t>
            </a:r>
          </a:p>
          <a:p>
            <a:pPr>
              <a:lnSpc>
                <a:spcPct val="80000"/>
              </a:lnSpc>
              <a:buFont typeface="Wingdings" pitchFamily="2" charset="2"/>
              <a:buChar char="Ø"/>
            </a:pPr>
            <a:endParaRPr lang="ru-RU" sz="1400" smtClean="0">
              <a:latin typeface="Arial" pitchFamily="34" charset="0"/>
              <a:cs typeface="Arial" pitchFamily="34" charset="0"/>
            </a:endParaRPr>
          </a:p>
          <a:p>
            <a:pPr>
              <a:lnSpc>
                <a:spcPct val="80000"/>
              </a:lnSpc>
              <a:buFont typeface="Wingdings" pitchFamily="2" charset="2"/>
              <a:buChar char="Ø"/>
            </a:pPr>
            <a:r>
              <a:rPr lang="ru-RU" sz="1400" err="1" smtClean="0">
                <a:latin typeface="Arial" pitchFamily="34" charset="0"/>
                <a:cs typeface="Arial" pitchFamily="34" charset="0"/>
              </a:rPr>
              <a:t>Робасность</a:t>
            </a:r>
            <a:endParaRPr lang="ru-RU" sz="1400" smtClean="0">
              <a:latin typeface="Arial" pitchFamily="34" charset="0"/>
              <a:cs typeface="Arial" pitchFamily="34" charset="0"/>
            </a:endParaRPr>
          </a:p>
          <a:p>
            <a:pPr>
              <a:lnSpc>
                <a:spcPct val="80000"/>
              </a:lnSpc>
              <a:buFont typeface="Wingdings" pitchFamily="2" charset="2"/>
              <a:buChar char="Ø"/>
            </a:pPr>
            <a:endParaRPr lang="ru-RU" sz="1400" smtClean="0">
              <a:latin typeface="Arial" pitchFamily="34" charset="0"/>
              <a:cs typeface="Arial" pitchFamily="34" charset="0"/>
            </a:endParaRPr>
          </a:p>
          <a:p>
            <a:pPr>
              <a:lnSpc>
                <a:spcPct val="80000"/>
              </a:lnSpc>
              <a:buFont typeface="Wingdings" pitchFamily="2" charset="2"/>
              <a:buChar char="Ø"/>
            </a:pPr>
            <a:r>
              <a:rPr lang="ru-RU" sz="1400" smtClean="0">
                <a:latin typeface="Arial" pitchFamily="34" charset="0"/>
                <a:cs typeface="Arial" pitchFamily="34" charset="0"/>
              </a:rPr>
              <a:t>Неопределенность U</a:t>
            </a:r>
          </a:p>
          <a:p>
            <a:pPr algn="just"/>
            <a:endParaRPr lang="ru-RU" smtClean="0"/>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19" name="Picture 2"/>
          <p:cNvPicPr>
            <a:picLocks noChangeAspect="1" noChangeArrowheads="1"/>
          </p:cNvPicPr>
          <p:nvPr/>
        </p:nvPicPr>
        <p:blipFill>
          <a:blip r:embed="rId3"/>
          <a:srcRect/>
          <a:stretch>
            <a:fillRect/>
          </a:stretch>
        </p:blipFill>
        <p:spPr bwMode="auto">
          <a:xfrm>
            <a:off x="1928794" y="2500306"/>
            <a:ext cx="5619750" cy="2800350"/>
          </a:xfrm>
          <a:prstGeom prst="rect">
            <a:avLst/>
          </a:prstGeom>
          <a:noFill/>
          <a:ln w="9525">
            <a:noFill/>
            <a:miter lim="800000"/>
            <a:headEnd/>
            <a:tailEnd/>
          </a:ln>
          <a:effectLst/>
        </p:spPr>
      </p:pic>
      <p:sp>
        <p:nvSpPr>
          <p:cNvPr id="20" name="Прямоугольник 19"/>
          <p:cNvSpPr/>
          <p:nvPr/>
        </p:nvSpPr>
        <p:spPr>
          <a:xfrm>
            <a:off x="214282" y="1643050"/>
            <a:ext cx="8643998" cy="738664"/>
          </a:xfrm>
          <a:prstGeom prst="rect">
            <a:avLst/>
          </a:prstGeom>
        </p:spPr>
        <p:txBody>
          <a:bodyPr wrap="square">
            <a:spAutoFit/>
          </a:bodyPr>
          <a:lstStyle/>
          <a:p>
            <a:pPr indent="179388" algn="ctr"/>
            <a:r>
              <a:rPr lang="ru-RU" sz="1400" smtClean="0">
                <a:latin typeface="Arial" pitchFamily="34" charset="0"/>
                <a:cs typeface="Arial" pitchFamily="34" charset="0"/>
              </a:rPr>
              <a:t>Основополагающим документом по проведению валидации аналитических методов является руководство  ЕВРАХЕМ.</a:t>
            </a:r>
          </a:p>
          <a:p>
            <a:pPr indent="179388" algn="just"/>
            <a:endParaRPr lang="ru-RU" sz="1400" smtClean="0"/>
          </a:p>
        </p:txBody>
      </p:sp>
      <p:graphicFrame>
        <p:nvGraphicFramePr>
          <p:cNvPr id="144385" name="Object 1"/>
          <p:cNvGraphicFramePr>
            <a:graphicFrameLocks noChangeAspect="1"/>
          </p:cNvGraphicFramePr>
          <p:nvPr/>
        </p:nvGraphicFramePr>
        <p:xfrm>
          <a:off x="571472" y="3143248"/>
          <a:ext cx="1204912" cy="1295400"/>
        </p:xfrm>
        <a:graphic>
          <a:graphicData uri="http://schemas.openxmlformats.org/presentationml/2006/ole">
            <p:oleObj spid="_x0000_s144385" name="Clip" r:id="rId4" imgW="3025440" imgH="3252600" progId="">
              <p:embed/>
            </p:oleObj>
          </a:graphicData>
        </a:graphic>
      </p:graphicFrame>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5" name="Rectangle 2"/>
          <p:cNvSpPr>
            <a:spLocks noGrp="1" noChangeArrowheads="1"/>
          </p:cNvSpPr>
          <p:nvPr>
            <p:ph type="title"/>
          </p:nvPr>
        </p:nvSpPr>
        <p:spPr>
          <a:xfrm>
            <a:off x="500034" y="1643050"/>
            <a:ext cx="8229600" cy="428628"/>
          </a:xfrm>
        </p:spPr>
        <p:txBody>
          <a:bodyPr>
            <a:normAutofit fontScale="90000"/>
          </a:bodyPr>
          <a:lstStyle/>
          <a:p>
            <a:pPr algn="ctr" eaLnBrk="1" hangingPunct="1"/>
            <a:r>
              <a:rPr lang="ru-RU" sz="2400" b="1" smtClean="0"/>
              <a:t>Важные характеристики </a:t>
            </a:r>
            <a:r>
              <a:rPr lang="ru-RU" sz="2400" b="1" err="1" smtClean="0"/>
              <a:t>валидации</a:t>
            </a:r>
            <a:r>
              <a:rPr lang="ru-RU" sz="2400" b="1" smtClean="0"/>
              <a:t> для различных типов испытания</a:t>
            </a:r>
          </a:p>
        </p:txBody>
      </p:sp>
      <p:sp>
        <p:nvSpPr>
          <p:cNvPr id="6" name="Rectangle 5"/>
          <p:cNvSpPr>
            <a:spLocks noChangeArrowheads="1"/>
          </p:cNvSpPr>
          <p:nvPr/>
        </p:nvSpPr>
        <p:spPr bwMode="auto">
          <a:xfrm>
            <a:off x="1139794" y="2255854"/>
            <a:ext cx="1219200" cy="0"/>
          </a:xfrm>
          <a:prstGeom prst="rect">
            <a:avLst/>
          </a:prstGeom>
          <a:noFill/>
          <a:ln w="9525">
            <a:noFill/>
            <a:miter lim="800000"/>
            <a:headEnd/>
            <a:tailEnd/>
          </a:ln>
        </p:spPr>
        <p:txBody>
          <a:bodyPr wrap="none">
            <a:spAutoFit/>
          </a:bodyPr>
          <a:lstStyle/>
          <a:p>
            <a:endParaRPr lang="ru-RU"/>
          </a:p>
        </p:txBody>
      </p:sp>
      <p:graphicFrame>
        <p:nvGraphicFramePr>
          <p:cNvPr id="7" name="Group 581"/>
          <p:cNvGraphicFramePr>
            <a:graphicFrameLocks/>
          </p:cNvGraphicFramePr>
          <p:nvPr/>
        </p:nvGraphicFramePr>
        <p:xfrm>
          <a:off x="431769" y="2155842"/>
          <a:ext cx="8158163" cy="3547872"/>
        </p:xfrm>
        <a:graphic>
          <a:graphicData uri="http://schemas.openxmlformats.org/drawingml/2006/table">
            <a:tbl>
              <a:tblPr/>
              <a:tblGrid>
                <a:gridCol w="1811338"/>
                <a:gridCol w="1409700"/>
                <a:gridCol w="1644650"/>
                <a:gridCol w="1646237"/>
                <a:gridCol w="1646238"/>
              </a:tblGrid>
              <a:tr h="315913">
                <a:tc rowSpan="2">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             Тип испытания</a:t>
                      </a:r>
                    </a:p>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ru-RU" sz="1200" b="0" i="0" u="none" strike="noStrike" cap="none" normalizeH="0" baseline="0" smtClean="0">
                        <a:ln>
                          <a:noFill/>
                        </a:ln>
                        <a:solidFill>
                          <a:schemeClr val="tx1"/>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Требование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 Идентификация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Тест на примеси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c rowSpan="2">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Содержание или эффективность действия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5900">
                <a:tc vMerge="1">
                  <a:txBody>
                    <a:bodyPr/>
                    <a:lstStyle/>
                    <a:p>
                      <a:endParaRPr lang="ru-RU"/>
                    </a:p>
                  </a:txBody>
                  <a:tcPr/>
                </a:tc>
                <a:tc vMerge="1">
                  <a:txBody>
                    <a:bodyPr/>
                    <a:lstStyle/>
                    <a:p>
                      <a:endParaRPr lang="ru-RU"/>
                    </a:p>
                  </a:txBody>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Количественно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Предел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ru-RU"/>
                    </a:p>
                  </a:txBody>
                  <a:tcPr/>
                </a:tc>
              </a:tr>
              <a:tr h="180975">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1" i="0" u="none" strike="noStrike" cap="none" normalizeH="0" baseline="0" smtClean="0">
                          <a:ln>
                            <a:noFill/>
                          </a:ln>
                          <a:solidFill>
                            <a:schemeClr val="tx1"/>
                          </a:solidFill>
                          <a:effectLst/>
                          <a:latin typeface="Arial" pitchFamily="34" charset="0"/>
                        </a:rPr>
                        <a:t>Точность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39713">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1" i="0" u="none" strike="noStrike" cap="none" normalizeH="0" baseline="0" smtClean="0">
                          <a:ln>
                            <a:noFill/>
                          </a:ln>
                          <a:solidFill>
                            <a:schemeClr val="tx1"/>
                          </a:solidFill>
                          <a:effectLst/>
                          <a:latin typeface="Arial" pitchFamily="34" charset="0"/>
                        </a:rPr>
                        <a:t>Прецизионность:</a:t>
                      </a:r>
                      <a:r>
                        <a:rPr kumimoji="0" lang="ru-RU" sz="1200" b="0" i="0" u="none" strike="noStrike" cap="none" normalizeH="0" baseline="0" smtClean="0">
                          <a:ln>
                            <a:noFill/>
                          </a:ln>
                          <a:solidFill>
                            <a:schemeClr val="tx1"/>
                          </a:solidFill>
                          <a:effectLst/>
                          <a:latin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endParaRPr kumimoji="0" lang="ru-RU" sz="12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ru-RU"/>
                    </a:p>
                  </a:txBody>
                  <a:tcPr/>
                </a:tc>
                <a:tc hMerge="1">
                  <a:txBody>
                    <a:bodyPr/>
                    <a:lstStyle/>
                    <a:p>
                      <a:endParaRPr lang="ru-RU"/>
                    </a:p>
                  </a:txBody>
                  <a:tcPr/>
                </a:tc>
                <a:tc hMerge="1">
                  <a:txBody>
                    <a:bodyPr/>
                    <a:lstStyle/>
                    <a:p>
                      <a:endParaRPr lang="ru-RU"/>
                    </a:p>
                  </a:txBody>
                  <a:tcPr/>
                </a:tc>
              </a:tr>
              <a:tr h="254000">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Сходимость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9875">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err="1" smtClean="0">
                          <a:ln>
                            <a:noFill/>
                          </a:ln>
                          <a:solidFill>
                            <a:schemeClr val="tx1"/>
                          </a:solidFill>
                          <a:effectLst/>
                          <a:latin typeface="Arial" pitchFamily="34" charset="0"/>
                        </a:rPr>
                        <a:t>Воспроизводимость</a:t>
                      </a:r>
                      <a:r>
                        <a:rPr kumimoji="0" lang="ru-RU" sz="1200" b="0" i="0" u="none" strike="noStrike" cap="none" normalizeH="0" baseline="0" smtClean="0">
                          <a:ln>
                            <a:noFill/>
                          </a:ln>
                          <a:solidFill>
                            <a:schemeClr val="tx1"/>
                          </a:solidFill>
                          <a:effectLst/>
                          <a:latin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 </a:t>
                      </a:r>
                      <a:r>
                        <a:rPr kumimoji="0" lang="ru-RU" sz="1200" b="0" i="0" u="none" strike="noStrike" cap="none" normalizeH="0" baseline="30000" smtClean="0">
                          <a:ln>
                            <a:noFill/>
                          </a:ln>
                          <a:solidFill>
                            <a:schemeClr val="tx1"/>
                          </a:solidFill>
                          <a:effectLst/>
                          <a:latin typeface="Arial"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 </a:t>
                      </a:r>
                      <a:r>
                        <a:rPr kumimoji="0" lang="ru-RU" sz="1200" b="0" i="0" u="none" strike="noStrike" cap="none" normalizeH="0" baseline="30000" smtClean="0">
                          <a:ln>
                            <a:noFill/>
                          </a:ln>
                          <a:solidFill>
                            <a:schemeClr val="tx1"/>
                          </a:solidFill>
                          <a:effectLst/>
                          <a:latin typeface="Arial" pitchFamily="34"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46063">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1" i="0" u="none" strike="noStrike" cap="none" normalizeH="0" baseline="0" smtClean="0">
                          <a:ln>
                            <a:noFill/>
                          </a:ln>
                          <a:solidFill>
                            <a:schemeClr val="tx1"/>
                          </a:solidFill>
                          <a:effectLst/>
                          <a:latin typeface="Arial" pitchFamily="34" charset="0"/>
                        </a:rPr>
                        <a:t>Специфичность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 </a:t>
                      </a:r>
                      <a:r>
                        <a:rPr kumimoji="0" lang="ru-RU" sz="1200" b="0" i="0" u="none" strike="noStrike" cap="none" normalizeH="0" baseline="30000" smtClean="0">
                          <a:ln>
                            <a:noFill/>
                          </a:ln>
                          <a:solidFill>
                            <a:schemeClr val="tx1"/>
                          </a:solidFill>
                          <a:effectLst/>
                          <a:latin typeface="Arial" pitchFamily="34" charset="0"/>
                        </a:rPr>
                        <a:t>(2)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7013">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1" i="0" u="none" strike="noStrike" cap="none" normalizeH="0" baseline="0" smtClean="0">
                          <a:ln>
                            <a:noFill/>
                          </a:ln>
                          <a:solidFill>
                            <a:schemeClr val="tx1"/>
                          </a:solidFill>
                          <a:effectLst/>
                          <a:latin typeface="Arial" pitchFamily="34" charset="0"/>
                        </a:rPr>
                        <a:t>Предел обнаружения</a:t>
                      </a:r>
                      <a:r>
                        <a:rPr kumimoji="0" lang="ru-RU" sz="1200" b="0" i="0" u="none" strike="noStrike" cap="none" normalizeH="0" baseline="0" smtClean="0">
                          <a:ln>
                            <a:noFill/>
                          </a:ln>
                          <a:solidFill>
                            <a:schemeClr val="tx1"/>
                          </a:solidFill>
                          <a:effectLst/>
                          <a:latin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4175">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1" i="0" u="none" strike="noStrike" cap="none" normalizeH="0" baseline="0" smtClean="0">
                          <a:ln>
                            <a:noFill/>
                          </a:ln>
                          <a:solidFill>
                            <a:schemeClr val="tx1"/>
                          </a:solidFill>
                          <a:effectLst/>
                          <a:latin typeface="Arial" pitchFamily="34" charset="0"/>
                        </a:rPr>
                        <a:t>Предел количественного определения</a:t>
                      </a:r>
                      <a:r>
                        <a:rPr kumimoji="0" lang="ru-RU" sz="1200" b="0" i="0" u="none" strike="noStrike" cap="none" normalizeH="0" baseline="0" smtClean="0">
                          <a:ln>
                            <a:noFill/>
                          </a:ln>
                          <a:solidFill>
                            <a:schemeClr val="tx1"/>
                          </a:solidFill>
                          <a:effectLst/>
                          <a:latin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marL="90000" marR="90000" marT="46800" marB="46800"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2413">
                <a:tc>
                  <a:txBody>
                    <a:bodyPr/>
                    <a:lstStyle/>
                    <a:p>
                      <a:pPr marL="0" marR="0" lvl="0" indent="0" algn="l"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1" i="0" u="none" strike="noStrike" cap="none" normalizeH="0" baseline="0" smtClean="0">
                          <a:ln>
                            <a:noFill/>
                          </a:ln>
                          <a:solidFill>
                            <a:schemeClr val="tx1"/>
                          </a:solidFill>
                          <a:effectLst/>
                          <a:latin typeface="Arial" pitchFamily="34" charset="0"/>
                        </a:rPr>
                        <a:t>Линейность</a:t>
                      </a:r>
                      <a:r>
                        <a:rPr kumimoji="0" lang="ru-RU" sz="1200" b="0" i="0" u="none" strike="noStrike" cap="none" normalizeH="0" baseline="0" smtClean="0">
                          <a:ln>
                            <a:noFill/>
                          </a:ln>
                          <a:solidFill>
                            <a:schemeClr val="tx1"/>
                          </a:solidFill>
                          <a:effectLst/>
                          <a:latin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68288">
                <a:tc>
                  <a:txBody>
                    <a:bodyPr/>
                    <a:lstStyle/>
                    <a:p>
                      <a:pPr marL="0" marR="0" lvl="0" indent="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ru-RU" sz="1200" b="1" i="0" u="none" strike="noStrike" cap="none" normalizeH="0" baseline="0" smtClean="0">
                          <a:ln>
                            <a:noFill/>
                          </a:ln>
                          <a:solidFill>
                            <a:schemeClr val="tx1"/>
                          </a:solidFill>
                          <a:effectLst/>
                          <a:latin typeface="Arial" pitchFamily="34" charset="0"/>
                        </a:rPr>
                        <a:t>Диапазон</a:t>
                      </a:r>
                      <a:r>
                        <a:rPr kumimoji="0" lang="ru-RU" sz="1200" b="0" i="0" u="none" strike="noStrike" cap="none" normalizeH="0" baseline="0" smtClean="0">
                          <a:ln>
                            <a:noFill/>
                          </a:ln>
                          <a:solidFill>
                            <a:schemeClr val="tx1"/>
                          </a:solidFill>
                          <a:effectLst/>
                          <a:latin typeface="Arial" pitchFamily="34" charset="0"/>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accent1"/>
                        </a:buClr>
                        <a:buSzTx/>
                        <a:buFont typeface="Wingdings" pitchFamily="2" charset="2"/>
                        <a:buNone/>
                        <a:tabLst/>
                      </a:pPr>
                      <a:r>
                        <a:rPr kumimoji="0" lang="ru-RU" sz="1200" b="0" i="0" u="none" strike="noStrike" cap="none" normalizeH="0" baseline="0" smtClean="0">
                          <a:ln>
                            <a:noFill/>
                          </a:ln>
                          <a:solidFill>
                            <a:schemeClr val="tx1"/>
                          </a:solidFill>
                          <a:effectLst/>
                          <a:latin typeface="Arial" pitchFamily="34"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Line 451"/>
          <p:cNvSpPr>
            <a:spLocks noChangeShapeType="1"/>
          </p:cNvSpPr>
          <p:nvPr/>
        </p:nvSpPr>
        <p:spPr bwMode="auto">
          <a:xfrm>
            <a:off x="431769" y="2170129"/>
            <a:ext cx="1800225" cy="692150"/>
          </a:xfrm>
          <a:prstGeom prst="line">
            <a:avLst/>
          </a:prstGeom>
          <a:noFill/>
          <a:ln w="9525">
            <a:solidFill>
              <a:schemeClr val="tx1"/>
            </a:solidFill>
            <a:round/>
            <a:headEnd/>
            <a:tailEnd/>
          </a:ln>
        </p:spPr>
        <p:txBody>
          <a:bodyPr/>
          <a:lstStyle/>
          <a:p>
            <a:endParaRPr lang="ru-RU"/>
          </a:p>
        </p:txBody>
      </p:sp>
      <p:sp>
        <p:nvSpPr>
          <p:cNvPr id="9" name="Rectangle 582"/>
          <p:cNvSpPr>
            <a:spLocks noChangeArrowheads="1"/>
          </p:cNvSpPr>
          <p:nvPr/>
        </p:nvSpPr>
        <p:spPr bwMode="auto">
          <a:xfrm>
            <a:off x="142844" y="5857892"/>
            <a:ext cx="8532813" cy="830997"/>
          </a:xfrm>
          <a:prstGeom prst="rect">
            <a:avLst/>
          </a:prstGeom>
          <a:noFill/>
          <a:ln w="9525">
            <a:noFill/>
            <a:miter lim="800000"/>
            <a:headEnd/>
            <a:tailEnd/>
          </a:ln>
        </p:spPr>
        <p:txBody>
          <a:bodyPr anchor="ctr">
            <a:spAutoFit/>
          </a:bodyPr>
          <a:lstStyle/>
          <a:p>
            <a:pPr>
              <a:buFontTx/>
              <a:buChar char="-"/>
            </a:pPr>
            <a:r>
              <a:rPr lang="ru-RU" sz="1200" smtClean="0"/>
              <a:t>  </a:t>
            </a:r>
            <a:r>
              <a:rPr lang="ru-RU" sz="1200"/>
              <a:t>обычно не измеряется   </a:t>
            </a:r>
          </a:p>
          <a:p>
            <a:r>
              <a:rPr lang="ru-RU" sz="1200"/>
              <a:t>+ </a:t>
            </a:r>
            <a:r>
              <a:rPr lang="ru-RU" sz="1200" smtClean="0"/>
              <a:t>  </a:t>
            </a:r>
            <a:r>
              <a:rPr lang="ru-RU" sz="1200"/>
              <a:t>обычно измеряется </a:t>
            </a:r>
          </a:p>
          <a:p>
            <a:r>
              <a:rPr lang="ru-RU" sz="1200"/>
              <a:t>(1) может быть необходим в некоторых случаях </a:t>
            </a:r>
          </a:p>
          <a:p>
            <a:r>
              <a:rPr lang="ru-RU" sz="1200"/>
              <a:t>(2) Может не требоваться в некоторых случаях </a:t>
            </a: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0" name="Прямоугольник 9"/>
          <p:cNvSpPr/>
          <p:nvPr/>
        </p:nvSpPr>
        <p:spPr>
          <a:xfrm>
            <a:off x="142844" y="1526938"/>
            <a:ext cx="8786874" cy="5755422"/>
          </a:xfrm>
          <a:prstGeom prst="rect">
            <a:avLst/>
          </a:prstGeom>
        </p:spPr>
        <p:txBody>
          <a:bodyPr wrap="square">
            <a:spAutoFit/>
          </a:bodyPr>
          <a:lstStyle/>
          <a:p>
            <a:pPr algn="ctr"/>
            <a:r>
              <a:rPr lang="ru-RU" b="1" smtClean="0"/>
              <a:t>Специфичность (</a:t>
            </a:r>
            <a:r>
              <a:rPr lang="en-US" b="1" smtClean="0"/>
              <a:t>Specificity</a:t>
            </a:r>
            <a:r>
              <a:rPr lang="ru-RU" b="1" smtClean="0"/>
              <a:t>) </a:t>
            </a:r>
            <a:r>
              <a:rPr lang="en-US" b="1" smtClean="0"/>
              <a:t> (</a:t>
            </a:r>
            <a:r>
              <a:rPr lang="ru-RU" b="1" smtClean="0"/>
              <a:t>Селективность)</a:t>
            </a:r>
          </a:p>
          <a:p>
            <a:pPr algn="just"/>
            <a:endParaRPr lang="ru-RU" sz="1400" b="1" smtClean="0"/>
          </a:p>
          <a:p>
            <a:pPr indent="363538" algn="just"/>
            <a:r>
              <a:rPr lang="ru-RU" sz="1400" smtClean="0"/>
              <a:t>Руководство </a:t>
            </a:r>
            <a:r>
              <a:rPr lang="en-US" sz="1400" smtClean="0"/>
              <a:t>ICH Q2A</a:t>
            </a:r>
            <a:r>
              <a:rPr lang="ru-RU" sz="1400" smtClean="0"/>
              <a:t> использует термин «специфичность»</a:t>
            </a:r>
            <a:r>
              <a:rPr lang="en-US" sz="1400" smtClean="0"/>
              <a:t>, </a:t>
            </a:r>
            <a:r>
              <a:rPr lang="ru-RU" sz="1400" smtClean="0"/>
              <a:t>несмотря на то что, например, в I</a:t>
            </a:r>
            <a:r>
              <a:rPr lang="en-US" sz="1400" smtClean="0"/>
              <a:t>U</a:t>
            </a:r>
            <a:r>
              <a:rPr lang="ru-RU" sz="1400" smtClean="0"/>
              <a:t>РАС в настоящее время обсуждается вопрос о замене этого термина на термин «селективность». В предварительных рекомендациях </a:t>
            </a:r>
            <a:r>
              <a:rPr lang="en-US" sz="1400" smtClean="0"/>
              <a:t>IUPAC </a:t>
            </a:r>
            <a:r>
              <a:rPr lang="ru-RU" sz="1400" smtClean="0"/>
              <a:t>«Селективность в аналитической химии» уточняется различие между обоими терминами следующим образом: «Специфичность является предельным случаем селективности». </a:t>
            </a:r>
          </a:p>
          <a:p>
            <a:pPr indent="363538" algn="just"/>
            <a:r>
              <a:rPr lang="ru-RU" sz="1400" i="1" smtClean="0"/>
              <a:t>Специфичность </a:t>
            </a:r>
            <a:r>
              <a:rPr lang="en-US" sz="1400" i="1" smtClean="0"/>
              <a:t>(specificity)</a:t>
            </a:r>
            <a:r>
              <a:rPr lang="en-US" sz="1400" smtClean="0"/>
              <a:t> </a:t>
            </a:r>
            <a:r>
              <a:rPr lang="ru-RU" sz="1400" smtClean="0"/>
              <a:t>— это способность методики безусловно определять анализируемое вещество в присутствии компонентов, которые могут быть в пробе. Как правило, ими являются примеси, продукты распада, плацебо и т. д. Отсутствие специфичности у отдельной аналитической методики может быть компенсировано использованием другой дополнительной аналитической методики.</a:t>
            </a:r>
          </a:p>
          <a:p>
            <a:pPr indent="363538" algn="just"/>
            <a:r>
              <a:rPr lang="ru-RU" sz="1400" smtClean="0"/>
              <a:t>Это определение имеет следующие приложения:</a:t>
            </a:r>
          </a:p>
          <a:p>
            <a:pPr algn="just"/>
            <a:r>
              <a:rPr lang="ru-RU" sz="1400" smtClean="0"/>
              <a:t>-   проверка подлинности (обеспечить подлинность анализируемого вещества);</a:t>
            </a:r>
          </a:p>
          <a:p>
            <a:pPr algn="just"/>
            <a:r>
              <a:rPr lang="ru-RU" sz="1400" smtClean="0"/>
              <a:t>-  испытания на чистоту (обеспечить тот факт, что выполненные аналитические методики позволяют правильно определить содержание примесей, т. е. родственных примесей, тяжелых металлов, остаточных растворителей и т. д.);</a:t>
            </a:r>
          </a:p>
          <a:p>
            <a:pPr algn="just">
              <a:buFontTx/>
              <a:buChar char="-"/>
            </a:pPr>
            <a:r>
              <a:rPr lang="ru-RU" sz="1400" smtClean="0"/>
              <a:t>    количественное определение (обеспечить точность измерения при определении содержания/активности анализируемого вещества в пробе).</a:t>
            </a:r>
          </a:p>
          <a:p>
            <a:pPr algn="just"/>
            <a:endParaRPr lang="ru-RU" sz="1400" smtClean="0"/>
          </a:p>
          <a:p>
            <a:pPr indent="363538" algn="just"/>
            <a:r>
              <a:rPr lang="ru-RU" sz="1400" smtClean="0"/>
              <a:t>Идеальным случаем подтверждения специфичности (селективности) является отсутствие  на </a:t>
            </a:r>
            <a:r>
              <a:rPr lang="ru-RU" sz="1400" err="1" smtClean="0"/>
              <a:t>хроматограммах</a:t>
            </a:r>
            <a:r>
              <a:rPr lang="ru-RU" sz="1400" smtClean="0"/>
              <a:t> посторонних пиков из плацебо  или отсутствие  интерференций  пиков искомого </a:t>
            </a:r>
            <a:r>
              <a:rPr lang="ru-RU" sz="1400" err="1" smtClean="0"/>
              <a:t>аналита</a:t>
            </a:r>
            <a:r>
              <a:rPr lang="ru-RU" sz="1400" smtClean="0"/>
              <a:t> с пиками холостой пробы.</a:t>
            </a:r>
          </a:p>
          <a:p>
            <a:pPr algn="just"/>
            <a:endParaRPr lang="ru-RU" sz="1400" smtClean="0"/>
          </a:p>
          <a:p>
            <a:pPr indent="174625" algn="just"/>
            <a:endParaRPr lang="ru-RU" sz="1400" smtClean="0"/>
          </a:p>
          <a:p>
            <a:pPr algn="just"/>
            <a:endParaRPr lang="ru-RU" sz="1400" smtClean="0"/>
          </a:p>
        </p:txBody>
      </p:sp>
      <p:pic>
        <p:nvPicPr>
          <p:cNvPr id="142338"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14282" y="1571612"/>
            <a:ext cx="810443" cy="428628"/>
          </a:xfrm>
          <a:prstGeom prst="rect">
            <a:avLst/>
          </a:prstGeom>
          <a:noFill/>
          <a:ln w="9525">
            <a:noFill/>
            <a:miter lim="800000"/>
            <a:headEnd/>
            <a:tailEnd/>
          </a:ln>
          <a:effectLst/>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4" name="Прямоугольник 3"/>
          <p:cNvSpPr/>
          <p:nvPr/>
        </p:nvSpPr>
        <p:spPr>
          <a:xfrm>
            <a:off x="214282" y="2000240"/>
            <a:ext cx="8643998" cy="3754874"/>
          </a:xfrm>
          <a:prstGeom prst="rect">
            <a:avLst/>
          </a:prstGeom>
        </p:spPr>
        <p:txBody>
          <a:bodyPr wrap="square">
            <a:spAutoFit/>
          </a:bodyPr>
          <a:lstStyle/>
          <a:p>
            <a:pPr algn="just"/>
            <a:endParaRPr lang="ru-RU" sz="1400" smtClean="0"/>
          </a:p>
          <a:p>
            <a:pPr indent="363538" algn="just"/>
            <a:r>
              <a:rPr lang="ru-RU" sz="1400" smtClean="0"/>
              <a:t>Например, в случае лекарственного препарата  изготовленного  из стандартизированого  растительного экстракта специфичность аналитической методики подтверждается путем доказательства того, что:</a:t>
            </a:r>
          </a:p>
          <a:p>
            <a:pPr algn="just"/>
            <a:r>
              <a:rPr lang="ru-RU" sz="1400" smtClean="0"/>
              <a:t>- все вспомогательные вещества, используемые при изготовлении лекарственного препарата, при указанных условиях хроматографирования или </a:t>
            </a:r>
            <a:r>
              <a:rPr lang="uk-UA" sz="1400" smtClean="0"/>
              <a:t>не дают </a:t>
            </a:r>
            <a:r>
              <a:rPr lang="ru-RU" sz="1400" smtClean="0"/>
              <a:t>никакого пика, или дают пики, отчетливо отличающиеся от пиков определяемого вещества;</a:t>
            </a:r>
          </a:p>
          <a:p>
            <a:pPr algn="just"/>
            <a:r>
              <a:rPr lang="ru-RU" sz="1400" smtClean="0"/>
              <a:t>- действующее вещество, содержащееся в экстракте, четко определяется в присутствии в экстракте других веществ;</a:t>
            </a:r>
          </a:p>
          <a:p>
            <a:pPr algn="just"/>
            <a:r>
              <a:rPr lang="ru-RU" sz="1400" smtClean="0"/>
              <a:t>- подлинность определяемого действующего вещества доказана с помощью какого-либо стандартного образца с известной или доказанной структурой, путем сравнения как времен удерживания, так и спектров на различных длинах волн.</a:t>
            </a:r>
          </a:p>
          <a:p>
            <a:pPr algn="just"/>
            <a:r>
              <a:rPr lang="ru-RU" sz="1400" smtClean="0"/>
              <a:t>Оценка специфичности методики определения наличия определенных компонентов экстракта в лекарственном препарате проводится путем сравнения ВЭЖХ-хроматограммы с хроматограммой плацебо (смеси всех компонентов без экстракта) и/или аутентичного экстракта с доказанной подлинностью или смеси стандартных образцов. Примеры хроматограмм представлены далее.</a:t>
            </a:r>
          </a:p>
          <a:p>
            <a:pPr algn="just"/>
            <a:endParaRPr lang="ru-RU" sz="1400" smtClean="0"/>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131076" name="Picture 4"/>
          <p:cNvPicPr>
            <a:picLocks noChangeAspect="1" noChangeArrowheads="1"/>
          </p:cNvPicPr>
          <p:nvPr/>
        </p:nvPicPr>
        <p:blipFill>
          <a:blip r:embed="rId2"/>
          <a:srcRect/>
          <a:stretch>
            <a:fillRect/>
          </a:stretch>
        </p:blipFill>
        <p:spPr bwMode="auto">
          <a:xfrm>
            <a:off x="4786314" y="2571744"/>
            <a:ext cx="3943350" cy="2928958"/>
          </a:xfrm>
          <a:prstGeom prst="rect">
            <a:avLst/>
          </a:prstGeom>
          <a:noFill/>
          <a:ln w="9525">
            <a:noFill/>
            <a:miter lim="800000"/>
            <a:headEnd/>
            <a:tailEnd/>
          </a:ln>
          <a:effectLst/>
        </p:spPr>
      </p:pic>
      <p:pic>
        <p:nvPicPr>
          <p:cNvPr id="131077" name="Picture 5"/>
          <p:cNvPicPr>
            <a:picLocks noChangeAspect="1" noChangeArrowheads="1"/>
          </p:cNvPicPr>
          <p:nvPr/>
        </p:nvPicPr>
        <p:blipFill>
          <a:blip r:embed="rId3"/>
          <a:srcRect/>
          <a:stretch>
            <a:fillRect/>
          </a:stretch>
        </p:blipFill>
        <p:spPr bwMode="auto">
          <a:xfrm>
            <a:off x="571472" y="2344048"/>
            <a:ext cx="3962400" cy="3152775"/>
          </a:xfrm>
          <a:prstGeom prst="rect">
            <a:avLst/>
          </a:prstGeom>
          <a:noFill/>
          <a:ln w="9525">
            <a:noFill/>
            <a:miter lim="800000"/>
            <a:headEnd/>
            <a:tailEnd/>
          </a:ln>
          <a:effectLst/>
        </p:spPr>
      </p:pic>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132098" name="Picture 2"/>
          <p:cNvPicPr>
            <a:picLocks noChangeAspect="1" noChangeArrowheads="1"/>
          </p:cNvPicPr>
          <p:nvPr/>
        </p:nvPicPr>
        <p:blipFill>
          <a:blip r:embed="rId2"/>
          <a:srcRect/>
          <a:stretch>
            <a:fillRect/>
          </a:stretch>
        </p:blipFill>
        <p:spPr bwMode="auto">
          <a:xfrm>
            <a:off x="421804" y="2285992"/>
            <a:ext cx="4078758" cy="3500462"/>
          </a:xfrm>
          <a:prstGeom prst="rect">
            <a:avLst/>
          </a:prstGeom>
          <a:noFill/>
          <a:ln w="9525">
            <a:noFill/>
            <a:miter lim="800000"/>
            <a:headEnd/>
            <a:tailEnd/>
          </a:ln>
          <a:effectLst/>
        </p:spPr>
      </p:pic>
      <p:pic>
        <p:nvPicPr>
          <p:cNvPr id="132099" name="Picture 3"/>
          <p:cNvPicPr>
            <a:picLocks noChangeAspect="1" noChangeArrowheads="1"/>
          </p:cNvPicPr>
          <p:nvPr/>
        </p:nvPicPr>
        <p:blipFill>
          <a:blip r:embed="rId3"/>
          <a:srcRect/>
          <a:stretch>
            <a:fillRect/>
          </a:stretch>
        </p:blipFill>
        <p:spPr bwMode="auto">
          <a:xfrm>
            <a:off x="4786314" y="2285992"/>
            <a:ext cx="4095751" cy="3500462"/>
          </a:xfrm>
          <a:prstGeom prst="rect">
            <a:avLst/>
          </a:prstGeom>
          <a:noFill/>
          <a:ln w="9525">
            <a:noFill/>
            <a:miter lim="800000"/>
            <a:headEnd/>
            <a:tailEnd/>
          </a:ln>
          <a:effectLst/>
        </p:spPr>
      </p:pic>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4" name="Прямоугольник 3"/>
          <p:cNvSpPr/>
          <p:nvPr/>
        </p:nvSpPr>
        <p:spPr>
          <a:xfrm>
            <a:off x="285720" y="2071678"/>
            <a:ext cx="8643998" cy="2677656"/>
          </a:xfrm>
          <a:prstGeom prst="rect">
            <a:avLst/>
          </a:prstGeom>
        </p:spPr>
        <p:txBody>
          <a:bodyPr wrap="square">
            <a:spAutoFit/>
          </a:bodyPr>
          <a:lstStyle/>
          <a:p>
            <a:pPr indent="363538" algn="just"/>
            <a:r>
              <a:rPr lang="ru-RU" sz="1400" smtClean="0"/>
              <a:t>В случае лекарственного препарата  изготовленного  из субстанции, полученной химическим синтезом специфичность аналитической методики  является доказаной, если ни используемый растворитель, ни подвижная фаза, ни компоненты матрикса (плацебо), ни примеси не искажают результат в пределах требуемой прецизионности.</a:t>
            </a:r>
          </a:p>
          <a:p>
            <a:pPr indent="363538" algn="just"/>
            <a:r>
              <a:rPr lang="ru-RU" sz="1400" smtClean="0"/>
              <a:t>Специфичность методики доказывается путем получения хроматограммы действующего вещества, растворителя, плацебо и (при необходимости) подвижной фазы, а также отдельных примесей. Должно быть показано, что на специфичность аналитической методики не влияет ни один из вышеназванных факторов.</a:t>
            </a:r>
          </a:p>
          <a:p>
            <a:pPr indent="363538" algn="just"/>
            <a:r>
              <a:rPr lang="ru-RU" sz="1400" smtClean="0"/>
              <a:t>Если, кроме того, эта методика также используется для исследований стабильности, необходимо проверить, не влияют ли на специфичность методики продукты деградации.</a:t>
            </a:r>
          </a:p>
          <a:p>
            <a:pPr indent="363538" algn="just"/>
            <a:endParaRPr lang="ru-RU" sz="1400" smtClean="0"/>
          </a:p>
          <a:p>
            <a:pPr algn="just"/>
            <a:r>
              <a:rPr lang="ru-RU" sz="1400" smtClean="0"/>
              <a:t>Например: Нитрендипин с тремя известными примесями.</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1714480" y="1500174"/>
            <a:ext cx="7215238" cy="1169551"/>
          </a:xfrm>
          <a:prstGeom prst="rect">
            <a:avLst/>
          </a:prstGeom>
        </p:spPr>
        <p:txBody>
          <a:bodyPr wrap="square">
            <a:spAutoFit/>
          </a:bodyPr>
          <a:lstStyle/>
          <a:p>
            <a:pPr algn="ctr"/>
            <a:r>
              <a:rPr lang="ru-RU" sz="1400" b="1" i="1" smtClean="0">
                <a:latin typeface="Arial" pitchFamily="34" charset="0"/>
              </a:rPr>
              <a:t>Относительное стандартное отклонение</a:t>
            </a:r>
            <a:endParaRPr lang="en-US" sz="1400" b="1" i="1" smtClean="0">
              <a:latin typeface="Arial" pitchFamily="34" charset="0"/>
            </a:endParaRPr>
          </a:p>
          <a:p>
            <a:pPr algn="ctr"/>
            <a:endParaRPr lang="ru-RU" sz="1400" b="1" i="1" smtClean="0">
              <a:latin typeface="Arial" pitchFamily="34" charset="0"/>
            </a:endParaRPr>
          </a:p>
          <a:p>
            <a:pPr indent="363538" algn="just"/>
            <a:r>
              <a:rPr lang="ru-RU" sz="1400" smtClean="0">
                <a:latin typeface="Arial" pitchFamily="34" charset="0"/>
              </a:rPr>
              <a:t>Относительное стандартное отклонение </a:t>
            </a:r>
            <a:r>
              <a:rPr lang="en-US" sz="1400" smtClean="0">
                <a:latin typeface="Arial" pitchFamily="34" charset="0"/>
              </a:rPr>
              <a:t>(RSD), </a:t>
            </a:r>
            <a:r>
              <a:rPr lang="ru-RU" sz="1400" smtClean="0">
                <a:latin typeface="Arial" pitchFamily="34" charset="0"/>
              </a:rPr>
              <a:t>известное также как коэффициент вариации </a:t>
            </a:r>
            <a:r>
              <a:rPr lang="en-US" sz="1400" smtClean="0">
                <a:latin typeface="Arial" pitchFamily="34" charset="0"/>
              </a:rPr>
              <a:t>(CV), </a:t>
            </a:r>
            <a:r>
              <a:rPr lang="ru-RU" sz="1400" smtClean="0">
                <a:latin typeface="Arial" pitchFamily="34" charset="0"/>
              </a:rPr>
              <a:t>это стандартное отклонение измерения выраженное в виде доли или процентной части от среднего:</a:t>
            </a:r>
          </a:p>
        </p:txBody>
      </p:sp>
      <p:sp>
        <p:nvSpPr>
          <p:cNvPr id="5" name="Прямоугольник 4"/>
          <p:cNvSpPr/>
          <p:nvPr/>
        </p:nvSpPr>
        <p:spPr>
          <a:xfrm>
            <a:off x="428596" y="3500438"/>
            <a:ext cx="8429684" cy="954107"/>
          </a:xfrm>
          <a:prstGeom prst="rect">
            <a:avLst/>
          </a:prstGeom>
        </p:spPr>
        <p:txBody>
          <a:bodyPr wrap="square">
            <a:spAutoFit/>
          </a:bodyPr>
          <a:lstStyle/>
          <a:p>
            <a:pPr indent="363538" algn="just"/>
            <a:r>
              <a:rPr lang="ru-RU" sz="1400" smtClean="0">
                <a:latin typeface="Arial" pitchFamily="34" charset="0"/>
              </a:rPr>
              <a:t>Относительное стандартное отклонение аналитического результата представляется часто по причине того, что оно дает немедленное впечатление от точности измерения. Меньше чем 1% обычно рассматривается как очень хорошее для рутинных измерений, для которых оно чаще находится в диапазоне 1 - 5%. </a:t>
            </a:r>
          </a:p>
        </p:txBody>
      </p:sp>
      <p:graphicFrame>
        <p:nvGraphicFramePr>
          <p:cNvPr id="6" name="Объект 5"/>
          <p:cNvGraphicFramePr>
            <a:graphicFrameLocks noChangeAspect="1"/>
          </p:cNvGraphicFramePr>
          <p:nvPr/>
        </p:nvGraphicFramePr>
        <p:xfrm>
          <a:off x="3838780" y="2760426"/>
          <a:ext cx="2214578" cy="785818"/>
        </p:xfrm>
        <a:graphic>
          <a:graphicData uri="http://schemas.openxmlformats.org/presentationml/2006/ole">
            <p:oleObj spid="_x0000_s48130" name="Формула" r:id="rId3" imgW="1015920" imgH="393480" progId="Equation.3">
              <p:embed/>
            </p:oleObj>
          </a:graphicData>
        </a:graphic>
      </p:graphicFrame>
      <p:sp>
        <p:nvSpPr>
          <p:cNvPr id="7" name="Прямоугольник 6"/>
          <p:cNvSpPr/>
          <p:nvPr/>
        </p:nvSpPr>
        <p:spPr>
          <a:xfrm>
            <a:off x="500034" y="4549676"/>
            <a:ext cx="8286808" cy="2246769"/>
          </a:xfrm>
          <a:prstGeom prst="rect">
            <a:avLst/>
          </a:prstGeom>
        </p:spPr>
        <p:txBody>
          <a:bodyPr wrap="square">
            <a:spAutoFit/>
          </a:bodyPr>
          <a:lstStyle/>
          <a:p>
            <a:pPr algn="ctr"/>
            <a:r>
              <a:rPr lang="ru-RU" sz="1400" b="1" i="1" smtClean="0">
                <a:latin typeface="Arial" pitchFamily="34" charset="0"/>
                <a:cs typeface="Arial" pitchFamily="34" charset="0"/>
              </a:rPr>
              <a:t>Стандартное отклонение среднего</a:t>
            </a:r>
            <a:endParaRPr lang="en-US" sz="1400" b="1" i="1" smtClean="0">
              <a:latin typeface="Arial" pitchFamily="34" charset="0"/>
              <a:cs typeface="Arial" pitchFamily="34" charset="0"/>
            </a:endParaRPr>
          </a:p>
          <a:p>
            <a:pPr algn="ctr"/>
            <a:endParaRPr lang="ru-RU" sz="1400" b="1" i="1" smtClean="0">
              <a:latin typeface="Arial" pitchFamily="34" charset="0"/>
              <a:cs typeface="Arial" pitchFamily="34" charset="0"/>
            </a:endParaRPr>
          </a:p>
          <a:p>
            <a:pPr indent="363538" algn="just"/>
            <a:r>
              <a:rPr lang="ru-RU" sz="1400" smtClean="0">
                <a:latin typeface="Arial" pitchFamily="34" charset="0"/>
                <a:cs typeface="Arial" pitchFamily="34" charset="0"/>
              </a:rPr>
              <a:t>Выборочное среднее тем ближе к генеральному, чем больше число данных в выборке. А в качестве выражения этой уверенности можно определить «стандартное отклонение среднего» </a:t>
            </a:r>
            <a:r>
              <a:rPr lang="en-US" sz="1400" smtClean="0">
                <a:latin typeface="Arial" pitchFamily="34" charset="0"/>
                <a:cs typeface="Arial" pitchFamily="34" charset="0"/>
              </a:rPr>
              <a:t>(standard deviation of the mean</a:t>
            </a:r>
            <a:r>
              <a:rPr lang="ru-RU" sz="1400" smtClean="0">
                <a:latin typeface="Arial" pitchFamily="34" charset="0"/>
                <a:cs typeface="Arial" pitchFamily="34" charset="0"/>
              </a:rPr>
              <a:t>). Для объяснения этого, предположим, что мы усредняем четыре точки, затем еще четыре и т.д. Среднее из четырех точек образует группу (на жаргоне другую «популяцию») со своим собственным средним и стандартным отклонением, которое может быть связано со средним и стандартным отклонением </a:t>
            </a:r>
            <a:r>
              <a:rPr lang="ru-RU" sz="1400" smtClean="0">
                <a:latin typeface="Arial" pitchFamily="34" charset="0"/>
              </a:rPr>
              <a:t>исходного набора данных из которых эта выборка была взята.</a:t>
            </a:r>
          </a:p>
          <a:p>
            <a:pPr indent="363538" algn="just"/>
            <a:endParaRPr lang="ru-RU" sz="1400" smtClean="0">
              <a:latin typeface="Arial" pitchFamily="34" charset="0"/>
              <a:cs typeface="Arial" pitchFamily="34" charset="0"/>
            </a:endParaRPr>
          </a:p>
        </p:txBody>
      </p:sp>
      <p:pic>
        <p:nvPicPr>
          <p:cNvPr id="8" name="Рисунок 7" descr="J0299125.WMF"/>
          <p:cNvPicPr>
            <a:picLocks noChangeAspect="1"/>
          </p:cNvPicPr>
          <p:nvPr/>
        </p:nvPicPr>
        <p:blipFill>
          <a:blip r:embed="rId4"/>
          <a:stretch>
            <a:fillRect/>
          </a:stretch>
        </p:blipFill>
        <p:spPr>
          <a:xfrm>
            <a:off x="214282" y="1428736"/>
            <a:ext cx="1357322" cy="2000264"/>
          </a:xfrm>
          <a:prstGeom prst="rect">
            <a:avLst/>
          </a:prstGeom>
        </p:spPr>
      </p:pic>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133122" name="Picture 2"/>
          <p:cNvPicPr>
            <a:picLocks noChangeAspect="1" noChangeArrowheads="1"/>
          </p:cNvPicPr>
          <p:nvPr/>
        </p:nvPicPr>
        <p:blipFill>
          <a:blip r:embed="rId2">
            <a:clrChange>
              <a:clrFrom>
                <a:srgbClr val="FDFDFD"/>
              </a:clrFrom>
              <a:clrTo>
                <a:srgbClr val="FDFDFD">
                  <a:alpha val="0"/>
                </a:srgbClr>
              </a:clrTo>
            </a:clrChange>
          </a:blip>
          <a:srcRect/>
          <a:stretch>
            <a:fillRect/>
          </a:stretch>
        </p:blipFill>
        <p:spPr bwMode="auto">
          <a:xfrm>
            <a:off x="214282" y="1500174"/>
            <a:ext cx="3714776" cy="2500330"/>
          </a:xfrm>
          <a:prstGeom prst="rect">
            <a:avLst/>
          </a:prstGeom>
          <a:noFill/>
          <a:ln w="9525">
            <a:noFill/>
            <a:miter lim="800000"/>
            <a:headEnd/>
            <a:tailEnd/>
          </a:ln>
          <a:effectLst/>
        </p:spPr>
      </p:pic>
      <p:pic>
        <p:nvPicPr>
          <p:cNvPr id="133123"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572000" y="1643050"/>
            <a:ext cx="3929090" cy="2357454"/>
          </a:xfrm>
          <a:prstGeom prst="rect">
            <a:avLst/>
          </a:prstGeom>
          <a:noFill/>
          <a:ln w="9525">
            <a:noFill/>
            <a:miter lim="800000"/>
            <a:headEnd/>
            <a:tailEnd/>
          </a:ln>
          <a:effectLst/>
        </p:spPr>
      </p:pic>
      <p:pic>
        <p:nvPicPr>
          <p:cNvPr id="5" name="Picture 2"/>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00234" y="3886656"/>
            <a:ext cx="3838575" cy="2657475"/>
          </a:xfrm>
          <a:prstGeom prst="rect">
            <a:avLst/>
          </a:prstGeom>
          <a:noFill/>
          <a:ln w="9525">
            <a:noFill/>
            <a:miter lim="800000"/>
            <a:headEnd/>
            <a:tailEnd/>
          </a:ln>
          <a:effectLst/>
        </p:spPr>
      </p:pic>
      <p:pic>
        <p:nvPicPr>
          <p:cNvPr id="6" name="Picture 3"/>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4586514" y="3901170"/>
            <a:ext cx="4229103" cy="2657475"/>
          </a:xfrm>
          <a:prstGeom prst="rect">
            <a:avLst/>
          </a:prstGeom>
          <a:noFill/>
          <a:ln w="9525">
            <a:noFill/>
            <a:miter lim="800000"/>
            <a:headEnd/>
            <a:tailEnd/>
          </a:ln>
          <a:effectLst/>
        </p:spPr>
      </p:pic>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134148" name="Picture 4"/>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85720" y="1500174"/>
            <a:ext cx="3914775" cy="2657475"/>
          </a:xfrm>
          <a:prstGeom prst="rect">
            <a:avLst/>
          </a:prstGeom>
          <a:noFill/>
          <a:ln w="9525">
            <a:noFill/>
            <a:miter lim="800000"/>
            <a:headEnd/>
            <a:tailEnd/>
          </a:ln>
          <a:effectLst/>
        </p:spPr>
      </p:pic>
      <p:pic>
        <p:nvPicPr>
          <p:cNvPr id="134149" name="Picture 5"/>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429124" y="1285860"/>
            <a:ext cx="4429156" cy="3000396"/>
          </a:xfrm>
          <a:prstGeom prst="rect">
            <a:avLst/>
          </a:prstGeom>
          <a:noFill/>
          <a:ln w="9525">
            <a:noFill/>
            <a:miter lim="800000"/>
            <a:headEnd/>
            <a:tailEnd/>
          </a:ln>
          <a:effectLst/>
        </p:spPr>
      </p:pic>
      <p:pic>
        <p:nvPicPr>
          <p:cNvPr id="134150" name="Picture 6"/>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690112" y="3846288"/>
            <a:ext cx="4114800" cy="2895600"/>
          </a:xfrm>
          <a:prstGeom prst="rect">
            <a:avLst/>
          </a:prstGeom>
          <a:noFill/>
          <a:ln w="9525">
            <a:noFill/>
            <a:miter lim="800000"/>
            <a:headEnd/>
            <a:tailEnd/>
          </a:ln>
          <a:effectLst/>
        </p:spPr>
      </p:pic>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4" name="Прямоугольник 3"/>
          <p:cNvSpPr/>
          <p:nvPr/>
        </p:nvSpPr>
        <p:spPr>
          <a:xfrm>
            <a:off x="343308" y="1554834"/>
            <a:ext cx="8443534" cy="5262979"/>
          </a:xfrm>
          <a:prstGeom prst="rect">
            <a:avLst/>
          </a:prstGeom>
        </p:spPr>
        <p:txBody>
          <a:bodyPr wrap="square">
            <a:spAutoFit/>
          </a:bodyPr>
          <a:lstStyle/>
          <a:p>
            <a:pPr algn="just"/>
            <a:r>
              <a:rPr lang="ru-RU" sz="1400" i="1" smtClean="0"/>
              <a:t>Селективность</a:t>
            </a:r>
            <a:r>
              <a:rPr lang="ru-RU" sz="1400" smtClean="0"/>
              <a:t> в анализе может принимать две ступени :</a:t>
            </a:r>
          </a:p>
          <a:p>
            <a:pPr algn="just"/>
            <a:r>
              <a:rPr lang="ru-RU" sz="1400" i="1" smtClean="0"/>
              <a:t>Качественная</a:t>
            </a:r>
            <a:r>
              <a:rPr lang="ru-RU" sz="1400" smtClean="0"/>
              <a:t> — ступень,  в которой другие вещества не влияют на определение  искомых </a:t>
            </a:r>
            <a:r>
              <a:rPr lang="ru-RU" sz="1400" err="1" smtClean="0"/>
              <a:t>аналитов</a:t>
            </a:r>
            <a:r>
              <a:rPr lang="ru-RU" sz="1400" smtClean="0"/>
              <a:t>  согласно применяемой процедуре </a:t>
            </a:r>
            <a:r>
              <a:rPr lang="ru-RU" sz="1400" err="1" smtClean="0"/>
              <a:t>анализирования</a:t>
            </a:r>
            <a:r>
              <a:rPr lang="ru-RU" sz="1400" smtClean="0"/>
              <a:t> образца. </a:t>
            </a:r>
            <a:endParaRPr lang="en-US" sz="1400" smtClean="0"/>
          </a:p>
          <a:p>
            <a:pPr algn="just"/>
            <a:endParaRPr lang="ru-RU" sz="1400" smtClean="0"/>
          </a:p>
          <a:p>
            <a:pPr algn="just"/>
            <a:r>
              <a:rPr lang="ru-RU" sz="1400" i="1" smtClean="0"/>
              <a:t>Количественная</a:t>
            </a:r>
            <a:r>
              <a:rPr lang="ru-RU" sz="1400" smtClean="0"/>
              <a:t> — ступень, используемый в сочетании с другим словом (например постоянная, коэффициент, индекс, фактор, число) для количественной характеристики влияний (помех). Т.е. в случае </a:t>
            </a:r>
            <a:r>
              <a:rPr lang="ru-RU" sz="1400" err="1" smtClean="0"/>
              <a:t>интерферентных</a:t>
            </a:r>
            <a:r>
              <a:rPr lang="ru-RU" sz="1400" smtClean="0"/>
              <a:t> помех в определении искомого </a:t>
            </a:r>
            <a:r>
              <a:rPr lang="ru-RU" sz="1400" err="1" smtClean="0"/>
              <a:t>аналита</a:t>
            </a:r>
            <a:r>
              <a:rPr lang="ru-RU" sz="1400" smtClean="0"/>
              <a:t> необходимо введение корректировочных поправок  в расчетные формулы, учитывающие влияние.</a:t>
            </a:r>
          </a:p>
          <a:p>
            <a:pPr algn="just"/>
            <a:endParaRPr lang="ru-RU" sz="1400" smtClean="0"/>
          </a:p>
          <a:p>
            <a:pPr algn="just"/>
            <a:r>
              <a:rPr lang="ru-RU" sz="1400" smtClean="0"/>
              <a:t>Согласно  руководства ЕВРАХЕМ необходимую документацию, подтверждения селективности оформляют помимо приведенных выше </a:t>
            </a:r>
            <a:r>
              <a:rPr lang="ru-RU" sz="1400" err="1" smtClean="0"/>
              <a:t>хроматограмм</a:t>
            </a:r>
            <a:r>
              <a:rPr lang="ru-RU" sz="1400" smtClean="0"/>
              <a:t>, следующим образом:</a:t>
            </a:r>
          </a:p>
          <a:p>
            <a:endParaRPr lang="ru-RU" sz="1400" smtClean="0"/>
          </a:p>
          <a:p>
            <a:r>
              <a:rPr lang="ru-RU" sz="1400" smtClean="0"/>
              <a:t>Анализируют образец холостой пробы матрицы, как указано в описании анализа десятикратно .</a:t>
            </a:r>
          </a:p>
          <a:p>
            <a:endParaRPr lang="ru-RU" sz="1400" smtClean="0"/>
          </a:p>
          <a:p>
            <a:pPr algn="just"/>
            <a:r>
              <a:rPr lang="ru-RU" sz="1400" smtClean="0"/>
              <a:t>Результат расчета площади в области выхода анализируемых пиков не должен отклоняться значительно от 0, т.е. фактически посторонние пики должны отсутствовать. Если все же имеется какой-либо интерферирующий компонент, то  обязательно  должна быть сделана коррекция нуля введением соответствующей поправки к вычислениям (вычитание площади интерферирующего компонента из площади анализируемого). Этот факт должен быть зафиксирован в методе.</a:t>
            </a:r>
          </a:p>
          <a:p>
            <a:pPr algn="just"/>
            <a:endParaRPr lang="ru-RU" sz="1400" smtClean="0"/>
          </a:p>
          <a:p>
            <a:endParaRPr lang="ru-RU" sz="1400" smtClean="0"/>
          </a:p>
          <a:p>
            <a:r>
              <a:rPr lang="ru-RU" sz="1400" smtClean="0"/>
              <a:t/>
            </a:r>
            <a:br>
              <a:rPr lang="ru-RU" sz="1400" smtClean="0"/>
            </a:br>
            <a:endParaRPr lang="ru-RU" sz="1400" smtClean="0"/>
          </a:p>
          <a:p>
            <a:pPr algn="just"/>
            <a:endParaRPr lang="ru-RU" sz="1400"/>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4" name="Прямоугольник 3"/>
          <p:cNvSpPr/>
          <p:nvPr/>
        </p:nvSpPr>
        <p:spPr>
          <a:xfrm>
            <a:off x="343308" y="1554834"/>
            <a:ext cx="8443534" cy="6555641"/>
          </a:xfrm>
          <a:prstGeom prst="rect">
            <a:avLst/>
          </a:prstGeom>
        </p:spPr>
        <p:txBody>
          <a:bodyPr wrap="square">
            <a:spAutoFit/>
          </a:bodyPr>
          <a:lstStyle/>
          <a:p>
            <a:pPr algn="ctr"/>
            <a:r>
              <a:rPr lang="ru-RU" sz="1400" b="1" smtClean="0"/>
              <a:t>Диапазон </a:t>
            </a:r>
            <a:r>
              <a:rPr lang="en-US" sz="1400" b="1" smtClean="0"/>
              <a:t>(Range).</a:t>
            </a:r>
          </a:p>
          <a:p>
            <a:endParaRPr lang="en-US" sz="1400" smtClean="0"/>
          </a:p>
          <a:p>
            <a:pPr algn="just"/>
            <a:r>
              <a:rPr lang="ru-RU" sz="1400" smtClean="0"/>
              <a:t>Разработка метода измерения  предполагает предварительный выбор  рабочего диапазона </a:t>
            </a:r>
            <a:br>
              <a:rPr lang="ru-RU" sz="1400" smtClean="0"/>
            </a:br>
            <a:r>
              <a:rPr lang="ru-RU" sz="1400" smtClean="0"/>
              <a:t>Рабочий диапазон зависит от:</a:t>
            </a:r>
          </a:p>
          <a:p>
            <a:pPr algn="just"/>
            <a:endParaRPr lang="ru-RU" sz="1400" smtClean="0"/>
          </a:p>
          <a:p>
            <a:pPr marL="342900" indent="-342900">
              <a:buAutoNum type="alphaLcParenR"/>
            </a:pPr>
            <a:r>
              <a:rPr lang="ru-RU" sz="1400" smtClean="0"/>
              <a:t>Практических целей градуировки (калибровки).</a:t>
            </a:r>
          </a:p>
          <a:p>
            <a:pPr marL="342900" indent="-342900">
              <a:buAutoNum type="alphaLcParenR"/>
            </a:pPr>
            <a:endParaRPr lang="ru-RU" sz="1400" smtClean="0"/>
          </a:p>
          <a:p>
            <a:r>
              <a:rPr lang="ru-RU" sz="1400" smtClean="0"/>
              <a:t>Рабочий диапазон должен включать, насколько это возможно, весь  диапазон для </a:t>
            </a:r>
            <a:r>
              <a:rPr lang="ru-RU" sz="1400" err="1" smtClean="0"/>
              <a:t>анализирования</a:t>
            </a:r>
            <a:r>
              <a:rPr lang="ru-RU" sz="1400" smtClean="0"/>
              <a:t> различных образцов . Концентрация пробы, которая чаще всего встречается, должна находиться в центре рабочего диапазона.</a:t>
            </a:r>
          </a:p>
          <a:p>
            <a:endParaRPr lang="ru-RU" sz="1400" smtClean="0"/>
          </a:p>
          <a:p>
            <a:r>
              <a:rPr lang="ru-RU" sz="1400" err="1" smtClean="0"/>
              <a:t>b</a:t>
            </a:r>
            <a:r>
              <a:rPr lang="ru-RU" sz="1400" smtClean="0"/>
              <a:t>)    Возможности технической реализации.</a:t>
            </a:r>
          </a:p>
          <a:p>
            <a:endParaRPr lang="ru-RU" sz="1400" smtClean="0"/>
          </a:p>
          <a:p>
            <a:pPr algn="just"/>
            <a:r>
              <a:rPr lang="ru-RU" sz="1400" smtClean="0"/>
              <a:t>Получаемые значения измеряемых величин, нужно линейно соотносить с концентрациями.</a:t>
            </a:r>
            <a:br>
              <a:rPr lang="ru-RU" sz="1400" smtClean="0"/>
            </a:br>
            <a:r>
              <a:rPr lang="ru-RU" sz="1400" smtClean="0"/>
              <a:t>Это налагает некоторые требования, например, чтобы значение измеряемых величин, в нижнем пределе рабочего диапазона значимо отличались бы от значений холостого опыта. Поэтому нижний предел рабочего диапазона должен быть равен или больше предела определения данной методики. Разводить или концентрировать пробу нужно без риска систематической ошибки.</a:t>
            </a:r>
          </a:p>
          <a:p>
            <a:pPr algn="just"/>
            <a:endParaRPr lang="ru-RU" sz="1400" smtClean="0"/>
          </a:p>
          <a:p>
            <a:r>
              <a:rPr lang="ru-RU" sz="1400" err="1" smtClean="0"/>
              <a:t>c</a:t>
            </a:r>
            <a:r>
              <a:rPr lang="ru-RU" sz="1400" smtClean="0"/>
              <a:t>)    Дисперсия значений измеряемых величин, не должна зависеть от концентрации. </a:t>
            </a:r>
          </a:p>
          <a:p>
            <a:endParaRPr lang="ru-RU" sz="1400" smtClean="0"/>
          </a:p>
          <a:p>
            <a:r>
              <a:rPr lang="ru-RU" sz="1400" smtClean="0"/>
              <a:t>Эту  независимость проверяют статистическим тестом.  Суть теста заключается в проверке однородности дисперсий на границах рабочего диапазона. Данные для этого теста получают следующим образом :</a:t>
            </a:r>
          </a:p>
          <a:p>
            <a:endParaRPr lang="ru-RU" sz="1400" smtClean="0"/>
          </a:p>
          <a:p>
            <a:pPr algn="ctr"/>
            <a:endParaRPr lang="ru-RU" sz="1400" b="1" smtClean="0"/>
          </a:p>
          <a:p>
            <a:endParaRPr lang="ru-RU" sz="1400" smtClean="0"/>
          </a:p>
          <a:p>
            <a:r>
              <a:rPr lang="ru-RU" sz="1400" smtClean="0"/>
              <a:t/>
            </a:r>
            <a:br>
              <a:rPr lang="ru-RU" sz="1400" smtClean="0"/>
            </a:br>
            <a:endParaRPr lang="ru-RU" sz="1400" smtClean="0"/>
          </a:p>
          <a:p>
            <a:pPr algn="just"/>
            <a:endParaRPr lang="ru-RU" sz="1400"/>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4" name="Прямоугольник 3"/>
          <p:cNvSpPr/>
          <p:nvPr/>
        </p:nvSpPr>
        <p:spPr>
          <a:xfrm>
            <a:off x="343308" y="1554834"/>
            <a:ext cx="8443534" cy="1169551"/>
          </a:xfrm>
          <a:prstGeom prst="rect">
            <a:avLst/>
          </a:prstGeom>
        </p:spPr>
        <p:txBody>
          <a:bodyPr wrap="square">
            <a:spAutoFit/>
          </a:bodyPr>
          <a:lstStyle/>
          <a:p>
            <a:pPr indent="263525" algn="just"/>
            <a:r>
              <a:rPr lang="ru-RU" sz="1400" smtClean="0"/>
              <a:t>С целью проверки однородности дисперсий десять раз параллельно измеряют для концентраций на нижнем и верхнем пределах (</a:t>
            </a:r>
            <a:r>
              <a:rPr lang="ru-RU" sz="1400" i="1" err="1" smtClean="0"/>
              <a:t>х</a:t>
            </a:r>
            <a:r>
              <a:rPr lang="en-US" sz="1400" i="1" baseline="-25000" smtClean="0"/>
              <a:t>min</a:t>
            </a:r>
            <a:r>
              <a:rPr lang="ru-RU" sz="1400" i="1" baseline="-25000" smtClean="0"/>
              <a:t> </a:t>
            </a:r>
            <a:r>
              <a:rPr lang="ru-RU" sz="1400" smtClean="0"/>
              <a:t>и</a:t>
            </a:r>
            <a:r>
              <a:rPr lang="ru-RU" sz="1400" i="1" smtClean="0"/>
              <a:t> </a:t>
            </a:r>
            <a:r>
              <a:rPr lang="uk-UA" sz="1400" i="1" smtClean="0"/>
              <a:t>х</a:t>
            </a:r>
            <a:r>
              <a:rPr lang="en-US" sz="1400" i="1" baseline="-25000" smtClean="0"/>
              <a:t>max</a:t>
            </a:r>
            <a:r>
              <a:rPr lang="ru-RU" sz="1400" smtClean="0"/>
              <a:t>) рабочего диапазона. В результате этих измерений получают десять значений измеренных величин, </a:t>
            </a:r>
            <a:r>
              <a:rPr lang="ru-RU" sz="1400" i="1" err="1" smtClean="0"/>
              <a:t>y</a:t>
            </a:r>
            <a:r>
              <a:rPr lang="ru-RU" sz="1400" i="1" baseline="-25000" err="1" smtClean="0"/>
              <a:t>ij</a:t>
            </a:r>
            <a:r>
              <a:rPr lang="ru-RU" sz="1400" smtClean="0"/>
              <a:t>. </a:t>
            </a:r>
          </a:p>
          <a:p>
            <a:pPr indent="263525" algn="just"/>
            <a:r>
              <a:rPr lang="ru-RU" sz="1400" smtClean="0"/>
              <a:t>Оба ряда данных с концентрациями </a:t>
            </a:r>
            <a:r>
              <a:rPr lang="ru-RU" sz="1400" i="1" err="1" smtClean="0"/>
              <a:t>х</a:t>
            </a:r>
            <a:r>
              <a:rPr lang="en-US" sz="1400" i="1" baseline="-25000" smtClean="0"/>
              <a:t>min</a:t>
            </a:r>
            <a:r>
              <a:rPr lang="ru-RU" sz="1400" i="1" baseline="-25000" smtClean="0"/>
              <a:t> </a:t>
            </a:r>
            <a:r>
              <a:rPr lang="ru-RU" sz="1400" smtClean="0"/>
              <a:t>и</a:t>
            </a:r>
            <a:r>
              <a:rPr lang="ru-RU" sz="1400" i="1" smtClean="0"/>
              <a:t> </a:t>
            </a:r>
            <a:r>
              <a:rPr lang="uk-UA" sz="1400" i="1" smtClean="0"/>
              <a:t>х</a:t>
            </a:r>
            <a:r>
              <a:rPr lang="en-US" sz="1400" i="1" baseline="-25000" smtClean="0"/>
              <a:t>max</a:t>
            </a:r>
            <a:r>
              <a:rPr lang="uk-UA" sz="1400" i="1" smtClean="0"/>
              <a:t> </a:t>
            </a:r>
            <a:r>
              <a:rPr lang="ru-RU" sz="1400" smtClean="0"/>
              <a:t>используют для </a:t>
            </a:r>
            <a:r>
              <a:rPr lang="uk-UA" sz="1400" err="1" smtClean="0"/>
              <a:t>расчета</a:t>
            </a:r>
            <a:r>
              <a:rPr lang="ru-RU" sz="1400" smtClean="0"/>
              <a:t> дисперсий  и  по уравнению :</a:t>
            </a:r>
            <a:endParaRPr lang="ru-RU" sz="1400"/>
          </a:p>
        </p:txBody>
      </p:sp>
      <p:sp>
        <p:nvSpPr>
          <p:cNvPr id="27750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77505" name="Object 1"/>
          <p:cNvGraphicFramePr>
            <a:graphicFrameLocks noChangeAspect="1"/>
          </p:cNvGraphicFramePr>
          <p:nvPr/>
        </p:nvGraphicFramePr>
        <p:xfrm>
          <a:off x="4071934" y="2501260"/>
          <a:ext cx="1095375" cy="695325"/>
        </p:xfrm>
        <a:graphic>
          <a:graphicData uri="http://schemas.openxmlformats.org/presentationml/2006/ole">
            <p:oleObj spid="_x0000_s277505" name="Формула" r:id="rId3" imgW="1180588" imgH="660113" progId="Equation.3">
              <p:embed/>
            </p:oleObj>
          </a:graphicData>
        </a:graphic>
      </p:graphicFrame>
      <p:sp>
        <p:nvSpPr>
          <p:cNvPr id="27" name="Прямоугольник 26"/>
          <p:cNvSpPr/>
          <p:nvPr/>
        </p:nvSpPr>
        <p:spPr>
          <a:xfrm>
            <a:off x="500034" y="3214686"/>
            <a:ext cx="8358246" cy="523220"/>
          </a:xfrm>
          <a:prstGeom prst="rect">
            <a:avLst/>
          </a:prstGeom>
        </p:spPr>
        <p:txBody>
          <a:bodyPr wrap="square">
            <a:spAutoFit/>
          </a:bodyPr>
          <a:lstStyle/>
          <a:p>
            <a:r>
              <a:rPr lang="ru-RU" sz="1400" smtClean="0"/>
              <a:t>Дисперсии с помощью F-критерия проверяют на значимость расхождений на пределах рабочего диапазона . Для этого вычисляют с помощью уравнения  значение PG:</a:t>
            </a:r>
            <a:endParaRPr lang="ru-RU" sz="1400"/>
          </a:p>
        </p:txBody>
      </p:sp>
      <p:sp>
        <p:nvSpPr>
          <p:cNvPr id="277529" name="Rectangle 2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pSp>
        <p:nvGrpSpPr>
          <p:cNvPr id="38" name="Группа 37"/>
          <p:cNvGrpSpPr/>
          <p:nvPr/>
        </p:nvGrpSpPr>
        <p:grpSpPr>
          <a:xfrm>
            <a:off x="3973195" y="3788410"/>
            <a:ext cx="1808163" cy="957263"/>
            <a:chOff x="3973195" y="3788410"/>
            <a:chExt cx="1808163" cy="957263"/>
          </a:xfrm>
        </p:grpSpPr>
        <p:graphicFrame>
          <p:nvGraphicFramePr>
            <p:cNvPr id="277528" name="Object 24"/>
            <p:cNvGraphicFramePr>
              <a:graphicFrameLocks noChangeAspect="1"/>
            </p:cNvGraphicFramePr>
            <p:nvPr/>
          </p:nvGraphicFramePr>
          <p:xfrm>
            <a:off x="4039870" y="3788410"/>
            <a:ext cx="698500" cy="457200"/>
          </p:xfrm>
          <a:graphic>
            <a:graphicData uri="http://schemas.openxmlformats.org/presentationml/2006/ole">
              <p:oleObj spid="_x0000_s277528" name="Формула" r:id="rId4" imgW="698400" imgH="457200" progId="Equation.3">
                <p:embed/>
              </p:oleObj>
            </a:graphicData>
          </a:graphic>
        </p:graphicFrame>
        <p:graphicFrame>
          <p:nvGraphicFramePr>
            <p:cNvPr id="277531" name="Object 27"/>
            <p:cNvGraphicFramePr>
              <a:graphicFrameLocks noChangeAspect="1"/>
            </p:cNvGraphicFramePr>
            <p:nvPr/>
          </p:nvGraphicFramePr>
          <p:xfrm>
            <a:off x="4671695" y="3880485"/>
            <a:ext cx="1109663" cy="238125"/>
          </p:xfrm>
          <a:graphic>
            <a:graphicData uri="http://schemas.openxmlformats.org/presentationml/2006/ole">
              <p:oleObj spid="_x0000_s277531" name="Формула" r:id="rId5" imgW="1091880" imgH="241200" progId="Equation.3">
                <p:embed/>
              </p:oleObj>
            </a:graphicData>
          </a:graphic>
        </p:graphicFrame>
        <p:graphicFrame>
          <p:nvGraphicFramePr>
            <p:cNvPr id="277535" name="Object 31"/>
            <p:cNvGraphicFramePr>
              <a:graphicFrameLocks noChangeAspect="1"/>
            </p:cNvGraphicFramePr>
            <p:nvPr/>
          </p:nvGraphicFramePr>
          <p:xfrm>
            <a:off x="3973195" y="4288473"/>
            <a:ext cx="698500" cy="457200"/>
          </p:xfrm>
          <a:graphic>
            <a:graphicData uri="http://schemas.openxmlformats.org/presentationml/2006/ole">
              <p:oleObj spid="_x0000_s277535" name="Формула" r:id="rId6" imgW="698400" imgH="457200" progId="Equation.3">
                <p:embed/>
              </p:oleObj>
            </a:graphicData>
          </a:graphic>
        </p:graphicFrame>
        <p:graphicFrame>
          <p:nvGraphicFramePr>
            <p:cNvPr id="277536" name="Object 32"/>
            <p:cNvGraphicFramePr>
              <a:graphicFrameLocks noChangeAspect="1"/>
            </p:cNvGraphicFramePr>
            <p:nvPr/>
          </p:nvGraphicFramePr>
          <p:xfrm>
            <a:off x="4605020" y="4380548"/>
            <a:ext cx="1109663" cy="238125"/>
          </p:xfrm>
          <a:graphic>
            <a:graphicData uri="http://schemas.openxmlformats.org/presentationml/2006/ole">
              <p:oleObj spid="_x0000_s277536" name="Формула" r:id="rId7" imgW="1091880" imgH="241200" progId="Equation.3">
                <p:embed/>
              </p:oleObj>
            </a:graphicData>
          </a:graphic>
        </p:graphicFrame>
      </p:grpSp>
      <p:sp>
        <p:nvSpPr>
          <p:cNvPr id="37" name="Прямоугольник 36"/>
          <p:cNvSpPr/>
          <p:nvPr/>
        </p:nvSpPr>
        <p:spPr>
          <a:xfrm>
            <a:off x="500034" y="4857760"/>
            <a:ext cx="8286808" cy="1815882"/>
          </a:xfrm>
          <a:prstGeom prst="rect">
            <a:avLst/>
          </a:prstGeom>
        </p:spPr>
        <p:txBody>
          <a:bodyPr wrap="square">
            <a:spAutoFit/>
          </a:bodyPr>
          <a:lstStyle/>
          <a:p>
            <a:r>
              <a:rPr lang="ru-RU" sz="1400" smtClean="0"/>
              <a:t>PG сравнивают с табличными значениями квантиля F-распределения.</a:t>
            </a:r>
          </a:p>
          <a:p>
            <a:endParaRPr lang="ru-RU" sz="1400" smtClean="0"/>
          </a:p>
          <a:p>
            <a:r>
              <a:rPr lang="ru-RU" sz="1400" smtClean="0"/>
              <a:t>а) если PG &lt;F</a:t>
            </a:r>
            <a:r>
              <a:rPr lang="ru-RU" sz="1400" baseline="-25000" smtClean="0"/>
              <a:t>f1,f2, 0.99</a:t>
            </a:r>
            <a:r>
              <a:rPr lang="ru-RU" sz="1400" smtClean="0"/>
              <a:t> разница между дисперсиями  незначима</a:t>
            </a:r>
          </a:p>
          <a:p>
            <a:r>
              <a:rPr lang="ru-RU" sz="1400" err="1" smtClean="0"/>
              <a:t>b</a:t>
            </a:r>
            <a:r>
              <a:rPr lang="ru-RU" sz="1400" smtClean="0"/>
              <a:t>) если PG &gt; F</a:t>
            </a:r>
            <a:r>
              <a:rPr lang="ru-RU" sz="1400" baseline="-25000" smtClean="0"/>
              <a:t>f1,f2, 0.99</a:t>
            </a:r>
            <a:r>
              <a:rPr lang="ru-RU" sz="1400" smtClean="0"/>
              <a:t>  разница между дисперсиями значима</a:t>
            </a:r>
            <a:endParaRPr lang="en-US" sz="1400" smtClean="0"/>
          </a:p>
          <a:p>
            <a:endParaRPr lang="en-US" sz="1400" smtClean="0"/>
          </a:p>
          <a:p>
            <a:r>
              <a:rPr lang="ru-RU" sz="1400" smtClean="0"/>
              <a:t>Если разница между дисперсиями значима, то стоит уменьшить рабочий диапазон до размеров, при которых расхождение дисперсий будет случайно.</a:t>
            </a:r>
          </a:p>
          <a:p>
            <a:endParaRPr lang="ru-RU" sz="1400"/>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648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175"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Прямоугольник 8"/>
          <p:cNvSpPr/>
          <p:nvPr/>
        </p:nvSpPr>
        <p:spPr>
          <a:xfrm>
            <a:off x="285720" y="1536174"/>
            <a:ext cx="8572560" cy="5539978"/>
          </a:xfrm>
          <a:prstGeom prst="rect">
            <a:avLst/>
          </a:prstGeom>
        </p:spPr>
        <p:txBody>
          <a:bodyPr wrap="square">
            <a:spAutoFit/>
          </a:bodyPr>
          <a:lstStyle/>
          <a:p>
            <a:pPr algn="ctr"/>
            <a:r>
              <a:rPr lang="ru-RU" b="1" smtClean="0"/>
              <a:t>Точность (</a:t>
            </a:r>
            <a:r>
              <a:rPr lang="en-US" b="1" smtClean="0"/>
              <a:t>Accuracy)</a:t>
            </a:r>
            <a:r>
              <a:rPr lang="ru-RU" b="1" smtClean="0"/>
              <a:t> и правильность (</a:t>
            </a:r>
            <a:r>
              <a:rPr lang="en-US" b="1" smtClean="0"/>
              <a:t>Trueness)</a:t>
            </a:r>
            <a:endParaRPr lang="ru-RU" b="1" smtClean="0"/>
          </a:p>
          <a:p>
            <a:pPr indent="179388" algn="just"/>
            <a:endParaRPr lang="en-US" sz="1400" i="1" smtClean="0"/>
          </a:p>
          <a:p>
            <a:pPr indent="179388" algn="just"/>
            <a:r>
              <a:rPr lang="ru-RU" sz="1400" i="1" smtClean="0"/>
              <a:t>Точность</a:t>
            </a:r>
            <a:r>
              <a:rPr lang="ru-RU" sz="1400" smtClean="0"/>
              <a:t> — близость соглашения между результатом испытания и принятым </a:t>
            </a:r>
            <a:r>
              <a:rPr lang="ru-RU" sz="1400" err="1" smtClean="0"/>
              <a:t>референтным</a:t>
            </a:r>
            <a:r>
              <a:rPr lang="ru-RU" sz="1400" smtClean="0"/>
              <a:t> (приписанным) значением. Термин точность при применении к множеству (выборке) результатов испытаний включает комбинацию компонентов случайной ошибки и общей систематической ошибки или компонента смещения. Иногда употребляется термин «истинность» </a:t>
            </a:r>
            <a:r>
              <a:rPr lang="en-US" sz="1400" smtClean="0"/>
              <a:t>(trueness).</a:t>
            </a:r>
            <a:endParaRPr lang="ru-RU" sz="1400" smtClean="0"/>
          </a:p>
          <a:p>
            <a:pPr indent="263525" algn="just"/>
            <a:endParaRPr lang="en-US" sz="1400" smtClean="0"/>
          </a:p>
          <a:p>
            <a:pPr indent="263525" algn="just"/>
            <a:r>
              <a:rPr lang="ru-RU" sz="1400" smtClean="0"/>
              <a:t>Точностью также называют количественную разницу между средним из набора результатов или индивидуального результата и значения, которое принято как истинное или правильное значение для измеренного количества.</a:t>
            </a:r>
            <a:r>
              <a:rPr lang="en-US" sz="1400" smtClean="0"/>
              <a:t> </a:t>
            </a:r>
            <a:r>
              <a:rPr lang="ru-RU" sz="1400" smtClean="0"/>
              <a:t>Степень соответствия между аналитическим результатом и истинным значением должна быть высокой. </a:t>
            </a:r>
            <a:endParaRPr lang="en-US" sz="1400" smtClean="0"/>
          </a:p>
          <a:p>
            <a:pPr algn="just"/>
            <a:endParaRPr lang="en-US" sz="1400" smtClean="0"/>
          </a:p>
          <a:p>
            <a:pPr indent="182563" algn="just"/>
            <a:r>
              <a:rPr lang="ru-RU" sz="1400" smtClean="0"/>
              <a:t>Правильность аналитической методики количественного определения доказывается на всем диапазоне применения . Для этого может быть использован один из представленных далее способов.</a:t>
            </a:r>
          </a:p>
          <a:p>
            <a:pPr indent="182563" algn="just"/>
            <a:endParaRPr lang="ru-RU" sz="1400" smtClean="0"/>
          </a:p>
          <a:p>
            <a:pPr indent="182563" algn="just"/>
            <a:r>
              <a:rPr lang="ru-RU" sz="1400" smtClean="0"/>
              <a:t>В качестве приводимых данных для подтверждения точности обычно приводят графические данные о регрессионной зависимости коэффициента возврата (</a:t>
            </a:r>
            <a:r>
              <a:rPr lang="en-US" sz="1400" smtClean="0"/>
              <a:t>Recovery) </a:t>
            </a:r>
            <a:r>
              <a:rPr lang="ru-RU" sz="1400" smtClean="0"/>
              <a:t> от  анализируемой концентрации и данные о распределении  так называемых остатков (</a:t>
            </a:r>
            <a:r>
              <a:rPr lang="ru-RU" sz="1400" err="1" smtClean="0"/>
              <a:t>разниц</a:t>
            </a:r>
            <a:r>
              <a:rPr lang="ru-RU" sz="1400" smtClean="0"/>
              <a:t> между фактическими значениями и значениями, полученными из регрессионной зависимости). Указывают также коэффициенты возврата, </a:t>
            </a:r>
            <a:r>
              <a:rPr lang="en-US" sz="1400" smtClean="0"/>
              <a:t> RSD </a:t>
            </a:r>
            <a:r>
              <a:rPr lang="ru-RU" sz="1400" smtClean="0"/>
              <a:t> для них.</a:t>
            </a:r>
          </a:p>
          <a:p>
            <a:pPr algn="just"/>
            <a:endParaRPr lang="en-US" sz="1400" smtClean="0"/>
          </a:p>
          <a:p>
            <a:pPr algn="just"/>
            <a:endParaRPr lang="en-US" sz="1400" smtClean="0"/>
          </a:p>
          <a:p>
            <a:endParaRPr lang="en-US" sz="1400" smtClean="0"/>
          </a:p>
          <a:p>
            <a:pPr algn="just"/>
            <a:endParaRPr lang="ru-RU" sz="1400" smtClean="0"/>
          </a:p>
        </p:txBody>
      </p:sp>
      <p:pic>
        <p:nvPicPr>
          <p:cNvPr id="5"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85720" y="1571612"/>
            <a:ext cx="810443" cy="428628"/>
          </a:xfrm>
          <a:prstGeom prst="rect">
            <a:avLst/>
          </a:prstGeom>
          <a:noFill/>
          <a:ln w="9525">
            <a:noFill/>
            <a:miter lim="800000"/>
            <a:headEnd/>
            <a:tailEnd/>
          </a:ln>
          <a:effectLst/>
        </p:spPr>
      </p:pic>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648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175"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285720" y="1720840"/>
            <a:ext cx="8572560" cy="4185761"/>
          </a:xfrm>
          <a:prstGeom prst="rect">
            <a:avLst/>
          </a:prstGeom>
        </p:spPr>
        <p:txBody>
          <a:bodyPr wrap="square">
            <a:spAutoFit/>
          </a:bodyPr>
          <a:lstStyle/>
          <a:p>
            <a:pPr algn="just"/>
            <a:r>
              <a:rPr lang="en-US" sz="1400" smtClean="0"/>
              <a:t>1</a:t>
            </a:r>
            <a:r>
              <a:rPr lang="ru-RU" sz="1400" smtClean="0"/>
              <a:t>. </a:t>
            </a:r>
            <a:r>
              <a:rPr lang="ru-RU" sz="1400" u="sng" smtClean="0"/>
              <a:t>Метод с плацебо</a:t>
            </a:r>
            <a:r>
              <a:rPr lang="en-US" sz="1400" u="sng" smtClean="0"/>
              <a:t> </a:t>
            </a:r>
            <a:r>
              <a:rPr lang="ru-RU" sz="1400" u="sng" smtClean="0"/>
              <a:t> с нулевым содержанием определяемого компонента</a:t>
            </a:r>
            <a:r>
              <a:rPr lang="ru-RU" sz="1400" smtClean="0"/>
              <a:t>.</a:t>
            </a:r>
          </a:p>
          <a:p>
            <a:pPr algn="just"/>
            <a:r>
              <a:rPr lang="ru-RU" sz="1400" smtClean="0"/>
              <a:t>В методе с плацебо определяется фактор отклика действующего вещества в модельной смеси компонентов плацебо. Концентрация компонентов плацебо составляет 100% навески</a:t>
            </a:r>
            <a:r>
              <a:rPr lang="en-US" sz="1400" smtClean="0"/>
              <a:t> </a:t>
            </a:r>
            <a:r>
              <a:rPr lang="ru-RU" sz="1400" smtClean="0"/>
              <a:t> от номинального, указанной в методике контроля. Действующее вещество добавляется в модельную смесь в соответствии с требуемым уровнем концентрации (например, 80,100 и 120% содержания субстанции в лекарственном препарате). </a:t>
            </a:r>
          </a:p>
          <a:p>
            <a:pPr algn="just"/>
            <a:endParaRPr lang="ru-RU" sz="1400" smtClean="0"/>
          </a:p>
          <a:p>
            <a:pPr algn="just"/>
            <a:r>
              <a:rPr lang="ru-RU" sz="1400" smtClean="0"/>
              <a:t>2. Метод добавок</a:t>
            </a:r>
          </a:p>
          <a:p>
            <a:pPr algn="just"/>
            <a:r>
              <a:rPr lang="ru-RU" sz="1400" smtClean="0"/>
              <a:t>В методе добавок фактор отклика определяется путем добавления действующего вещества к образцу с известной концентрацией субстанции. Например, навеска содержит 70% целевой концентрации в пробе; затем добавками содержание субстанции доводят до 80,100,120%.</a:t>
            </a:r>
          </a:p>
          <a:p>
            <a:pPr algn="just"/>
            <a:r>
              <a:rPr lang="ru-RU" sz="1400" smtClean="0"/>
              <a:t>Для определения правильности при обоих методах (метод с плацебо и метод добавок) проводится как минимум 9 испытаний с не менее 3 концентрациями в определенном диапазоне применения методики (например, 3 концентрации с 3-кратным определением для каждой концентрации, с выполнением всех стадий аналитической методики).</a:t>
            </a:r>
          </a:p>
          <a:p>
            <a:pPr algn="just"/>
            <a:r>
              <a:rPr lang="ru-RU" sz="1400" smtClean="0"/>
              <a:t>Оценка проводится путем расчета процента нахождения известного добавленного количества действующего вещества, стандартного отклонения, коэффициента вариации </a:t>
            </a:r>
            <a:r>
              <a:rPr lang="en-US" sz="1400" smtClean="0"/>
              <a:t>(CV) </a:t>
            </a:r>
            <a:r>
              <a:rPr lang="ru-RU" sz="1400" smtClean="0"/>
              <a:t>и доверительного интервала среднего значения (Р - 95%).</a:t>
            </a:r>
          </a:p>
          <a:p>
            <a:pPr algn="just"/>
            <a:endParaRPr lang="ru-RU" sz="1400"/>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57158"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648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175"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285720" y="1571612"/>
            <a:ext cx="8643998" cy="2677656"/>
          </a:xfrm>
          <a:prstGeom prst="rect">
            <a:avLst/>
          </a:prstGeom>
        </p:spPr>
        <p:txBody>
          <a:bodyPr wrap="square">
            <a:spAutoFit/>
          </a:bodyPr>
          <a:lstStyle/>
          <a:p>
            <a:pPr marL="3175" lvl="3" algn="just"/>
            <a:r>
              <a:rPr lang="ru-RU" sz="1400" smtClean="0"/>
              <a:t>3. Метод сравнения</a:t>
            </a:r>
          </a:p>
          <a:p>
            <a:pPr marL="3175" lvl="3" algn="just"/>
            <a:r>
              <a:rPr lang="ru-RU" sz="1400" smtClean="0"/>
              <a:t>Сравнение результатов аналитической методики с результатами второй, независимой и </a:t>
            </a:r>
            <a:r>
              <a:rPr lang="ru-RU" sz="1400" err="1" smtClean="0"/>
              <a:t>провалидированной</a:t>
            </a:r>
            <a:r>
              <a:rPr lang="ru-RU" sz="1400" smtClean="0"/>
              <a:t> методики.</a:t>
            </a:r>
            <a:r>
              <a:rPr lang="en-US" sz="1400" smtClean="0"/>
              <a:t> </a:t>
            </a:r>
            <a:r>
              <a:rPr lang="ru-RU" sz="1400" smtClean="0"/>
              <a:t>Расчет проводится с учетом статистических тестов (например, </a:t>
            </a:r>
            <a:r>
              <a:rPr lang="en-US" sz="1400" smtClean="0"/>
              <a:t>F- </a:t>
            </a:r>
            <a:r>
              <a:rPr lang="ru-RU" sz="1400" smtClean="0"/>
              <a:t>и </a:t>
            </a:r>
            <a:r>
              <a:rPr lang="en-US" sz="1400" smtClean="0"/>
              <a:t>t</a:t>
            </a:r>
            <a:r>
              <a:rPr lang="ru-RU" sz="1400" smtClean="0"/>
              <a:t>-критерии).</a:t>
            </a:r>
          </a:p>
          <a:p>
            <a:pPr marL="3175" lvl="3" algn="just"/>
            <a:endParaRPr lang="ru-RU" sz="1400" smtClean="0"/>
          </a:p>
          <a:p>
            <a:pPr marL="3175" lvl="3" algn="just"/>
            <a:r>
              <a:rPr lang="ru-RU" sz="1400" smtClean="0"/>
              <a:t>Для оценивания точности (правильности)  используют различные критерии: </a:t>
            </a:r>
            <a:br>
              <a:rPr lang="ru-RU" sz="1400" smtClean="0"/>
            </a:br>
            <a:r>
              <a:rPr lang="ru-RU" sz="1400" smtClean="0"/>
              <a:t>1) отношение разности величин (заданной и истинной) к заданной величине. Если процентное отклонение от заданной величины меньше 3</a:t>
            </a:r>
            <a:r>
              <a:rPr lang="en-US" sz="1400" smtClean="0"/>
              <a:t>S</a:t>
            </a:r>
            <a:r>
              <a:rPr lang="ru-RU" sz="1400" smtClean="0"/>
              <a:t> , правильность результатов находится в допустимых пределах; </a:t>
            </a:r>
          </a:p>
          <a:p>
            <a:pPr marL="3175" lvl="3" algn="just"/>
            <a:r>
              <a:rPr lang="ru-RU" sz="1400" smtClean="0"/>
              <a:t>2) по допустимому отклику в зависимости от концентрации активного компонента (см. таблицу),  для </a:t>
            </a:r>
            <a:r>
              <a:rPr lang="ru-RU" sz="1400" err="1" smtClean="0"/>
              <a:t>биоаналитических</a:t>
            </a:r>
            <a:r>
              <a:rPr lang="ru-RU" sz="1400" smtClean="0"/>
              <a:t> методов – не более 15 %, за исключением предела количественного определения – не более 20 %.</a:t>
            </a:r>
          </a:p>
        </p:txBody>
      </p:sp>
      <p:graphicFrame>
        <p:nvGraphicFramePr>
          <p:cNvPr id="5" name="Таблица 4"/>
          <p:cNvGraphicFramePr>
            <a:graphicFrameLocks noGrp="1"/>
          </p:cNvGraphicFramePr>
          <p:nvPr/>
        </p:nvGraphicFramePr>
        <p:xfrm>
          <a:off x="2500298" y="4643446"/>
          <a:ext cx="4357718" cy="2011680"/>
        </p:xfrm>
        <a:graphic>
          <a:graphicData uri="http://schemas.openxmlformats.org/drawingml/2006/table">
            <a:tbl>
              <a:tblPr/>
              <a:tblGrid>
                <a:gridCol w="2414459"/>
                <a:gridCol w="1943259"/>
              </a:tblGrid>
              <a:tr h="0">
                <a:tc>
                  <a:txBody>
                    <a:bodyPr/>
                    <a:lstStyle/>
                    <a:p>
                      <a:pPr algn="ctr">
                        <a:spcAft>
                          <a:spcPts val="0"/>
                        </a:spcAft>
                        <a:tabLst>
                          <a:tab pos="2340610" algn="l"/>
                        </a:tabLst>
                      </a:pPr>
                      <a:r>
                        <a:rPr lang="ru-RU" sz="1200" b="1">
                          <a:latin typeface="Arial"/>
                          <a:ea typeface="Times New Roman"/>
                          <a:cs typeface="Times New Roman"/>
                        </a:rPr>
                        <a:t>Активный компонент, %</a:t>
                      </a:r>
                      <a:endParaRPr lang="ru-RU" sz="10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340610" algn="l"/>
                        </a:tabLst>
                      </a:pPr>
                      <a:r>
                        <a:rPr lang="ru-RU" sz="1200" b="1" smtClean="0">
                          <a:latin typeface="Arial"/>
                          <a:ea typeface="Times New Roman"/>
                          <a:cs typeface="Times New Roman"/>
                        </a:rPr>
                        <a:t>Коэффициент возврата, %</a:t>
                      </a:r>
                      <a:endParaRPr lang="ru-RU" sz="10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tabLst>
                          <a:tab pos="2340610" algn="l"/>
                        </a:tabLst>
                      </a:pPr>
                      <a:r>
                        <a:rPr lang="ru-RU" sz="1200">
                          <a:latin typeface="Arial"/>
                          <a:ea typeface="Times New Roman"/>
                          <a:cs typeface="Times New Roman"/>
                        </a:rPr>
                        <a:t>100</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340610" algn="l"/>
                        </a:tabLst>
                      </a:pPr>
                      <a:r>
                        <a:rPr lang="ru-RU" sz="1200">
                          <a:latin typeface="Arial"/>
                          <a:ea typeface="Times New Roman"/>
                          <a:cs typeface="Times New Roman"/>
                        </a:rPr>
                        <a:t>98 – 102</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tabLst>
                          <a:tab pos="2340610" algn="l"/>
                        </a:tabLst>
                      </a:pPr>
                      <a:r>
                        <a:rPr lang="ru-RU" sz="1200">
                          <a:latin typeface="Arial"/>
                          <a:ea typeface="Times New Roman"/>
                          <a:cs typeface="Times New Roman"/>
                        </a:rPr>
                        <a:t>≥10</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340610" algn="l"/>
                        </a:tabLst>
                      </a:pPr>
                      <a:r>
                        <a:rPr lang="ru-RU" sz="1200">
                          <a:latin typeface="Arial"/>
                          <a:ea typeface="Times New Roman"/>
                          <a:cs typeface="Times New Roman"/>
                        </a:rPr>
                        <a:t>98 – 102</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tabLst>
                          <a:tab pos="2340610" algn="l"/>
                        </a:tabLst>
                      </a:pPr>
                      <a:r>
                        <a:rPr lang="ru-RU" sz="1200">
                          <a:latin typeface="Arial"/>
                          <a:ea typeface="Times New Roman"/>
                          <a:cs typeface="Times New Roman"/>
                        </a:rPr>
                        <a:t>≥1</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340610" algn="l"/>
                        </a:tabLst>
                      </a:pPr>
                      <a:r>
                        <a:rPr lang="ru-RU" sz="1200">
                          <a:latin typeface="Arial"/>
                          <a:ea typeface="Times New Roman"/>
                          <a:cs typeface="Times New Roman"/>
                        </a:rPr>
                        <a:t>97 – 103</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tabLst>
                          <a:tab pos="2340610" algn="l"/>
                        </a:tabLst>
                      </a:pPr>
                      <a:r>
                        <a:rPr lang="ru-RU" sz="1200">
                          <a:latin typeface="Arial"/>
                          <a:ea typeface="Times New Roman"/>
                          <a:cs typeface="Times New Roman"/>
                        </a:rPr>
                        <a:t>≥0,1</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340610" algn="l"/>
                        </a:tabLst>
                      </a:pPr>
                      <a:r>
                        <a:rPr lang="ru-RU" sz="1200">
                          <a:latin typeface="Arial"/>
                          <a:ea typeface="Times New Roman"/>
                          <a:cs typeface="Times New Roman"/>
                        </a:rPr>
                        <a:t>95 – 105</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tabLst>
                          <a:tab pos="2340610" algn="l"/>
                        </a:tabLst>
                      </a:pPr>
                      <a:r>
                        <a:rPr lang="ru-RU" sz="1200">
                          <a:latin typeface="Arial"/>
                          <a:ea typeface="Times New Roman"/>
                          <a:cs typeface="Times New Roman"/>
                        </a:rPr>
                        <a:t>0,01</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340610" algn="l"/>
                        </a:tabLst>
                      </a:pPr>
                      <a:r>
                        <a:rPr lang="ru-RU" sz="1200">
                          <a:latin typeface="Arial"/>
                          <a:ea typeface="Times New Roman"/>
                          <a:cs typeface="Times New Roman"/>
                        </a:rPr>
                        <a:t>90 – 107</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tabLst>
                          <a:tab pos="2340610" algn="l"/>
                        </a:tabLst>
                      </a:pPr>
                      <a:r>
                        <a:rPr lang="ru-RU" sz="1200">
                          <a:latin typeface="Arial"/>
                          <a:ea typeface="Times New Roman"/>
                          <a:cs typeface="Times New Roman"/>
                        </a:rPr>
                        <a:t>0,001</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340610" algn="l"/>
                        </a:tabLst>
                      </a:pPr>
                      <a:r>
                        <a:rPr lang="ru-RU" sz="1200">
                          <a:latin typeface="Arial"/>
                          <a:ea typeface="Times New Roman"/>
                          <a:cs typeface="Times New Roman"/>
                        </a:rPr>
                        <a:t>80 – 110</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tabLst>
                          <a:tab pos="2340610" algn="l"/>
                        </a:tabLst>
                      </a:pPr>
                      <a:r>
                        <a:rPr lang="ru-RU" sz="1200">
                          <a:latin typeface="Arial"/>
                          <a:ea typeface="Times New Roman"/>
                          <a:cs typeface="Times New Roman"/>
                        </a:rPr>
                        <a:t>0,0001</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340610" algn="l"/>
                        </a:tabLst>
                      </a:pPr>
                      <a:r>
                        <a:rPr lang="ru-RU" sz="1200">
                          <a:latin typeface="Arial"/>
                          <a:ea typeface="Times New Roman"/>
                          <a:cs typeface="Times New Roman"/>
                        </a:rPr>
                        <a:t>80 – 110</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tabLst>
                          <a:tab pos="2340610" algn="l"/>
                        </a:tabLst>
                      </a:pPr>
                      <a:r>
                        <a:rPr lang="ru-RU" sz="1200">
                          <a:latin typeface="Arial"/>
                          <a:ea typeface="Times New Roman"/>
                          <a:cs typeface="Times New Roman"/>
                        </a:rPr>
                        <a:t>0,00001</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340610" algn="l"/>
                        </a:tabLst>
                      </a:pPr>
                      <a:r>
                        <a:rPr lang="ru-RU" sz="1200">
                          <a:latin typeface="Arial"/>
                          <a:ea typeface="Times New Roman"/>
                          <a:cs typeface="Times New Roman"/>
                        </a:rPr>
                        <a:t>60 – 115</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tabLst>
                          <a:tab pos="2340610" algn="l"/>
                        </a:tabLst>
                      </a:pPr>
                      <a:r>
                        <a:rPr lang="ru-RU" sz="1200">
                          <a:latin typeface="Arial"/>
                          <a:ea typeface="Times New Roman"/>
                          <a:cs typeface="Times New Roman"/>
                        </a:rPr>
                        <a:t>0,000001</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340610" algn="l"/>
                        </a:tabLst>
                      </a:pPr>
                      <a:r>
                        <a:rPr lang="ru-RU" sz="1200">
                          <a:latin typeface="Arial"/>
                          <a:ea typeface="Times New Roman"/>
                          <a:cs typeface="Times New Roman"/>
                        </a:rPr>
                        <a:t>40 – 120</a:t>
                      </a:r>
                      <a:endParaRPr lang="ru-RU" sz="10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61793" name="Rectangle 1"/>
          <p:cNvSpPr>
            <a:spLocks noChangeArrowheads="1"/>
          </p:cNvSpPr>
          <p:nvPr/>
        </p:nvSpPr>
        <p:spPr bwMode="auto">
          <a:xfrm>
            <a:off x="357158" y="4143380"/>
            <a:ext cx="8501122"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2339975" algn="l"/>
              </a:tabLst>
            </a:pPr>
            <a:r>
              <a:rPr kumimoji="0" lang="ru-RU" sz="1200" b="1"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Оценка правильности в зависимости от концентрации </a:t>
            </a:r>
            <a:br>
              <a:rPr kumimoji="0" lang="ru-RU" sz="1200" b="1"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br>
            <a:r>
              <a:rPr kumimoji="0" lang="ru-RU" sz="1200" b="1"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активного компонента в анализируемом образце</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graphicFrame>
        <p:nvGraphicFramePr>
          <p:cNvPr id="144385" name="Object 1"/>
          <p:cNvGraphicFramePr>
            <a:graphicFrameLocks noChangeAspect="1"/>
          </p:cNvGraphicFramePr>
          <p:nvPr/>
        </p:nvGraphicFramePr>
        <p:xfrm>
          <a:off x="928662" y="3500438"/>
          <a:ext cx="1204912" cy="1295400"/>
        </p:xfrm>
        <a:graphic>
          <a:graphicData uri="http://schemas.openxmlformats.org/presentationml/2006/ole">
            <p:oleObj spid="_x0000_s718850" name="Clip" r:id="rId3" imgW="3025440" imgH="3252600" progId="">
              <p:embed/>
            </p:oleObj>
          </a:graphicData>
        </a:graphic>
      </p:graphicFrame>
      <p:pic>
        <p:nvPicPr>
          <p:cNvPr id="603140" name="Picture 4"/>
          <p:cNvPicPr>
            <a:picLocks noChangeAspect="1" noChangeArrowheads="1"/>
          </p:cNvPicPr>
          <p:nvPr/>
        </p:nvPicPr>
        <p:blipFill>
          <a:blip r:embed="rId4"/>
          <a:srcRect t="6122"/>
          <a:stretch>
            <a:fillRect/>
          </a:stretch>
        </p:blipFill>
        <p:spPr bwMode="auto">
          <a:xfrm>
            <a:off x="3143240" y="2285992"/>
            <a:ext cx="5238101" cy="3286148"/>
          </a:xfrm>
          <a:prstGeom prst="rect">
            <a:avLst/>
          </a:prstGeom>
          <a:noFill/>
          <a:ln w="9525">
            <a:noFill/>
            <a:miter lim="800000"/>
            <a:headEnd/>
            <a:tailEnd/>
          </a:ln>
          <a:effectLst/>
        </p:spPr>
      </p:pic>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4" name="Прямоугольник 3"/>
          <p:cNvSpPr/>
          <p:nvPr/>
        </p:nvSpPr>
        <p:spPr>
          <a:xfrm>
            <a:off x="285720" y="1643050"/>
            <a:ext cx="8501122" cy="4955203"/>
          </a:xfrm>
          <a:prstGeom prst="rect">
            <a:avLst/>
          </a:prstGeom>
        </p:spPr>
        <p:txBody>
          <a:bodyPr wrap="square">
            <a:spAutoFit/>
          </a:bodyPr>
          <a:lstStyle/>
          <a:p>
            <a:pPr algn="ctr"/>
            <a:r>
              <a:rPr lang="ru-RU" b="1" err="1" smtClean="0"/>
              <a:t>Прецизионность</a:t>
            </a:r>
            <a:r>
              <a:rPr lang="ru-RU" b="1" smtClean="0"/>
              <a:t> </a:t>
            </a:r>
            <a:r>
              <a:rPr lang="en-US" b="1" smtClean="0"/>
              <a:t>(precision).</a:t>
            </a:r>
            <a:endParaRPr lang="ru-RU" b="1" smtClean="0"/>
          </a:p>
          <a:p>
            <a:pPr algn="ctr"/>
            <a:endParaRPr lang="ru-RU" b="1" smtClean="0"/>
          </a:p>
          <a:p>
            <a:pPr indent="363538" algn="just"/>
            <a:r>
              <a:rPr lang="ru-RU" sz="1400" err="1" smtClean="0"/>
              <a:t>Прецизионность</a:t>
            </a:r>
            <a:r>
              <a:rPr lang="ru-RU" sz="1400" smtClean="0"/>
              <a:t> аналитической методики выражает степень близости (степень дисперсии) между сериями измерений, полученных при параллельных измерениях одного однородного образца, в установленных условиях. </a:t>
            </a:r>
          </a:p>
          <a:p>
            <a:pPr indent="363538" algn="just"/>
            <a:r>
              <a:rPr lang="ru-RU" sz="1400" err="1" smtClean="0"/>
              <a:t>Прецизионность</a:t>
            </a:r>
            <a:r>
              <a:rPr lang="ru-RU" sz="1400" smtClean="0"/>
              <a:t> может исследоваться на следующих уровнях: повторяемость, промежуточная </a:t>
            </a:r>
            <a:r>
              <a:rPr lang="ru-RU" sz="1400" err="1" smtClean="0"/>
              <a:t>прецизионность</a:t>
            </a:r>
            <a:r>
              <a:rPr lang="ru-RU" sz="1400" smtClean="0"/>
              <a:t> и </a:t>
            </a:r>
            <a:r>
              <a:rPr lang="ru-RU" sz="1400" err="1" smtClean="0"/>
              <a:t>воспроизводимость</a:t>
            </a:r>
            <a:r>
              <a:rPr lang="ru-RU" sz="1400" smtClean="0"/>
              <a:t>. </a:t>
            </a:r>
            <a:r>
              <a:rPr lang="ru-RU" sz="1400" err="1" smtClean="0"/>
              <a:t>Прецизионность</a:t>
            </a:r>
            <a:r>
              <a:rPr lang="ru-RU" sz="1400" smtClean="0"/>
              <a:t> должна оцениваться на однородных аутентичных образцах. Однако если невозможно получить однородный образец, она может определяться с использованием специально приготовленных образцов или испытуемых растворов.</a:t>
            </a:r>
          </a:p>
          <a:p>
            <a:pPr algn="just"/>
            <a:r>
              <a:rPr lang="ru-RU" sz="1400" err="1" smtClean="0"/>
              <a:t>Прецизионность</a:t>
            </a:r>
            <a:r>
              <a:rPr lang="ru-RU" sz="1400" smtClean="0"/>
              <a:t> аналитической методики обычно выражается как дисперсия, стандартное отклонение или коэффициент вариабельности серий результатов измерений.</a:t>
            </a:r>
          </a:p>
          <a:p>
            <a:pPr indent="363538" algn="just"/>
            <a:r>
              <a:rPr lang="ru-RU" sz="1400" err="1" smtClean="0"/>
              <a:t>Прецизионность</a:t>
            </a:r>
            <a:r>
              <a:rPr lang="ru-RU" sz="1400" smtClean="0"/>
              <a:t> зависит только от распределения случайной ошибки и не касается истинного значения или приписанного значения. Количественные меры точности критически зависят от предусмотренных условий. Сходимость (повторяемость) и </a:t>
            </a:r>
            <a:r>
              <a:rPr lang="ru-RU" sz="1400" err="1" smtClean="0"/>
              <a:t>воспроизводимость</a:t>
            </a:r>
            <a:r>
              <a:rPr lang="ru-RU" sz="1400" smtClean="0"/>
              <a:t> — специфические наборы чрезвычайных условий. </a:t>
            </a:r>
            <a:r>
              <a:rPr lang="ru-RU" sz="1400" i="1" smtClean="0"/>
              <a:t>[Прим. к рус. переводу. Английский термин «</a:t>
            </a:r>
            <a:r>
              <a:rPr lang="ru-RU" sz="1400" i="1" err="1" smtClean="0"/>
              <a:t>precision</a:t>
            </a:r>
            <a:r>
              <a:rPr lang="ru-RU" sz="1400" i="1" smtClean="0"/>
              <a:t>», характеризующий в аналитических измерениях степень рассеяния результатов при повторении процедуры анализа одного и того же образца, не имеет общепринятого русского эквивалента. Если </a:t>
            </a:r>
            <a:r>
              <a:rPr lang="ru-RU" sz="1400" i="1" err="1" smtClean="0"/>
              <a:t>прринять</a:t>
            </a:r>
            <a:r>
              <a:rPr lang="ru-RU" sz="1400" i="1" smtClean="0"/>
              <a:t> для него термин “</a:t>
            </a:r>
            <a:r>
              <a:rPr lang="ru-RU" sz="1400" i="1" err="1" smtClean="0"/>
              <a:t>воспроизводимость</a:t>
            </a:r>
            <a:r>
              <a:rPr lang="ru-RU" sz="1400" i="1" smtClean="0"/>
              <a:t>” (Рекомендации научного Совета по аналитической химии АН СССР, 1975), это внесет путаницу в перевод </a:t>
            </a:r>
            <a:r>
              <a:rPr lang="ru-RU" sz="1400" i="1" err="1" smtClean="0"/>
              <a:t>подтерминов</a:t>
            </a:r>
            <a:r>
              <a:rPr lang="ru-RU" sz="1400" i="1" smtClean="0"/>
              <a:t> “</a:t>
            </a:r>
            <a:r>
              <a:rPr lang="ru-RU" sz="1400" i="1" err="1" smtClean="0"/>
              <a:t>repeatability</a:t>
            </a:r>
            <a:r>
              <a:rPr lang="ru-RU" sz="1400" i="1" smtClean="0"/>
              <a:t>” («сходимость») и “</a:t>
            </a:r>
            <a:r>
              <a:rPr lang="ru-RU" sz="1400" i="1" err="1" smtClean="0"/>
              <a:t>reproducibility</a:t>
            </a:r>
            <a:r>
              <a:rPr lang="ru-RU" sz="1400" i="1" smtClean="0"/>
              <a:t>” (“</a:t>
            </a:r>
            <a:r>
              <a:rPr lang="ru-RU" sz="1400" i="1" err="1" smtClean="0"/>
              <a:t>воспроизводимость</a:t>
            </a:r>
            <a:r>
              <a:rPr lang="ru-RU" sz="1400" i="1" smtClean="0"/>
              <a:t>”), отвечающих соответственно минимальному и максимальному варьированию влияющих факторов. </a:t>
            </a:r>
            <a:endParaRPr lang="ru-RU" sz="1400" smtClean="0"/>
          </a:p>
          <a:p>
            <a:pPr indent="363538" algn="just"/>
            <a:endParaRPr lang="ru-RU" sz="1400" smtClean="0"/>
          </a:p>
        </p:txBody>
      </p:sp>
      <p:pic>
        <p:nvPicPr>
          <p:cNvPr id="5"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14282" y="1643050"/>
            <a:ext cx="810443" cy="428628"/>
          </a:xfrm>
          <a:prstGeom prst="rect">
            <a:avLst/>
          </a:prstGeom>
          <a:noFill/>
          <a:ln w="9525">
            <a:noFill/>
            <a:miter lim="800000"/>
            <a:headEnd/>
            <a:tailEnd/>
          </a:ln>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357158" y="1500174"/>
            <a:ext cx="8501122" cy="954107"/>
          </a:xfrm>
          <a:prstGeom prst="rect">
            <a:avLst/>
          </a:prstGeom>
        </p:spPr>
        <p:txBody>
          <a:bodyPr wrap="square">
            <a:spAutoFit/>
          </a:bodyPr>
          <a:lstStyle/>
          <a:p>
            <a:pPr indent="363538" algn="just"/>
            <a:r>
              <a:rPr lang="ru-RU" sz="1400" smtClean="0">
                <a:latin typeface="Arial" pitchFamily="34" charset="0"/>
              </a:rPr>
              <a:t>В математической статистике есть так называемая центральная предельная теорема, которая гласит о том, что среднее из средних является генеральным средним и стандартное отклонение популяции средних из </a:t>
            </a:r>
            <a:r>
              <a:rPr lang="en-US" sz="1400" b="1" i="1" smtClean="0">
                <a:latin typeface="Arial" pitchFamily="34" charset="0"/>
              </a:rPr>
              <a:t>n</a:t>
            </a:r>
            <a:r>
              <a:rPr lang="ru-RU" sz="1400" smtClean="0">
                <a:latin typeface="Arial" pitchFamily="34" charset="0"/>
              </a:rPr>
              <a:t> данных (</a:t>
            </a:r>
            <a:r>
              <a:rPr lang="el-GR" sz="1400" b="1" smtClean="0">
                <a:latin typeface="Arial" pitchFamily="34" charset="0"/>
              </a:rPr>
              <a:t>σ</a:t>
            </a:r>
            <a:r>
              <a:rPr lang="en-US" sz="1400" b="1" baseline="-25000" smtClean="0">
                <a:latin typeface="Arial" pitchFamily="34" charset="0"/>
              </a:rPr>
              <a:t>n</a:t>
            </a:r>
            <a:r>
              <a:rPr lang="ru-RU" sz="1400" smtClean="0">
                <a:latin typeface="Arial" pitchFamily="34" charset="0"/>
              </a:rPr>
              <a:t>) связано с генеральным стандартным отклонением (</a:t>
            </a:r>
            <a:r>
              <a:rPr lang="el-GR" sz="1400" b="1" smtClean="0">
                <a:latin typeface="Arial" pitchFamily="34" charset="0"/>
              </a:rPr>
              <a:t>σ</a:t>
            </a:r>
            <a:r>
              <a:rPr lang="ru-RU" sz="1400" smtClean="0">
                <a:latin typeface="Arial" pitchFamily="34" charset="0"/>
              </a:rPr>
              <a:t>) формулой</a:t>
            </a:r>
            <a:r>
              <a:rPr lang="en-US" sz="1400" smtClean="0">
                <a:latin typeface="Arial" pitchFamily="34" charset="0"/>
              </a:rPr>
              <a:t>:</a:t>
            </a:r>
            <a:endParaRPr lang="ru-RU" sz="1400" smtClean="0">
              <a:latin typeface="Arial" pitchFamily="34" charset="0"/>
            </a:endParaRPr>
          </a:p>
        </p:txBody>
      </p:sp>
      <p:sp>
        <p:nvSpPr>
          <p:cNvPr id="5" name="Прямоугольник 4"/>
          <p:cNvSpPr/>
          <p:nvPr/>
        </p:nvSpPr>
        <p:spPr>
          <a:xfrm>
            <a:off x="428596" y="3286124"/>
            <a:ext cx="8358246" cy="307777"/>
          </a:xfrm>
          <a:prstGeom prst="rect">
            <a:avLst/>
          </a:prstGeom>
        </p:spPr>
        <p:txBody>
          <a:bodyPr wrap="square">
            <a:spAutoFit/>
          </a:bodyPr>
          <a:lstStyle/>
          <a:p>
            <a:pPr algn="just"/>
            <a:r>
              <a:rPr lang="ru-RU" sz="1400" smtClean="0">
                <a:latin typeface="Arial" pitchFamily="34" charset="0"/>
              </a:rPr>
              <a:t>Так</a:t>
            </a:r>
            <a:r>
              <a:rPr lang="en-US" sz="1400" smtClean="0">
                <a:latin typeface="Arial" pitchFamily="34" charset="0"/>
              </a:rPr>
              <a:t> </a:t>
            </a:r>
            <a:r>
              <a:rPr lang="ru-RU" sz="1400" smtClean="0">
                <a:latin typeface="Arial" pitchFamily="34" charset="0"/>
              </a:rPr>
              <a:t>называемое выборочное стандартное отклонение среднего определяется как</a:t>
            </a:r>
            <a:r>
              <a:rPr lang="en-US" sz="1400" smtClean="0">
                <a:latin typeface="Arial" pitchFamily="34" charset="0"/>
              </a:rPr>
              <a:t> :</a:t>
            </a:r>
            <a:endParaRPr lang="ru-RU" sz="1400" smtClean="0">
              <a:latin typeface="Arial" pitchFamily="34" charset="0"/>
            </a:endParaRPr>
          </a:p>
        </p:txBody>
      </p:sp>
      <p:graphicFrame>
        <p:nvGraphicFramePr>
          <p:cNvPr id="6" name="Объект 5"/>
          <p:cNvGraphicFramePr>
            <a:graphicFrameLocks noChangeAspect="1"/>
          </p:cNvGraphicFramePr>
          <p:nvPr/>
        </p:nvGraphicFramePr>
        <p:xfrm>
          <a:off x="3500430" y="2357430"/>
          <a:ext cx="1143008" cy="571504"/>
        </p:xfrm>
        <a:graphic>
          <a:graphicData uri="http://schemas.openxmlformats.org/presentationml/2006/ole">
            <p:oleObj spid="_x0000_s51202" name="Формула" r:id="rId3" imgW="583920" imgH="406080" progId="Equation.3">
              <p:embed/>
            </p:oleObj>
          </a:graphicData>
        </a:graphic>
      </p:graphicFrame>
      <p:sp>
        <p:nvSpPr>
          <p:cNvPr id="7" name="Прямоугольник 6"/>
          <p:cNvSpPr/>
          <p:nvPr/>
        </p:nvSpPr>
        <p:spPr>
          <a:xfrm>
            <a:off x="428596" y="4572008"/>
            <a:ext cx="8215370" cy="738664"/>
          </a:xfrm>
          <a:prstGeom prst="rect">
            <a:avLst/>
          </a:prstGeom>
        </p:spPr>
        <p:txBody>
          <a:bodyPr wrap="square">
            <a:spAutoFit/>
          </a:bodyPr>
          <a:lstStyle/>
          <a:p>
            <a:pPr indent="363538" algn="just"/>
            <a:r>
              <a:rPr lang="ru-RU" sz="1400" smtClean="0">
                <a:latin typeface="Arial" pitchFamily="34" charset="0"/>
              </a:rPr>
              <a:t>Стандартное отклонение среднего таким образом также становится все меньше по мере того как число данных в выборке возрастает, что отражает рост нашей уверенности в среднем значении .</a:t>
            </a:r>
          </a:p>
        </p:txBody>
      </p:sp>
      <p:graphicFrame>
        <p:nvGraphicFramePr>
          <p:cNvPr id="8" name="Объект 7"/>
          <p:cNvGraphicFramePr>
            <a:graphicFrameLocks noChangeAspect="1"/>
          </p:cNvGraphicFramePr>
          <p:nvPr/>
        </p:nvGraphicFramePr>
        <p:xfrm>
          <a:off x="3500430" y="3857628"/>
          <a:ext cx="1214446" cy="714380"/>
        </p:xfrm>
        <a:graphic>
          <a:graphicData uri="http://schemas.openxmlformats.org/presentationml/2006/ole">
            <p:oleObj spid="_x0000_s51203" name="Формула" r:id="rId4" imgW="571320" imgH="406080" progId="Equation.3">
              <p:embed/>
            </p:oleObj>
          </a:graphicData>
        </a:graphic>
      </p:graphicFrame>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4" name="Прямоугольник 3"/>
          <p:cNvSpPr/>
          <p:nvPr/>
        </p:nvSpPr>
        <p:spPr>
          <a:xfrm>
            <a:off x="214282" y="1501897"/>
            <a:ext cx="8643998" cy="5909310"/>
          </a:xfrm>
          <a:prstGeom prst="rect">
            <a:avLst/>
          </a:prstGeom>
        </p:spPr>
        <p:txBody>
          <a:bodyPr wrap="square">
            <a:spAutoFit/>
          </a:bodyPr>
          <a:lstStyle/>
          <a:p>
            <a:pPr algn="just"/>
            <a:r>
              <a:rPr lang="ru-RU" sz="1400" i="1" smtClean="0"/>
              <a:t>Во избежание недоразумений, слово “точность”, которое иногда используется для перевода «</a:t>
            </a:r>
            <a:r>
              <a:rPr lang="ru-RU" sz="1400" i="1" err="1" smtClean="0"/>
              <a:t>precision</a:t>
            </a:r>
            <a:r>
              <a:rPr lang="ru-RU" sz="1400" i="1" smtClean="0"/>
              <a:t>», должно относиться исключительно к термину “</a:t>
            </a:r>
            <a:r>
              <a:rPr lang="ru-RU" sz="1400" i="1" err="1" smtClean="0"/>
              <a:t>accuracy</a:t>
            </a:r>
            <a:r>
              <a:rPr lang="ru-RU" sz="1400" i="1" smtClean="0"/>
              <a:t>”, характеризующему степень близости результата к истинному значению измеряемой величины. Поэтому представляется оправданным использование для «</a:t>
            </a:r>
            <a:r>
              <a:rPr lang="ru-RU" sz="1400" i="1" err="1" smtClean="0"/>
              <a:t>precision</a:t>
            </a:r>
            <a:r>
              <a:rPr lang="ru-RU" sz="1400" i="1" smtClean="0"/>
              <a:t>» несколько непривычного термина «</a:t>
            </a:r>
            <a:r>
              <a:rPr lang="ru-RU" sz="1400" i="1" err="1" smtClean="0"/>
              <a:t>прецизионность</a:t>
            </a:r>
            <a:r>
              <a:rPr lang="ru-RU" sz="1400" i="1" smtClean="0"/>
              <a:t>». Наиболее близким по значению может быть слово «кучность».</a:t>
            </a:r>
            <a:r>
              <a:rPr lang="en-US" sz="1400" i="1" smtClean="0"/>
              <a:t>]</a:t>
            </a:r>
          </a:p>
          <a:p>
            <a:pPr algn="just"/>
            <a:endParaRPr lang="en-US" sz="1400" i="1" smtClean="0"/>
          </a:p>
          <a:p>
            <a:pPr algn="ctr"/>
            <a:r>
              <a:rPr lang="ru-RU" sz="1400" b="1" i="1" smtClean="0"/>
              <a:t>Сходимость (повторяемость) </a:t>
            </a:r>
          </a:p>
          <a:p>
            <a:pPr algn="ctr"/>
            <a:endParaRPr lang="ru-RU" sz="1400" b="1" i="1" smtClean="0"/>
          </a:p>
          <a:p>
            <a:pPr algn="just"/>
            <a:r>
              <a:rPr lang="ru-RU" sz="1400" smtClean="0"/>
              <a:t>Сходимость должна показать, что методика анализа при проведении в одинаковых условиях обеспечивает получение сравнимых результатов.</a:t>
            </a:r>
            <a:endParaRPr lang="en-US" sz="1400" smtClean="0"/>
          </a:p>
          <a:p>
            <a:endParaRPr lang="en-US" sz="1400" smtClean="0"/>
          </a:p>
          <a:p>
            <a:r>
              <a:rPr lang="ru-RU" sz="1400" smtClean="0"/>
              <a:t>Аналитические условия должны быть следующие.</a:t>
            </a:r>
          </a:p>
          <a:p>
            <a:r>
              <a:rPr lang="ru-RU" sz="1400" smtClean="0"/>
              <a:t>•	тот же самый лаборант</a:t>
            </a:r>
          </a:p>
          <a:p>
            <a:r>
              <a:rPr lang="ru-RU" sz="1400" smtClean="0"/>
              <a:t>•	тот же самый метод анализа</a:t>
            </a:r>
          </a:p>
          <a:p>
            <a:r>
              <a:rPr lang="ru-RU" sz="1400" smtClean="0"/>
              <a:t>•	тот же самый образец</a:t>
            </a:r>
          </a:p>
          <a:p>
            <a:r>
              <a:rPr lang="ru-RU" sz="1400" smtClean="0"/>
              <a:t>•	та же самая аппаратура</a:t>
            </a:r>
          </a:p>
          <a:p>
            <a:r>
              <a:rPr lang="ru-RU" sz="1400" smtClean="0"/>
              <a:t>•	в тот же самый день</a:t>
            </a:r>
          </a:p>
          <a:p>
            <a:r>
              <a:rPr lang="ru-RU" sz="1400" smtClean="0"/>
              <a:t>•	одни и те же реактивы</a:t>
            </a:r>
          </a:p>
          <a:p>
            <a:pPr algn="just"/>
            <a:endParaRPr lang="en-US" sz="1400" smtClean="0"/>
          </a:p>
          <a:p>
            <a:pPr algn="just"/>
            <a:r>
              <a:rPr lang="ru-RU" sz="1400" smtClean="0"/>
              <a:t>Сходимость может быть показана при помощи:</a:t>
            </a:r>
          </a:p>
          <a:p>
            <a:pPr algn="just"/>
            <a:r>
              <a:rPr lang="ru-RU" sz="1400" smtClean="0"/>
              <a:t>- анализа не менее </a:t>
            </a:r>
            <a:r>
              <a:rPr lang="en-US" sz="1400" smtClean="0"/>
              <a:t>6</a:t>
            </a:r>
            <a:r>
              <a:rPr lang="ru-RU" sz="1400" smtClean="0"/>
              <a:t> подготовленных проб при 100% концентрации</a:t>
            </a:r>
            <a:r>
              <a:rPr lang="en-US" sz="1400" smtClean="0"/>
              <a:t> (</a:t>
            </a:r>
            <a:r>
              <a:rPr lang="ru-RU" sz="1400" smtClean="0"/>
              <a:t>номинальном содержании) фармацевтической субстанции в исследуемом растворе;</a:t>
            </a:r>
          </a:p>
          <a:p>
            <a:pPr algn="just"/>
            <a:r>
              <a:rPr lang="ru-RU" sz="1400" smtClean="0"/>
              <a:t>- анализа не менее 9 подготовленных проб в рамках диапазона применения этой методики (например, 3 концентрации, 3 повтора).</a:t>
            </a:r>
          </a:p>
          <a:p>
            <a:pPr algn="just"/>
            <a:endParaRPr lang="ru-RU" sz="1400" smtClean="0"/>
          </a:p>
          <a:p>
            <a:pPr algn="just"/>
            <a:endParaRPr lang="ru-RU" sz="1400" smtClean="0"/>
          </a:p>
          <a:p>
            <a:pPr algn="just"/>
            <a:endParaRPr lang="ru-RU" sz="1400"/>
          </a:p>
        </p:txBody>
      </p:sp>
      <p:pic>
        <p:nvPicPr>
          <p:cNvPr id="5"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85720" y="2714620"/>
            <a:ext cx="810443" cy="428628"/>
          </a:xfrm>
          <a:prstGeom prst="rect">
            <a:avLst/>
          </a:prstGeom>
          <a:noFill/>
          <a:ln w="9525">
            <a:noFill/>
            <a:miter lim="800000"/>
            <a:headEnd/>
            <a:tailEnd/>
          </a:ln>
          <a:effectLst/>
        </p:spPr>
      </p:pic>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5" name="Прямоугольник 4"/>
          <p:cNvSpPr/>
          <p:nvPr/>
        </p:nvSpPr>
        <p:spPr>
          <a:xfrm>
            <a:off x="285720" y="1571612"/>
            <a:ext cx="8572560" cy="2246769"/>
          </a:xfrm>
          <a:prstGeom prst="rect">
            <a:avLst/>
          </a:prstGeom>
        </p:spPr>
        <p:txBody>
          <a:bodyPr wrap="square">
            <a:spAutoFit/>
          </a:bodyPr>
          <a:lstStyle/>
          <a:p>
            <a:pPr algn="just"/>
            <a:r>
              <a:rPr lang="ru-RU" sz="1400" smtClean="0"/>
              <a:t>Оценка и расчет результатов проводится путем вычисления среднего значения, стандартного отклонения, коэффициента вариации и доверительного интервала. Критерий приемлемости для коэффициента вариации необходимо устанавливать в зависимости от предполагаемых возможных значений (например, границы нормы для содержания исходного вещества в спецификации). В зависимости от определенного коэффициента вариации и границ нормы в спецификации устанавливается число испытаний, необходимых для рутинного контроля каждой пробы.</a:t>
            </a:r>
          </a:p>
          <a:p>
            <a:pPr algn="just"/>
            <a:endParaRPr lang="ru-RU" sz="1400" smtClean="0"/>
          </a:p>
          <a:p>
            <a:pPr algn="just"/>
            <a:r>
              <a:rPr lang="ru-RU" sz="1400" smtClean="0"/>
              <a:t>Таблица 1. Отношение между количеством анализов и коэффициентом вариации для определения достоверного отклонения от заданного значения, </a:t>
            </a:r>
            <a:r>
              <a:rPr lang="ru-RU" sz="1400" err="1" smtClean="0"/>
              <a:t>р</a:t>
            </a:r>
            <a:r>
              <a:rPr lang="ru-RU" sz="1400" smtClean="0"/>
              <a:t> = 95% [по Гриму (1973)]</a:t>
            </a:r>
          </a:p>
          <a:p>
            <a:pPr algn="just"/>
            <a:endParaRPr lang="ru-RU" sz="1400"/>
          </a:p>
        </p:txBody>
      </p:sp>
      <p:graphicFrame>
        <p:nvGraphicFramePr>
          <p:cNvPr id="9" name="Таблица 8"/>
          <p:cNvGraphicFramePr>
            <a:graphicFrameLocks noGrp="1"/>
          </p:cNvGraphicFramePr>
          <p:nvPr/>
        </p:nvGraphicFramePr>
        <p:xfrm>
          <a:off x="1928794" y="3857628"/>
          <a:ext cx="5245098" cy="2495550"/>
        </p:xfrm>
        <a:graphic>
          <a:graphicData uri="http://schemas.openxmlformats.org/drawingml/2006/table">
            <a:tbl>
              <a:tblPr/>
              <a:tblGrid>
                <a:gridCol w="903340"/>
                <a:gridCol w="505743"/>
                <a:gridCol w="505743"/>
                <a:gridCol w="496201"/>
                <a:gridCol w="496201"/>
                <a:gridCol w="410320"/>
                <a:gridCol w="400778"/>
                <a:gridCol w="496201"/>
                <a:gridCol w="505743"/>
                <a:gridCol w="524828"/>
              </a:tblGrid>
              <a:tr h="571500">
                <a:tc rowSpan="2">
                  <a:txBody>
                    <a:bodyPr/>
                    <a:lstStyle/>
                    <a:p>
                      <a:pPr algn="ctr" fontAlgn="t"/>
                      <a:r>
                        <a:rPr lang="ru-RU" sz="1200" b="0" i="1" u="none" strike="noStrike">
                          <a:latin typeface="Arial"/>
                        </a:rPr>
                        <a:t>Число испытаний, </a:t>
                      </a:r>
                      <a:r>
                        <a:rPr lang="en-US" sz="1200" b="0" i="1" u="none" strike="noStrike">
                          <a:latin typeface="Arial"/>
                        </a:rPr>
                        <a:t>n</a:t>
                      </a: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9">
                  <a:txBody>
                    <a:bodyPr/>
                    <a:lstStyle/>
                    <a:p>
                      <a:pPr algn="ctr" fontAlgn="ctr"/>
                      <a:r>
                        <a:rPr lang="ru-RU" sz="1200" b="1" i="0" u="none" strike="noStrike">
                          <a:latin typeface="Arial"/>
                        </a:rPr>
                        <a:t>Коэффициент вариации</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90500">
                <a:tc vMerge="1">
                  <a:txBody>
                    <a:bodyPr/>
                    <a:lstStyle/>
                    <a:p>
                      <a:pPr algn="ctr" fontAlgn="t"/>
                      <a:endParaRPr lang="ru-RU" sz="1200" b="0" i="0" u="none" strike="noStrike" dirty="0">
                        <a:latin typeface="Arial"/>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1" i="0" u="none" strike="noStrike">
                          <a:latin typeface="Arial"/>
                        </a:rPr>
                        <a:t>0,1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1" i="0" u="none" strike="noStrike">
                          <a:latin typeface="Arial"/>
                        </a:rPr>
                        <a:t>0,2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1" i="0" u="none" strike="noStrike">
                          <a:latin typeface="Arial"/>
                        </a:rPr>
                        <a:t>0,3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1" i="0" u="none" strike="noStrike">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1" i="0" u="none" strike="noStrike">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1" i="0" u="none" strike="noStrike">
                          <a:latin typeface="Arial"/>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1" i="0" u="none" strike="noStrike">
                          <a:latin typeface="Arial"/>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1" i="0" u="none" strike="noStrike">
                          <a:latin typeface="Arial"/>
                        </a:rPr>
                        <a:t>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1" i="0" u="none" strike="noStrike">
                          <a:latin typeface="Arial"/>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t"/>
                      <a:r>
                        <a:rPr lang="en-US" sz="1200" b="1" i="0" u="none" strike="noStrike" smtClean="0">
                          <a:latin typeface="Arial"/>
                        </a:rPr>
                        <a:t>1</a:t>
                      </a:r>
                      <a:endParaRPr lang="ru-RU" sz="1200" b="1" i="0" u="none" strike="noStrike">
                        <a:latin typeface="Arial"/>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2,70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3,60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4,5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13,5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22,5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t"/>
                      <a:r>
                        <a:rPr lang="en-US" sz="1200" b="1" i="0" u="none" strike="noStrike" smtClean="0">
                          <a:latin typeface="Arial"/>
                        </a:rPr>
                        <a:t>2</a:t>
                      </a:r>
                      <a:endParaRPr lang="ru-RU" sz="1200" b="1" i="0" u="none" strike="noStrike">
                        <a:latin typeface="Arial"/>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0,50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0,74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0,99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3,7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t"/>
                      <a:r>
                        <a:rPr lang="en-US" sz="1200" b="1" i="0" u="none" strike="noStrike" smtClean="0">
                          <a:latin typeface="Arial"/>
                        </a:rPr>
                        <a:t>3</a:t>
                      </a:r>
                      <a:endParaRPr lang="ru-RU" sz="1200" b="1" i="0" u="none" strike="noStrike">
                        <a:latin typeface="Arial"/>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0,48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0,64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2,4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t"/>
                      <a:r>
                        <a:rPr lang="en-US" sz="1200" b="1" i="0" u="none" strike="noStrike" smtClean="0">
                          <a:latin typeface="Arial"/>
                        </a:rPr>
                        <a:t>4</a:t>
                      </a:r>
                      <a:endParaRPr lang="ru-RU" sz="1200" b="1" i="0" u="none" strike="noStrike">
                        <a:latin typeface="Arial"/>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0,37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t"/>
                      <a:r>
                        <a:rPr lang="en-US" sz="1200" b="1" i="0" u="none" strike="noStrike" smtClean="0">
                          <a:latin typeface="Arial"/>
                        </a:rPr>
                        <a:t>5</a:t>
                      </a:r>
                      <a:endParaRPr lang="ru-RU" sz="1200" b="1" i="0" u="none" strike="noStrike">
                        <a:latin typeface="Arial"/>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2,6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t"/>
                      <a:r>
                        <a:rPr lang="en-US" sz="1200" b="1" i="0" u="none" strike="noStrike" smtClean="0">
                          <a:latin typeface="Arial"/>
                        </a:rPr>
                        <a:t>6</a:t>
                      </a:r>
                      <a:endParaRPr lang="ru-RU" sz="1200" b="1" i="0" u="none" strike="noStrike">
                        <a:latin typeface="Arial"/>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0,37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t"/>
                      <a:r>
                        <a:rPr lang="en-US" sz="1200" b="1" i="0" u="none" strike="noStrike" smtClean="0">
                          <a:latin typeface="Arial"/>
                        </a:rPr>
                        <a:t>7</a:t>
                      </a:r>
                      <a:endParaRPr lang="ru-RU" sz="1200" b="1" i="0" u="none" strike="noStrike">
                        <a:latin typeface="Arial"/>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t"/>
                      <a:r>
                        <a:rPr lang="en-US" sz="1200" b="1" i="0" u="none" strike="noStrike" smtClean="0">
                          <a:latin typeface="Arial"/>
                        </a:rPr>
                        <a:t>8</a:t>
                      </a:r>
                      <a:endParaRPr lang="ru-RU" sz="1200" b="1" i="0" u="none" strike="noStrike">
                        <a:latin typeface="Arial"/>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0,23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0,31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t"/>
                      <a:r>
                        <a:rPr lang="en-US" sz="1200" b="1" i="0" u="none" strike="noStrike" smtClean="0">
                          <a:latin typeface="Arial"/>
                        </a:rPr>
                        <a:t>9</a:t>
                      </a:r>
                      <a:endParaRPr lang="ru-RU" sz="1200" b="1" i="0" u="none" strike="noStrike">
                        <a:latin typeface="Arial"/>
                      </a:endParaRPr>
                    </a:p>
                  </a:txBody>
                  <a:tcPr marL="9525" marR="9525"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0,21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0,29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0" i="0" u="none" strike="noStrike">
                          <a:latin typeface="Arial"/>
                        </a:rPr>
                        <a:t>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4" name="Прямоугольник 3"/>
          <p:cNvSpPr/>
          <p:nvPr/>
        </p:nvSpPr>
        <p:spPr>
          <a:xfrm>
            <a:off x="285720" y="1643050"/>
            <a:ext cx="8572560" cy="5047536"/>
          </a:xfrm>
          <a:prstGeom prst="rect">
            <a:avLst/>
          </a:prstGeom>
        </p:spPr>
        <p:txBody>
          <a:bodyPr wrap="square">
            <a:spAutoFit/>
          </a:bodyPr>
          <a:lstStyle/>
          <a:p>
            <a:pPr indent="358775" algn="just"/>
            <a:r>
              <a:rPr lang="ru-RU" sz="1400" b="1" i="1" smtClean="0"/>
              <a:t>Пример: </a:t>
            </a:r>
            <a:r>
              <a:rPr lang="ru-RU" sz="1400" smtClean="0"/>
              <a:t>Если нормы количественного содержания действующего вещества в фармацевтической субстанции составляют 100 ± 2% и коэффициент вариации аналитической методики составляет 1,5%, то при количестве испытаний </a:t>
            </a:r>
            <a:r>
              <a:rPr lang="en-US" sz="1400" smtClean="0"/>
              <a:t>n</a:t>
            </a:r>
            <a:r>
              <a:rPr lang="ru-RU" sz="1400" smtClean="0"/>
              <a:t> = 3, не может быть принято статистически достоверное заключение о соответствии спецификации (± </a:t>
            </a:r>
            <a:r>
              <a:rPr lang="en-US" sz="1400" smtClean="0"/>
              <a:t>2</a:t>
            </a:r>
            <a:r>
              <a:rPr lang="ru-RU" sz="1400" smtClean="0"/>
              <a:t>,</a:t>
            </a:r>
            <a:r>
              <a:rPr lang="en-US" sz="1400" smtClean="0"/>
              <a:t>4</a:t>
            </a:r>
            <a:r>
              <a:rPr lang="ru-RU" sz="1400" smtClean="0"/>
              <a:t>% статистически достоверное). Скорее всего, для этого должно быть проведено не менее </a:t>
            </a:r>
            <a:r>
              <a:rPr lang="en-US" sz="1400" smtClean="0"/>
              <a:t>n</a:t>
            </a:r>
            <a:r>
              <a:rPr lang="ru-RU" sz="1400" smtClean="0"/>
              <a:t> </a:t>
            </a:r>
            <a:r>
              <a:rPr lang="en-US" sz="1400" smtClean="0"/>
              <a:t>=</a:t>
            </a:r>
            <a:r>
              <a:rPr lang="ru-RU" sz="1400" smtClean="0"/>
              <a:t> </a:t>
            </a:r>
            <a:r>
              <a:rPr lang="en-US" sz="1400" smtClean="0"/>
              <a:t>4</a:t>
            </a:r>
            <a:r>
              <a:rPr lang="ru-RU" sz="1400" smtClean="0"/>
              <a:t> испытаний (± 1,9% статистической достоверности).</a:t>
            </a:r>
          </a:p>
          <a:p>
            <a:pPr algn="just"/>
            <a:endParaRPr lang="ru-RU" sz="1400" smtClean="0"/>
          </a:p>
          <a:p>
            <a:pPr indent="358775" algn="just"/>
            <a:r>
              <a:rPr lang="ru-RU" sz="1400" smtClean="0"/>
              <a:t>Не имеется никаких официальных требований для максимального размера стандартного отклонения и относительного стандартного отклонения (</a:t>
            </a:r>
            <a:r>
              <a:rPr lang="ru-RU" sz="1400" err="1" smtClean="0"/>
              <a:t>s</a:t>
            </a:r>
            <a:r>
              <a:rPr lang="ru-RU" sz="1400" baseline="-25000" err="1" smtClean="0"/>
              <a:t>r</a:t>
            </a:r>
            <a:r>
              <a:rPr lang="ru-RU" sz="1400" smtClean="0"/>
              <a:t>) (или коэффициента вариации (</a:t>
            </a:r>
            <a:r>
              <a:rPr lang="en-US" sz="1400" smtClean="0"/>
              <a:t>CV)</a:t>
            </a:r>
            <a:r>
              <a:rPr lang="ru-RU" sz="1400" smtClean="0"/>
              <a:t>, что фактически есть суть одно и то же). Зависит от типа анализа. Стандартное отклонение  может изменяться между 2 и 20 %. Для анализа лекарственных соединений при контроле качества стандартное отклонение – менее </a:t>
            </a:r>
            <a:r>
              <a:rPr lang="en-US" sz="1400" smtClean="0"/>
              <a:t> 5</a:t>
            </a:r>
            <a:r>
              <a:rPr lang="ru-RU" sz="1400" smtClean="0"/>
              <a:t> %. Для биологических и </a:t>
            </a:r>
            <a:r>
              <a:rPr lang="ru-RU" sz="1400" err="1" smtClean="0"/>
              <a:t>биоаналитических</a:t>
            </a:r>
            <a:r>
              <a:rPr lang="ru-RU" sz="1400" smtClean="0"/>
              <a:t> методов – не более 15 % для каждого концентрационного уровня. Исключение составляет определение остаточных количеств  веществ, которые </a:t>
            </a:r>
            <a:r>
              <a:rPr lang="ru-RU" sz="1400" err="1" smtClean="0"/>
              <a:t>баллансируют</a:t>
            </a:r>
            <a:r>
              <a:rPr lang="ru-RU" sz="1400" smtClean="0"/>
              <a:t> на пределе количественного определения, поэтому для этого случая  – не более 20 %.</a:t>
            </a:r>
          </a:p>
          <a:p>
            <a:pPr indent="358775" algn="just"/>
            <a:endParaRPr lang="en-US" sz="1400" smtClean="0"/>
          </a:p>
          <a:p>
            <a:pPr indent="358775" algn="just"/>
            <a:r>
              <a:rPr lang="ru-RU" sz="1400" smtClean="0"/>
              <a:t>Предел сходимости  «</a:t>
            </a:r>
            <a:r>
              <a:rPr lang="ru-RU" sz="1400" b="1" i="1" err="1" smtClean="0"/>
              <a:t>r</a:t>
            </a:r>
            <a:r>
              <a:rPr lang="ru-RU" sz="1400" smtClean="0"/>
              <a:t>»: значение меньше чем или равное тому,  для которого абсолютная разность между двумя результатами испытания, полученными в условиях сходимости, можно ожидать нахождение в пределах вероятности 95 %.</a:t>
            </a:r>
          </a:p>
          <a:p>
            <a:r>
              <a:rPr lang="ru-RU" sz="1400" smtClean="0"/>
              <a:t>Сходимость (предел)  вычисляют по  формуле:   </a:t>
            </a:r>
            <a:r>
              <a:rPr lang="en-US" sz="1400" smtClean="0"/>
              <a:t>     </a:t>
            </a:r>
          </a:p>
          <a:p>
            <a:pPr algn="ctr"/>
            <a:endParaRPr lang="en-US" sz="1400" b="1" i="1" smtClean="0"/>
          </a:p>
          <a:p>
            <a:pPr algn="ctr"/>
            <a:r>
              <a:rPr lang="ru-RU" sz="1400" b="1" i="1" err="1" smtClean="0"/>
              <a:t>r</a:t>
            </a:r>
            <a:r>
              <a:rPr lang="ru-RU" sz="1400" b="1" i="1" smtClean="0"/>
              <a:t> = 2.8 * С</a:t>
            </a:r>
            <a:r>
              <a:rPr lang="en-US" sz="1400" b="1" i="1" smtClean="0"/>
              <a:t>V</a:t>
            </a:r>
            <a:r>
              <a:rPr lang="ru-RU" sz="1400" b="1" i="1" smtClean="0"/>
              <a:t> </a:t>
            </a:r>
            <a:r>
              <a:rPr lang="en-US" sz="1400" b="1" i="1" smtClean="0"/>
              <a:t>   </a:t>
            </a:r>
            <a:r>
              <a:rPr lang="ru-RU" sz="1400" smtClean="0"/>
              <a:t>или</a:t>
            </a:r>
            <a:r>
              <a:rPr lang="en-US" sz="1400" smtClean="0"/>
              <a:t>   </a:t>
            </a:r>
            <a:r>
              <a:rPr lang="ru-RU" sz="1400" b="1" i="1" smtClean="0"/>
              <a:t> </a:t>
            </a:r>
            <a:r>
              <a:rPr lang="ru-RU" sz="1400" b="1" i="1" err="1" smtClean="0"/>
              <a:t>r</a:t>
            </a:r>
            <a:r>
              <a:rPr lang="ru-RU" sz="1400" b="1" i="1" smtClean="0"/>
              <a:t> = 2.8 * </a:t>
            </a:r>
            <a:r>
              <a:rPr lang="en-US" sz="1400" b="1" i="1" smtClean="0"/>
              <a:t>S</a:t>
            </a:r>
            <a:r>
              <a:rPr lang="ru-RU" sz="1400" b="1" i="1" baseline="-25000" err="1" smtClean="0"/>
              <a:t>r</a:t>
            </a:r>
            <a:endParaRPr lang="en-US" sz="1400" smtClean="0"/>
          </a:p>
          <a:p>
            <a:endParaRPr lang="ru-RU" sz="1400" smtClean="0"/>
          </a:p>
        </p:txBody>
      </p:sp>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5" name="Rectangle 1"/>
          <p:cNvSpPr>
            <a:spLocks noChangeArrowheads="1"/>
          </p:cNvSpPr>
          <p:nvPr/>
        </p:nvSpPr>
        <p:spPr bwMode="auto">
          <a:xfrm>
            <a:off x="357158" y="1500174"/>
            <a:ext cx="8429684"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u="none" strike="noStrike" cap="none" normalizeH="0" smtClean="0">
                <a:ln>
                  <a:noFill/>
                </a:ln>
                <a:solidFill>
                  <a:schemeClr val="tx1"/>
                </a:solidFill>
                <a:effectLst/>
                <a:latin typeface="Arial" pitchFamily="34" charset="0"/>
                <a:ea typeface="Times New Roman" pitchFamily="18" charset="0"/>
                <a:cs typeface="Times New Roman" pitchFamily="18" charset="0"/>
              </a:rPr>
              <a:t>Принятые критерии для точности во многом зависят от типа анализа. Американской ассоциацией аналитической химии (АОАС) утверждена программа для аналитических методов , в которой приводятся данные оценки сходимости как функции аналитических концентраций. </a:t>
            </a:r>
            <a:endParaRPr kumimoji="0" lang="ru-RU" sz="1400" u="none" strike="noStrike" cap="none" normalizeH="0" smtClean="0">
              <a:ln>
                <a:noFill/>
              </a:ln>
              <a:solidFill>
                <a:schemeClr val="tx1"/>
              </a:solidFill>
              <a:effectLst/>
              <a:latin typeface="Arial" pitchFamily="34" charset="0"/>
              <a:cs typeface="Arial" pitchFamily="34" charset="0"/>
            </a:endParaRPr>
          </a:p>
          <a:p>
            <a:pPr marL="0" marR="0" lvl="0" indent="450850" algn="ctr" defTabSz="914400" rtl="0" eaLnBrk="0" fontAlgn="base" latinLnBrk="0" hangingPunct="0">
              <a:lnSpc>
                <a:spcPct val="100000"/>
              </a:lnSpc>
              <a:spcBef>
                <a:spcPct val="0"/>
              </a:spcBef>
              <a:spcAft>
                <a:spcPct val="0"/>
              </a:spcAft>
              <a:buClrTx/>
              <a:buSzTx/>
              <a:buFontTx/>
              <a:buNone/>
              <a:tabLst/>
            </a:pPr>
            <a:endParaRPr kumimoji="0" lang="ru-RU" sz="1400" u="none" strike="noStrike" cap="none" normalizeH="0" smtClean="0">
              <a:ln>
                <a:noFill/>
              </a:ln>
              <a:solidFill>
                <a:schemeClr val="tx1"/>
              </a:solidFill>
              <a:effectLst/>
              <a:latin typeface="Arial" pitchFamily="34" charset="0"/>
              <a:ea typeface="Times New Roman" pitchFamily="18" charset="0"/>
              <a:cs typeface="Times New Roman" pitchFamily="18" charset="0"/>
            </a:endParaRPr>
          </a:p>
          <a:p>
            <a:pPr marL="0" marR="0" lvl="0" indent="450850" algn="ctr" defTabSz="914400" rtl="0" eaLnBrk="0" fontAlgn="base" latinLnBrk="0" hangingPunct="0">
              <a:lnSpc>
                <a:spcPct val="100000"/>
              </a:lnSpc>
              <a:spcBef>
                <a:spcPct val="0"/>
              </a:spcBef>
              <a:spcAft>
                <a:spcPct val="0"/>
              </a:spcAft>
              <a:buClrTx/>
              <a:buSzTx/>
              <a:buFontTx/>
              <a:buNone/>
              <a:tabLst/>
            </a:pPr>
            <a:r>
              <a:rPr kumimoji="0" lang="ru-RU" sz="1400" b="1" u="none" strike="noStrike" cap="none" normalizeH="0" smtClean="0">
                <a:ln>
                  <a:noFill/>
                </a:ln>
                <a:solidFill>
                  <a:schemeClr val="tx1"/>
                </a:solidFill>
                <a:effectLst/>
                <a:latin typeface="Arial" pitchFamily="34" charset="0"/>
                <a:ea typeface="Times New Roman" pitchFamily="18" charset="0"/>
                <a:cs typeface="Times New Roman" pitchFamily="18" charset="0"/>
              </a:rPr>
              <a:t>Данные оценки сходимости  как функции концентрации </a:t>
            </a:r>
            <a:br>
              <a:rPr kumimoji="0" lang="ru-RU" sz="1400" b="1" u="none" strike="noStrike" cap="none" normalizeH="0" smtClean="0">
                <a:ln>
                  <a:noFill/>
                </a:ln>
                <a:solidFill>
                  <a:schemeClr val="tx1"/>
                </a:solidFill>
                <a:effectLst/>
                <a:latin typeface="Arial" pitchFamily="34" charset="0"/>
                <a:ea typeface="Times New Roman" pitchFamily="18" charset="0"/>
                <a:cs typeface="Times New Roman" pitchFamily="18" charset="0"/>
              </a:rPr>
            </a:br>
            <a:r>
              <a:rPr kumimoji="0" lang="ru-RU" sz="1400" b="1" u="none" strike="noStrike" cap="none" normalizeH="0" smtClean="0">
                <a:ln>
                  <a:noFill/>
                </a:ln>
                <a:solidFill>
                  <a:schemeClr val="tx1"/>
                </a:solidFill>
                <a:effectLst/>
                <a:latin typeface="Arial" pitchFamily="34" charset="0"/>
                <a:ea typeface="Times New Roman" pitchFamily="18" charset="0"/>
                <a:cs typeface="Times New Roman" pitchFamily="18" charset="0"/>
              </a:rPr>
              <a:t>анализируемого компонента</a:t>
            </a:r>
            <a:endParaRPr kumimoji="0" lang="ru-RU" sz="1400" b="1" u="none" strike="noStrike" cap="none" normalizeH="0" smtClean="0">
              <a:ln>
                <a:noFill/>
              </a:ln>
              <a:solidFill>
                <a:schemeClr val="tx1"/>
              </a:solidFill>
              <a:effectLst/>
              <a:latin typeface="Arial" pitchFamily="34" charset="0"/>
              <a:cs typeface="Arial" pitchFamily="34" charset="0"/>
            </a:endParaRPr>
          </a:p>
        </p:txBody>
      </p:sp>
      <p:graphicFrame>
        <p:nvGraphicFramePr>
          <p:cNvPr id="6" name="Таблица 5"/>
          <p:cNvGraphicFramePr>
            <a:graphicFrameLocks noGrp="1"/>
          </p:cNvGraphicFramePr>
          <p:nvPr/>
        </p:nvGraphicFramePr>
        <p:xfrm>
          <a:off x="785786" y="2858964"/>
          <a:ext cx="7929618" cy="3840480"/>
        </p:xfrm>
        <a:graphic>
          <a:graphicData uri="http://schemas.openxmlformats.org/drawingml/2006/table">
            <a:tbl>
              <a:tblPr/>
              <a:tblGrid>
                <a:gridCol w="4157062"/>
                <a:gridCol w="3772556"/>
              </a:tblGrid>
              <a:tr h="595317">
                <a:tc>
                  <a:txBody>
                    <a:bodyPr/>
                    <a:lstStyle/>
                    <a:p>
                      <a:pPr marL="0" indent="84138" algn="ctr">
                        <a:lnSpc>
                          <a:spcPct val="150000"/>
                        </a:lnSpc>
                        <a:spcAft>
                          <a:spcPts val="0"/>
                        </a:spcAft>
                      </a:pPr>
                      <a:r>
                        <a:rPr lang="ru-RU" sz="1400" b="0">
                          <a:latin typeface="Arial"/>
                          <a:ea typeface="Times New Roman"/>
                          <a:cs typeface="Times New Roman"/>
                        </a:rPr>
                        <a:t>Содержание анализируемого компонента,  %</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indent="179388" algn="ctr">
                        <a:lnSpc>
                          <a:spcPct val="150000"/>
                        </a:lnSpc>
                        <a:spcAft>
                          <a:spcPts val="0"/>
                        </a:spcAft>
                      </a:pPr>
                      <a:r>
                        <a:rPr lang="ru-RU" sz="1400" b="0">
                          <a:latin typeface="Arial"/>
                          <a:ea typeface="Times New Roman"/>
                          <a:cs typeface="Times New Roman"/>
                        </a:rPr>
                        <a:t>Относительное стандартное </a:t>
                      </a:r>
                      <a:br>
                        <a:rPr lang="ru-RU" sz="1400" b="0">
                          <a:latin typeface="Arial"/>
                          <a:ea typeface="Times New Roman"/>
                          <a:cs typeface="Times New Roman"/>
                        </a:rPr>
                      </a:br>
                      <a:r>
                        <a:rPr lang="ru-RU" sz="1400" b="0">
                          <a:latin typeface="Arial"/>
                          <a:ea typeface="Times New Roman"/>
                          <a:cs typeface="Times New Roman"/>
                        </a:rPr>
                        <a:t>отклонение (</a:t>
                      </a:r>
                      <a:r>
                        <a:rPr lang="en-US" sz="1400" b="0">
                          <a:latin typeface="Arial"/>
                          <a:ea typeface="Times New Roman"/>
                          <a:cs typeface="Times New Roman"/>
                        </a:rPr>
                        <a:t>RSD</a:t>
                      </a:r>
                      <a:r>
                        <a:rPr lang="ru-RU" sz="1400" b="0">
                          <a:latin typeface="Arial"/>
                          <a:ea typeface="Times New Roman"/>
                          <a:cs typeface="Times New Roman"/>
                        </a:rPr>
                        <a:t>)</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659">
                <a:tc>
                  <a:txBody>
                    <a:bodyPr/>
                    <a:lstStyle/>
                    <a:p>
                      <a:pPr indent="457200" algn="ctr">
                        <a:lnSpc>
                          <a:spcPct val="150000"/>
                        </a:lnSpc>
                        <a:spcAft>
                          <a:spcPts val="0"/>
                        </a:spcAft>
                      </a:pPr>
                      <a:r>
                        <a:rPr lang="ru-RU" sz="1400" b="0">
                          <a:latin typeface="Arial"/>
                          <a:ea typeface="Times New Roman"/>
                          <a:cs typeface="Times New Roman"/>
                        </a:rPr>
                        <a:t>100</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50000"/>
                        </a:lnSpc>
                        <a:spcAft>
                          <a:spcPts val="0"/>
                        </a:spcAft>
                      </a:pPr>
                      <a:r>
                        <a:rPr lang="ru-RU" sz="1400" b="0">
                          <a:latin typeface="Arial"/>
                          <a:ea typeface="Times New Roman"/>
                          <a:cs typeface="Times New Roman"/>
                        </a:rPr>
                        <a:t>1,3</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659">
                <a:tc>
                  <a:txBody>
                    <a:bodyPr/>
                    <a:lstStyle/>
                    <a:p>
                      <a:pPr indent="457200" algn="ctr">
                        <a:lnSpc>
                          <a:spcPct val="150000"/>
                        </a:lnSpc>
                        <a:spcAft>
                          <a:spcPts val="0"/>
                        </a:spcAft>
                      </a:pPr>
                      <a:r>
                        <a:rPr lang="ru-RU" sz="1400" b="0">
                          <a:latin typeface="Arial"/>
                          <a:ea typeface="Times New Roman"/>
                          <a:cs typeface="Times New Roman"/>
                        </a:rPr>
                        <a:t>10</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50000"/>
                        </a:lnSpc>
                        <a:spcAft>
                          <a:spcPts val="0"/>
                        </a:spcAft>
                      </a:pPr>
                      <a:r>
                        <a:rPr lang="ru-RU" sz="1400" b="0">
                          <a:latin typeface="Arial"/>
                          <a:ea typeface="Times New Roman"/>
                          <a:cs typeface="Times New Roman"/>
                        </a:rPr>
                        <a:t>2,8</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659">
                <a:tc>
                  <a:txBody>
                    <a:bodyPr/>
                    <a:lstStyle/>
                    <a:p>
                      <a:pPr indent="457200" algn="ctr">
                        <a:lnSpc>
                          <a:spcPct val="150000"/>
                        </a:lnSpc>
                        <a:spcAft>
                          <a:spcPts val="0"/>
                        </a:spcAft>
                      </a:pPr>
                      <a:r>
                        <a:rPr lang="ru-RU" sz="1400" b="0">
                          <a:latin typeface="Arial"/>
                          <a:ea typeface="Times New Roman"/>
                          <a:cs typeface="Times New Roman"/>
                        </a:rPr>
                        <a:t>1</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50000"/>
                        </a:lnSpc>
                        <a:spcAft>
                          <a:spcPts val="0"/>
                        </a:spcAft>
                      </a:pPr>
                      <a:r>
                        <a:rPr lang="ru-RU" sz="1400" b="0">
                          <a:latin typeface="Arial"/>
                          <a:ea typeface="Times New Roman"/>
                          <a:cs typeface="Times New Roman"/>
                        </a:rPr>
                        <a:t>2,7</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659">
                <a:tc>
                  <a:txBody>
                    <a:bodyPr/>
                    <a:lstStyle/>
                    <a:p>
                      <a:pPr indent="457200" algn="ctr">
                        <a:lnSpc>
                          <a:spcPct val="150000"/>
                        </a:lnSpc>
                        <a:spcAft>
                          <a:spcPts val="0"/>
                        </a:spcAft>
                      </a:pPr>
                      <a:r>
                        <a:rPr lang="ru-RU" sz="1400" b="0">
                          <a:latin typeface="Arial"/>
                          <a:ea typeface="Times New Roman"/>
                          <a:cs typeface="Times New Roman"/>
                        </a:rPr>
                        <a:t>0,1</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50000"/>
                        </a:lnSpc>
                        <a:spcAft>
                          <a:spcPts val="0"/>
                        </a:spcAft>
                      </a:pPr>
                      <a:r>
                        <a:rPr lang="ru-RU" sz="1400" b="0">
                          <a:latin typeface="Arial"/>
                          <a:ea typeface="Times New Roman"/>
                          <a:cs typeface="Times New Roman"/>
                        </a:rPr>
                        <a:t>3,7</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659">
                <a:tc>
                  <a:txBody>
                    <a:bodyPr/>
                    <a:lstStyle/>
                    <a:p>
                      <a:pPr indent="457200" algn="ctr">
                        <a:lnSpc>
                          <a:spcPct val="150000"/>
                        </a:lnSpc>
                        <a:spcAft>
                          <a:spcPts val="0"/>
                        </a:spcAft>
                      </a:pPr>
                      <a:r>
                        <a:rPr lang="ru-RU" sz="1400" b="0">
                          <a:latin typeface="Arial"/>
                          <a:ea typeface="Times New Roman"/>
                          <a:cs typeface="Times New Roman"/>
                        </a:rPr>
                        <a:t>0,01</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50000"/>
                        </a:lnSpc>
                        <a:spcAft>
                          <a:spcPts val="0"/>
                        </a:spcAft>
                      </a:pPr>
                      <a:r>
                        <a:rPr lang="ru-RU" sz="1400" b="0">
                          <a:latin typeface="Arial"/>
                          <a:ea typeface="Times New Roman"/>
                          <a:cs typeface="Times New Roman"/>
                        </a:rPr>
                        <a:t>5,3</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659">
                <a:tc>
                  <a:txBody>
                    <a:bodyPr/>
                    <a:lstStyle/>
                    <a:p>
                      <a:pPr indent="457200" algn="ctr">
                        <a:lnSpc>
                          <a:spcPct val="150000"/>
                        </a:lnSpc>
                        <a:spcAft>
                          <a:spcPts val="0"/>
                        </a:spcAft>
                      </a:pPr>
                      <a:r>
                        <a:rPr lang="ru-RU" sz="1400" b="0">
                          <a:latin typeface="Arial"/>
                          <a:ea typeface="Times New Roman"/>
                          <a:cs typeface="Times New Roman"/>
                        </a:rPr>
                        <a:t>0,001</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50000"/>
                        </a:lnSpc>
                        <a:spcAft>
                          <a:spcPts val="0"/>
                        </a:spcAft>
                      </a:pPr>
                      <a:r>
                        <a:rPr lang="ru-RU" sz="1400" b="0">
                          <a:latin typeface="Arial"/>
                          <a:ea typeface="Times New Roman"/>
                          <a:cs typeface="Times New Roman"/>
                        </a:rPr>
                        <a:t>7,3</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659">
                <a:tc>
                  <a:txBody>
                    <a:bodyPr/>
                    <a:lstStyle/>
                    <a:p>
                      <a:pPr indent="457200" algn="ctr">
                        <a:lnSpc>
                          <a:spcPct val="150000"/>
                        </a:lnSpc>
                        <a:spcAft>
                          <a:spcPts val="0"/>
                        </a:spcAft>
                      </a:pPr>
                      <a:r>
                        <a:rPr lang="ru-RU" sz="1400" b="0">
                          <a:latin typeface="Arial"/>
                          <a:ea typeface="Times New Roman"/>
                          <a:cs typeface="Times New Roman"/>
                        </a:rPr>
                        <a:t>0,0001</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50000"/>
                        </a:lnSpc>
                        <a:spcAft>
                          <a:spcPts val="0"/>
                        </a:spcAft>
                      </a:pPr>
                      <a:r>
                        <a:rPr lang="ru-RU" sz="1400" b="0">
                          <a:latin typeface="Arial"/>
                          <a:ea typeface="Times New Roman"/>
                          <a:cs typeface="Times New Roman"/>
                        </a:rPr>
                        <a:t>11,0</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659">
                <a:tc>
                  <a:txBody>
                    <a:bodyPr/>
                    <a:lstStyle/>
                    <a:p>
                      <a:pPr indent="457200" algn="ctr">
                        <a:lnSpc>
                          <a:spcPct val="150000"/>
                        </a:lnSpc>
                        <a:spcAft>
                          <a:spcPts val="0"/>
                        </a:spcAft>
                      </a:pPr>
                      <a:r>
                        <a:rPr lang="ru-RU" sz="1400" b="0">
                          <a:latin typeface="Arial"/>
                          <a:ea typeface="Times New Roman"/>
                          <a:cs typeface="Times New Roman"/>
                        </a:rPr>
                        <a:t>0,00001</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50000"/>
                        </a:lnSpc>
                        <a:spcAft>
                          <a:spcPts val="0"/>
                        </a:spcAft>
                      </a:pPr>
                      <a:r>
                        <a:rPr lang="ru-RU" sz="1400" b="0">
                          <a:latin typeface="Arial"/>
                          <a:ea typeface="Times New Roman"/>
                          <a:cs typeface="Times New Roman"/>
                        </a:rPr>
                        <a:t>15,0</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659">
                <a:tc>
                  <a:txBody>
                    <a:bodyPr/>
                    <a:lstStyle/>
                    <a:p>
                      <a:pPr indent="457200" algn="ctr">
                        <a:lnSpc>
                          <a:spcPct val="150000"/>
                        </a:lnSpc>
                        <a:spcAft>
                          <a:spcPts val="0"/>
                        </a:spcAft>
                      </a:pPr>
                      <a:r>
                        <a:rPr lang="ru-RU" sz="1400" b="0">
                          <a:latin typeface="Arial"/>
                          <a:ea typeface="Times New Roman"/>
                          <a:cs typeface="Times New Roman"/>
                        </a:rPr>
                        <a:t>0,000001</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50000"/>
                        </a:lnSpc>
                        <a:spcAft>
                          <a:spcPts val="0"/>
                        </a:spcAft>
                      </a:pPr>
                      <a:r>
                        <a:rPr lang="ru-RU" sz="1400" b="0">
                          <a:latin typeface="Arial"/>
                          <a:ea typeface="Times New Roman"/>
                          <a:cs typeface="Times New Roman"/>
                        </a:rPr>
                        <a:t>21,0</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7659">
                <a:tc>
                  <a:txBody>
                    <a:bodyPr/>
                    <a:lstStyle/>
                    <a:p>
                      <a:pPr indent="457200" algn="ctr">
                        <a:lnSpc>
                          <a:spcPct val="150000"/>
                        </a:lnSpc>
                        <a:spcAft>
                          <a:spcPts val="0"/>
                        </a:spcAft>
                      </a:pPr>
                      <a:r>
                        <a:rPr lang="ru-RU" sz="1400" b="0">
                          <a:latin typeface="Arial"/>
                          <a:ea typeface="Times New Roman"/>
                          <a:cs typeface="Times New Roman"/>
                        </a:rPr>
                        <a:t>0,0000001</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50000"/>
                        </a:lnSpc>
                        <a:spcAft>
                          <a:spcPts val="0"/>
                        </a:spcAft>
                      </a:pPr>
                      <a:r>
                        <a:rPr lang="ru-RU" sz="1400" b="0">
                          <a:latin typeface="Arial"/>
                          <a:ea typeface="Times New Roman"/>
                          <a:cs typeface="Times New Roman"/>
                        </a:rPr>
                        <a:t>30,0</a:t>
                      </a:r>
                      <a:endParaRPr lang="ru-RU" sz="14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5" name="Rectangle 1"/>
          <p:cNvSpPr>
            <a:spLocks noChangeArrowheads="1"/>
          </p:cNvSpPr>
          <p:nvPr/>
        </p:nvSpPr>
        <p:spPr bwMode="auto">
          <a:xfrm>
            <a:off x="357158" y="1715619"/>
            <a:ext cx="8429684"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just" defTabSz="914400" rtl="0" eaLnBrk="1" fontAlgn="base" latinLnBrk="0" hangingPunct="1">
              <a:lnSpc>
                <a:spcPct val="100000"/>
              </a:lnSpc>
              <a:spcBef>
                <a:spcPct val="0"/>
              </a:spcBef>
              <a:spcAft>
                <a:spcPct val="0"/>
              </a:spcAft>
              <a:buClrTx/>
              <a:buSzTx/>
              <a:buFontTx/>
              <a:buNone/>
              <a:tabLst/>
            </a:pPr>
            <a:r>
              <a:rPr kumimoji="0" lang="ru-RU" sz="1400" u="none" strike="noStrike" cap="none" normalizeH="0" smtClean="0">
                <a:ln>
                  <a:noFill/>
                </a:ln>
                <a:solidFill>
                  <a:schemeClr val="tx1"/>
                </a:solidFill>
                <a:effectLst/>
                <a:latin typeface="Arial" pitchFamily="34" charset="0"/>
                <a:ea typeface="Times New Roman" pitchFamily="18" charset="0"/>
                <a:cs typeface="Times New Roman" pitchFamily="18" charset="0"/>
              </a:rPr>
              <a:t>Для оценивания допустимых пределов сходимости и </a:t>
            </a:r>
            <a:r>
              <a:rPr kumimoji="0" lang="ru-RU" sz="1400" u="none" strike="noStrike" cap="none" normalizeH="0" err="1" smtClean="0">
                <a:ln>
                  <a:noFill/>
                </a:ln>
                <a:solidFill>
                  <a:schemeClr val="tx1"/>
                </a:solidFill>
                <a:effectLst/>
                <a:latin typeface="Arial" pitchFamily="34" charset="0"/>
                <a:ea typeface="Times New Roman" pitchFamily="18" charset="0"/>
                <a:cs typeface="Times New Roman" pitchFamily="18" charset="0"/>
              </a:rPr>
              <a:t>воспроизводимости</a:t>
            </a:r>
            <a:r>
              <a:rPr kumimoji="0" lang="ru-RU" sz="1400" u="none" strike="noStrike" cap="none" normalizeH="0" smtClean="0">
                <a:ln>
                  <a:noFill/>
                </a:ln>
                <a:solidFill>
                  <a:schemeClr val="tx1"/>
                </a:solidFill>
                <a:effectLst/>
                <a:latin typeface="Arial" pitchFamily="34" charset="0"/>
                <a:ea typeface="Times New Roman" pitchFamily="18" charset="0"/>
                <a:cs typeface="Times New Roman" pitchFamily="18" charset="0"/>
              </a:rPr>
              <a:t> иногда прибегают к так называемым критериям </a:t>
            </a:r>
            <a:r>
              <a:rPr kumimoji="0" lang="ru-RU" sz="1400" u="none" strike="noStrike" cap="none" normalizeH="0" err="1" smtClean="0">
                <a:ln>
                  <a:noFill/>
                </a:ln>
                <a:solidFill>
                  <a:schemeClr val="tx1"/>
                </a:solidFill>
                <a:effectLst/>
                <a:latin typeface="Arial" pitchFamily="34" charset="0"/>
                <a:ea typeface="Times New Roman" pitchFamily="18" charset="0"/>
                <a:cs typeface="Times New Roman" pitchFamily="18" charset="0"/>
              </a:rPr>
              <a:t>Горвица</a:t>
            </a:r>
            <a:r>
              <a:rPr kumimoji="0" lang="ru-RU" sz="1400" u="none" strike="noStrike" cap="none" normalizeH="0" smtClean="0">
                <a:ln>
                  <a:noFill/>
                </a:ln>
                <a:solidFill>
                  <a:schemeClr val="tx1"/>
                </a:solidFill>
                <a:effectLst/>
                <a:latin typeface="Arial" pitchFamily="34" charset="0"/>
                <a:ea typeface="Times New Roman" pitchFamily="18" charset="0"/>
                <a:cs typeface="Times New Roman" pitchFamily="18" charset="0"/>
              </a:rPr>
              <a:t>. </a:t>
            </a:r>
            <a:r>
              <a:rPr lang="ru-RU" sz="1400" smtClean="0">
                <a:latin typeface="Arial" pitchFamily="34" charset="0"/>
                <a:ea typeface="Times New Roman" pitchFamily="18" charset="0"/>
                <a:cs typeface="Times New Roman" pitchFamily="18" charset="0"/>
              </a:rPr>
              <a:t>Это расчетный критерий, устанавливающий эмпирическую зависимость между </a:t>
            </a:r>
            <a:r>
              <a:rPr lang="en-US" sz="1400" smtClean="0">
                <a:latin typeface="Arial" pitchFamily="34" charset="0"/>
                <a:ea typeface="Times New Roman" pitchFamily="18" charset="0"/>
                <a:cs typeface="Times New Roman" pitchFamily="18" charset="0"/>
              </a:rPr>
              <a:t>RSD  (</a:t>
            </a:r>
            <a:r>
              <a:rPr lang="uk-UA" sz="1400" err="1" smtClean="0">
                <a:latin typeface="Arial" pitchFamily="34" charset="0"/>
                <a:ea typeface="Times New Roman" pitchFamily="18" charset="0"/>
                <a:cs typeface="Times New Roman" pitchFamily="18" charset="0"/>
              </a:rPr>
              <a:t>относительным</a:t>
            </a:r>
            <a:r>
              <a:rPr lang="uk-UA" sz="1400" smtClean="0">
                <a:latin typeface="Arial" pitchFamily="34" charset="0"/>
                <a:ea typeface="Times New Roman" pitchFamily="18" charset="0"/>
                <a:cs typeface="Times New Roman" pitchFamily="18" charset="0"/>
              </a:rPr>
              <a:t> СКО) и </a:t>
            </a:r>
            <a:r>
              <a:rPr lang="uk-UA" sz="1400" err="1" smtClean="0">
                <a:latin typeface="Arial" pitchFamily="34" charset="0"/>
                <a:ea typeface="Times New Roman" pitchFamily="18" charset="0"/>
                <a:cs typeface="Times New Roman" pitchFamily="18" charset="0"/>
              </a:rPr>
              <a:t>концентрацией</a:t>
            </a:r>
            <a:r>
              <a:rPr lang="uk-UA" sz="1400" smtClean="0">
                <a:latin typeface="Arial" pitchFamily="34" charset="0"/>
                <a:ea typeface="Times New Roman" pitchFamily="18" charset="0"/>
                <a:cs typeface="Times New Roman" pitchFamily="18" charset="0"/>
              </a:rPr>
              <a:t> </a:t>
            </a:r>
            <a:r>
              <a:rPr lang="uk-UA" sz="1400" err="1" smtClean="0">
                <a:latin typeface="Arial" pitchFamily="34" charset="0"/>
                <a:ea typeface="Times New Roman" pitchFamily="18" charset="0"/>
                <a:cs typeface="Times New Roman" pitchFamily="18" charset="0"/>
              </a:rPr>
              <a:t>вещества</a:t>
            </a:r>
            <a:r>
              <a:rPr lang="uk-UA" sz="1400" smtClean="0">
                <a:latin typeface="Arial" pitchFamily="34" charset="0"/>
                <a:ea typeface="Times New Roman" pitchFamily="18" charset="0"/>
                <a:cs typeface="Times New Roman" pitchFamily="18" charset="0"/>
              </a:rPr>
              <a:t> (С) в </a:t>
            </a:r>
            <a:r>
              <a:rPr lang="uk-UA" sz="1400" err="1" smtClean="0">
                <a:latin typeface="Arial" pitchFamily="34" charset="0"/>
                <a:ea typeface="Times New Roman" pitchFamily="18" charset="0"/>
                <a:cs typeface="Times New Roman" pitchFamily="18" charset="0"/>
              </a:rPr>
              <a:t>анализируемом</a:t>
            </a:r>
            <a:r>
              <a:rPr lang="uk-UA" sz="1400" smtClean="0">
                <a:latin typeface="Arial" pitchFamily="34" charset="0"/>
                <a:ea typeface="Times New Roman" pitchFamily="18" charset="0"/>
                <a:cs typeface="Times New Roman" pitchFamily="18" charset="0"/>
              </a:rPr>
              <a:t> </a:t>
            </a:r>
            <a:r>
              <a:rPr lang="uk-UA" sz="1400" err="1" smtClean="0">
                <a:latin typeface="Arial" pitchFamily="34" charset="0"/>
                <a:ea typeface="Times New Roman" pitchFamily="18" charset="0"/>
                <a:cs typeface="Times New Roman" pitchFamily="18" charset="0"/>
              </a:rPr>
              <a:t>объекте</a:t>
            </a:r>
            <a:r>
              <a:rPr lang="uk-UA" sz="1400" smtClean="0">
                <a:latin typeface="Arial" pitchFamily="34" charset="0"/>
                <a:ea typeface="Times New Roman" pitchFamily="18" charset="0"/>
                <a:cs typeface="Times New Roman" pitchFamily="18" charset="0"/>
              </a:rPr>
              <a:t>.</a:t>
            </a:r>
            <a:endParaRPr kumimoji="0" lang="ru-RU" sz="1400" b="1" u="none" strike="noStrike" cap="none" normalizeH="0" smtClean="0">
              <a:ln>
                <a:noFill/>
              </a:ln>
              <a:solidFill>
                <a:schemeClr val="tx1"/>
              </a:solidFill>
              <a:effectLst/>
              <a:latin typeface="Arial" pitchFamily="34" charset="0"/>
              <a:cs typeface="Arial" pitchFamily="34" charset="0"/>
            </a:endParaRPr>
          </a:p>
        </p:txBody>
      </p:sp>
      <p:graphicFrame>
        <p:nvGraphicFramePr>
          <p:cNvPr id="7" name="Объект 6"/>
          <p:cNvGraphicFramePr>
            <a:graphicFrameLocks noChangeAspect="1"/>
          </p:cNvGraphicFramePr>
          <p:nvPr/>
        </p:nvGraphicFramePr>
        <p:xfrm>
          <a:off x="1928794" y="4008428"/>
          <a:ext cx="3309961" cy="654717"/>
        </p:xfrm>
        <a:graphic>
          <a:graphicData uri="http://schemas.openxmlformats.org/presentationml/2006/ole">
            <p:oleObj spid="_x0000_s285698" name="Формула" r:id="rId3" imgW="1155600" imgH="228600" progId="Equation.3">
              <p:embed/>
            </p:oleObj>
          </a:graphicData>
        </a:graphic>
      </p:graphicFrame>
      <p:graphicFrame>
        <p:nvGraphicFramePr>
          <p:cNvPr id="285699" name="Object 3"/>
          <p:cNvGraphicFramePr>
            <a:graphicFrameLocks noChangeAspect="1"/>
          </p:cNvGraphicFramePr>
          <p:nvPr/>
        </p:nvGraphicFramePr>
        <p:xfrm>
          <a:off x="1571604" y="3079734"/>
          <a:ext cx="4143372" cy="642937"/>
        </p:xfrm>
        <a:graphic>
          <a:graphicData uri="http://schemas.openxmlformats.org/presentationml/2006/ole">
            <p:oleObj spid="_x0000_s285699" name="Формула" r:id="rId4" imgW="1473120" imgH="228600" progId="Equation.3">
              <p:embed/>
            </p:oleObj>
          </a:graphicData>
        </a:graphic>
      </p:graphicFrame>
      <p:sp>
        <p:nvSpPr>
          <p:cNvPr id="8" name="TextBox 7"/>
          <p:cNvSpPr txBox="1"/>
          <p:nvPr/>
        </p:nvSpPr>
        <p:spPr>
          <a:xfrm>
            <a:off x="5572132" y="3222610"/>
            <a:ext cx="3143272" cy="523220"/>
          </a:xfrm>
          <a:prstGeom prst="rect">
            <a:avLst/>
          </a:prstGeom>
          <a:noFill/>
        </p:spPr>
        <p:txBody>
          <a:bodyPr wrap="square" rtlCol="0">
            <a:spAutoFit/>
          </a:bodyPr>
          <a:lstStyle/>
          <a:p>
            <a:pPr algn="ctr"/>
            <a:r>
              <a:rPr lang="ru-RU" sz="1400" smtClean="0"/>
              <a:t>Критерий </a:t>
            </a:r>
            <a:r>
              <a:rPr lang="ru-RU" sz="1400" err="1" smtClean="0"/>
              <a:t>Горвица</a:t>
            </a:r>
            <a:r>
              <a:rPr lang="ru-RU" sz="1400" smtClean="0"/>
              <a:t> для расчета предела сходимости</a:t>
            </a:r>
            <a:endParaRPr lang="ru-RU" sz="1400"/>
          </a:p>
        </p:txBody>
      </p:sp>
      <p:sp>
        <p:nvSpPr>
          <p:cNvPr id="9" name="TextBox 8"/>
          <p:cNvSpPr txBox="1"/>
          <p:nvPr/>
        </p:nvSpPr>
        <p:spPr>
          <a:xfrm>
            <a:off x="5643570" y="4151304"/>
            <a:ext cx="3143272" cy="523220"/>
          </a:xfrm>
          <a:prstGeom prst="rect">
            <a:avLst/>
          </a:prstGeom>
          <a:noFill/>
        </p:spPr>
        <p:txBody>
          <a:bodyPr wrap="square" rtlCol="0">
            <a:spAutoFit/>
          </a:bodyPr>
          <a:lstStyle/>
          <a:p>
            <a:pPr algn="ctr"/>
            <a:r>
              <a:rPr lang="ru-RU" sz="1400" smtClean="0"/>
              <a:t>Критерий </a:t>
            </a:r>
            <a:r>
              <a:rPr lang="ru-RU" sz="1400" err="1" smtClean="0"/>
              <a:t>Горвица</a:t>
            </a:r>
            <a:r>
              <a:rPr lang="ru-RU" sz="1400" smtClean="0"/>
              <a:t> для расчета предела </a:t>
            </a:r>
            <a:r>
              <a:rPr lang="ru-RU" sz="1400" err="1" smtClean="0"/>
              <a:t>воспроизводимости</a:t>
            </a:r>
            <a:endParaRPr lang="ru-RU" sz="1400"/>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58721" name="Rectangle 1"/>
          <p:cNvSpPr>
            <a:spLocks noChangeArrowheads="1"/>
          </p:cNvSpPr>
          <p:nvPr/>
        </p:nvSpPr>
        <p:spPr bwMode="auto">
          <a:xfrm>
            <a:off x="285720" y="1823339"/>
            <a:ext cx="8572560" cy="4716615"/>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180975" algn="l"/>
              </a:tabLst>
            </a:pPr>
            <a:r>
              <a:rPr kumimoji="0" lang="ru-RU" sz="1400" b="1" i="1" u="none" strike="noStrike" cap="none" normalizeH="0" baseline="0" err="1" smtClean="0">
                <a:ln>
                  <a:noFill/>
                </a:ln>
                <a:solidFill>
                  <a:srgbClr val="000000"/>
                </a:solidFill>
                <a:effectLst/>
                <a:latin typeface="Arial" pitchFamily="34" charset="0"/>
                <a:cs typeface="Times New Roman" pitchFamily="18" charset="0"/>
              </a:rPr>
              <a:t>Воспроизводимость</a:t>
            </a:r>
            <a:endParaRPr kumimoji="0" lang="ru-RU" sz="1400" b="1" i="1" u="none" strike="noStrike" cap="none" normalizeH="0" baseline="0" smtClean="0">
              <a:ln>
                <a:noFill/>
              </a:ln>
              <a:solidFill>
                <a:srgbClr val="000000"/>
              </a:solidFill>
              <a:effectLst/>
              <a:latin typeface="Arial"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tab pos="180975" algn="l"/>
              </a:tabLst>
            </a:pPr>
            <a:endParaRPr kumimoji="0" lang="ru-RU" sz="1400" b="1" i="1" u="none" strike="noStrike" cap="none" normalizeH="0" baseline="0" smtClean="0">
              <a:ln>
                <a:noFill/>
              </a:ln>
              <a:solidFill>
                <a:schemeClr val="tx1"/>
              </a:solidFill>
              <a:effectLst/>
              <a:latin typeface="Arial" pitchFamily="34" charset="0"/>
              <a:cs typeface="Times New Roman" pitchFamily="18" charset="0"/>
            </a:endParaRPr>
          </a:p>
          <a:p>
            <a:pPr marR="0" lvl="0" indent="261938" algn="just" defTabSz="914400" rtl="0" eaLnBrk="0" fontAlgn="base" latinLnBrk="0" hangingPunct="0">
              <a:lnSpc>
                <a:spcPct val="100000"/>
              </a:lnSpc>
              <a:spcBef>
                <a:spcPct val="0"/>
              </a:spcBef>
              <a:spcAft>
                <a:spcPct val="0"/>
              </a:spcAft>
              <a:buClrTx/>
              <a:buSzTx/>
              <a:buFontTx/>
              <a:buNone/>
              <a:tabLst>
                <a:tab pos="180975" algn="l"/>
              </a:tabLst>
            </a:pPr>
            <a:r>
              <a:rPr kumimoji="0" lang="ru-RU" sz="1400" b="0" i="1"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Воспроизводимость - </a:t>
            </a:r>
            <a:r>
              <a:rPr kumimoji="0" lang="ru-RU" sz="1400" b="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это </a:t>
            </a:r>
            <a:r>
              <a:rPr kumimoji="0" lang="ru-RU" sz="1400" b="0" i="0" u="none" strike="noStrike" cap="none" normalizeH="0" baseline="0" err="1" smtClean="0">
                <a:ln>
                  <a:noFill/>
                </a:ln>
                <a:solidFill>
                  <a:schemeClr val="tx1"/>
                </a:solidFill>
                <a:effectLst/>
                <a:latin typeface="Arial" pitchFamily="34" charset="0"/>
                <a:ea typeface="Times New Roman" pitchFamily="18" charset="0"/>
                <a:cs typeface="Times New Roman" pitchFamily="18" charset="0"/>
              </a:rPr>
              <a:t>прецизионность</a:t>
            </a:r>
            <a:r>
              <a:rPr kumimoji="0" lang="ru-RU"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в условиях, когда результаты испытания получены </a:t>
            </a:r>
            <a:r>
              <a:rPr lang="ru-RU" sz="1400" smtClean="0">
                <a:latin typeface="Arial" pitchFamily="34" charset="0"/>
                <a:ea typeface="Times New Roman" pitchFamily="18" charset="0"/>
                <a:cs typeface="Times New Roman" pitchFamily="18" charset="0"/>
              </a:rPr>
              <a:t>одним и</a:t>
            </a:r>
            <a:r>
              <a:rPr kumimoji="0" lang="ru-RU"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тем же самым методом на идентичных испытательных образцах в различных лабораториях с различными операторами, использующими различное оборудование.</a:t>
            </a:r>
            <a:endParaRPr kumimoji="0" lang="ru-RU" sz="1400" b="0" i="0" u="none" strike="noStrike" cap="none" normalizeH="0" baseline="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80975" algn="l"/>
              </a:tabLst>
            </a:pPr>
            <a:r>
              <a:rPr kumimoji="0" lang="ru-RU" sz="1400" b="0" i="1"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Пределом </a:t>
            </a:r>
            <a:r>
              <a:rPr kumimoji="0" lang="ru-RU" sz="1400" b="0" i="1" u="none" strike="noStrike" cap="none" normalizeH="0" baseline="0" err="1" smtClean="0">
                <a:ln>
                  <a:noFill/>
                </a:ln>
                <a:solidFill>
                  <a:srgbClr val="000000"/>
                </a:solidFill>
                <a:effectLst/>
                <a:latin typeface="Arial" pitchFamily="34" charset="0"/>
                <a:ea typeface="Times New Roman" pitchFamily="18" charset="0"/>
                <a:cs typeface="Times New Roman" pitchFamily="18" charset="0"/>
              </a:rPr>
              <a:t>воспроизводимости</a:t>
            </a:r>
            <a:r>
              <a:rPr kumimoji="0" lang="ru-RU" sz="1400" b="0" i="1"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 «R» </a:t>
            </a:r>
            <a:r>
              <a:rPr kumimoji="0" lang="ru-RU" sz="1400" b="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является</a:t>
            </a:r>
            <a:r>
              <a:rPr kumimoji="0" lang="ru-RU" sz="1400" b="0" i="1"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 </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значение меньшее либо равное тому,  для которого абсолютная разность между двумя результатами испытания, полученными в условиях </a:t>
            </a:r>
            <a:r>
              <a:rPr kumimoji="0" lang="ru-RU" sz="1400" b="0" i="0" u="none" strike="noStrike" cap="none" normalizeH="0" baseline="0" err="1" smtClean="0">
                <a:ln>
                  <a:noFill/>
                </a:ln>
                <a:solidFill>
                  <a:srgbClr val="000000"/>
                </a:solidFill>
                <a:effectLst/>
                <a:latin typeface="Arial" pitchFamily="34" charset="0"/>
                <a:ea typeface="Times New Roman" pitchFamily="18" charset="0"/>
                <a:cs typeface="Times New Roman" pitchFamily="18" charset="0"/>
              </a:rPr>
              <a:t>воспроизводимости</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 </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находится в пределах вероятности 95 %</a:t>
            </a:r>
            <a:r>
              <a:rPr kumimoji="0" lang="ru-RU"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a:t>
            </a:r>
            <a:endParaRPr kumimoji="0" lang="ru-RU" sz="1400" b="0" i="0" u="none" strike="noStrike" cap="none" normalizeH="0" baseline="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180975" algn="l"/>
              </a:tabLst>
            </a:pPr>
            <a:r>
              <a:rPr kumimoji="0" lang="ru-RU" sz="1400" b="0" i="0" u="none" strike="noStrike" cap="none" normalizeH="0" baseline="0" err="1" smtClean="0">
                <a:ln>
                  <a:noFill/>
                </a:ln>
                <a:solidFill>
                  <a:srgbClr val="000000"/>
                </a:solidFill>
                <a:effectLst/>
                <a:latin typeface="Arial" pitchFamily="34" charset="0"/>
                <a:ea typeface="Times New Roman" pitchFamily="18" charset="0"/>
                <a:cs typeface="Times New Roman" pitchFamily="18" charset="0"/>
              </a:rPr>
              <a:t>Воспроизводимость</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 (предел) </a:t>
            </a:r>
            <a:r>
              <a:rPr lang="ru-RU" sz="1400" smtClean="0">
                <a:solidFill>
                  <a:srgbClr val="000000"/>
                </a:solidFill>
                <a:latin typeface="Arial" pitchFamily="34" charset="0"/>
                <a:ea typeface="Times New Roman" pitchFamily="18" charset="0"/>
                <a:cs typeface="Times New Roman" pitchFamily="18" charset="0"/>
              </a:rPr>
              <a:t>вычисляется по </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формуле</a:t>
            </a:r>
            <a:r>
              <a:rPr kumimoji="0" lang="ru-RU"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a:t>
            </a:r>
            <a:r>
              <a:rPr kumimoji="0" lang="ru-RU" sz="1400" b="1" i="1"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R = 2.8 * </a:t>
            </a:r>
            <a:r>
              <a:rPr kumimoji="0" lang="ru-RU" sz="1400" b="1" i="1" u="none" strike="noStrike" cap="none" normalizeH="0" baseline="0" err="1" smtClean="0">
                <a:ln>
                  <a:noFill/>
                </a:ln>
                <a:solidFill>
                  <a:schemeClr val="tx1"/>
                </a:solidFill>
                <a:effectLst/>
                <a:latin typeface="Arial" pitchFamily="34" charset="0"/>
                <a:ea typeface="Times New Roman" pitchFamily="18" charset="0"/>
                <a:cs typeface="Times New Roman" pitchFamily="18" charset="0"/>
              </a:rPr>
              <a:t>s</a:t>
            </a:r>
            <a:r>
              <a:rPr kumimoji="0" lang="ru-RU" sz="1400" b="1" i="1" u="none" strike="noStrike" cap="none" normalizeH="0" baseline="-30000" err="1" smtClean="0">
                <a:ln>
                  <a:noFill/>
                </a:ln>
                <a:solidFill>
                  <a:schemeClr val="tx1"/>
                </a:solidFill>
                <a:effectLst/>
                <a:latin typeface="Arial" pitchFamily="34" charset="0"/>
                <a:ea typeface="Times New Roman" pitchFamily="18" charset="0"/>
                <a:cs typeface="Times New Roman" pitchFamily="18" charset="0"/>
              </a:rPr>
              <a:t>R</a:t>
            </a:r>
            <a:endParaRPr kumimoji="0" lang="ru-RU" sz="1400" b="1" i="1" u="none" strike="noStrike" cap="none" normalizeH="0" baseline="0" smtClean="0">
              <a:ln>
                <a:noFill/>
              </a:ln>
              <a:solidFill>
                <a:schemeClr val="tx1"/>
              </a:solidFill>
              <a:effectLst/>
              <a:latin typeface="Arial" pitchFamily="34" charset="0"/>
              <a:cs typeface="Arial" pitchFamily="34" charset="0"/>
            </a:endParaRPr>
          </a:p>
          <a:p>
            <a:pPr marR="0" lvl="0" indent="261938" algn="just" defTabSz="914400" rtl="0" eaLnBrk="0" fontAlgn="base" latinLnBrk="0" hangingPunct="0">
              <a:lnSpc>
                <a:spcPct val="100000"/>
              </a:lnSpc>
              <a:spcBef>
                <a:spcPct val="0"/>
              </a:spcBef>
              <a:spcAft>
                <a:spcPct val="0"/>
              </a:spcAft>
              <a:buClrTx/>
              <a:buSzTx/>
              <a:buFontTx/>
              <a:buNone/>
              <a:tabLst>
                <a:tab pos="180975" algn="l"/>
              </a:tabLst>
            </a:pP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Метод должен быть стабильным, то есть, характеристики  должны быть воспроизводимыми при повторении от дня к дню, от лаборанта к лаборанту, от лаборатории к лаборатории, </a:t>
            </a:r>
            <a:r>
              <a:rPr lang="ru-RU" sz="1400" smtClean="0">
                <a:solidFill>
                  <a:srgbClr val="000000"/>
                </a:solidFill>
                <a:latin typeface="Arial" pitchFamily="34" charset="0"/>
                <a:ea typeface="Times New Roman" pitchFamily="18" charset="0"/>
                <a:cs typeface="Times New Roman" pitchFamily="18" charset="0"/>
              </a:rPr>
              <a:t>от</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 аппарата к аппарату и т.д</a:t>
            </a:r>
            <a:r>
              <a:rPr kumimoji="0" lang="ru-RU"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a:t>
            </a:r>
            <a:endParaRPr kumimoji="0" lang="en-US"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endParaRPr>
          </a:p>
          <a:p>
            <a:pPr indent="179388" algn="just"/>
            <a:r>
              <a:rPr lang="ru-RU" sz="1400" smtClean="0"/>
              <a:t>В целом </a:t>
            </a:r>
            <a:r>
              <a:rPr lang="ru-RU" sz="1400" err="1" smtClean="0"/>
              <a:t>воспроизводимость</a:t>
            </a:r>
            <a:r>
              <a:rPr lang="ru-RU" sz="1400" smtClean="0"/>
              <a:t> оценивается как степень разброса результатов, получаемых анализируемым методом. Статистическими показателями разброса результатов являются среднеквадратичное отклонение  и относительный показатель разброса результатов – коэффициент вариации </a:t>
            </a:r>
            <a:r>
              <a:rPr lang="en-US" sz="1400" smtClean="0"/>
              <a:t>CV</a:t>
            </a:r>
            <a:r>
              <a:rPr lang="ru-RU" sz="1400" smtClean="0"/>
              <a:t>.  Как правило, частным применением исследования воспроизводимости является промежуточная прецизионность. Обычно этот критерий валидации рассчитывают в пределах одной лаборатории для разных операторов или разных  приборов.  Воспроизводимость – понятие, предполагающее проведение более широкомасштабных  межлабораторных испытаний, что не всегда доступно. </a:t>
            </a:r>
          </a:p>
          <a:p>
            <a:pPr marL="0" marR="0" lvl="0" indent="0" algn="just" defTabSz="914400" rtl="0" eaLnBrk="0" fontAlgn="base" latinLnBrk="0" hangingPunct="0">
              <a:lnSpc>
                <a:spcPct val="100000"/>
              </a:lnSpc>
              <a:spcBef>
                <a:spcPct val="0"/>
              </a:spcBef>
              <a:spcAft>
                <a:spcPct val="0"/>
              </a:spcAft>
              <a:buClrTx/>
              <a:buSzTx/>
              <a:buFontTx/>
              <a:buNone/>
              <a:tabLst>
                <a:tab pos="180975" algn="l"/>
              </a:tabLst>
            </a:pPr>
            <a:endParaRPr kumimoji="0" lang="ru-RU" sz="1400" b="0" i="0" u="none" strike="noStrike" cap="none" normalizeH="0" baseline="0" smtClean="0">
              <a:ln>
                <a:noFill/>
              </a:ln>
              <a:solidFill>
                <a:schemeClr val="tx1"/>
              </a:solidFill>
              <a:effectLst/>
              <a:latin typeface="Arial" pitchFamily="34" charset="0"/>
              <a:cs typeface="Arial" pitchFamily="34" charset="0"/>
            </a:endParaRPr>
          </a:p>
        </p:txBody>
      </p:sp>
      <p:pic>
        <p:nvPicPr>
          <p:cNvPr id="4"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57158" y="1571612"/>
            <a:ext cx="810443" cy="428628"/>
          </a:xfrm>
          <a:prstGeom prst="rect">
            <a:avLst/>
          </a:prstGeom>
          <a:noFill/>
          <a:ln w="9525">
            <a:noFill/>
            <a:miter lim="800000"/>
            <a:headEnd/>
            <a:tailEnd/>
          </a:ln>
          <a:effectLst/>
        </p:spPr>
      </p:pic>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648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175"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285720" y="1571612"/>
            <a:ext cx="8572560" cy="4893647"/>
          </a:xfrm>
          <a:prstGeom prst="rect">
            <a:avLst/>
          </a:prstGeom>
        </p:spPr>
        <p:txBody>
          <a:bodyPr wrap="square">
            <a:spAutoFit/>
          </a:bodyPr>
          <a:lstStyle/>
          <a:p>
            <a:pPr algn="ctr"/>
            <a:r>
              <a:rPr lang="ru-RU" b="1" smtClean="0"/>
              <a:t>Линейность</a:t>
            </a:r>
          </a:p>
          <a:p>
            <a:pPr algn="ctr"/>
            <a:endParaRPr lang="ru-RU" sz="1400" b="1" smtClean="0"/>
          </a:p>
          <a:p>
            <a:pPr indent="358775" algn="just"/>
            <a:r>
              <a:rPr lang="ru-RU" sz="1400" smtClean="0"/>
              <a:t>Линейность аналитической методики доказана, если в выбранном диапазоне применения можно показать прямо пропорциональное соотношение между концентрацией исследуемого вещества в растворе и сигналом детектора (фактором отклика).</a:t>
            </a:r>
          </a:p>
          <a:p>
            <a:pPr indent="363538" algn="just"/>
            <a:r>
              <a:rPr lang="ru-RU" sz="1400" smtClean="0"/>
              <a:t>Линейность методики подтверждается в диапазоне концентраций от 80 до 120% (от номинала) действующего вещества в исследуемом растворе (на ряде разведений исходного раствора). При этом измеряется и анализируется как минимум 5 концентраций, причем значение для каждого анализа получается путем расчета среднего значения из нескольких инъекций (вколов).</a:t>
            </a:r>
          </a:p>
          <a:p>
            <a:pPr indent="358775" algn="just"/>
            <a:r>
              <a:rPr lang="ru-RU" sz="1400" smtClean="0"/>
              <a:t>Оценка проводится по наличию линейной зависимости между концентрацией вещества и сигналом с помощью подходящего регрессионного уравнения (например, полученного методом наименьших квадратов). Характеристики линейности методики выражаются в виде коэффициента корреляции, наклона прямых, а также величины отрезка на оси ординат. В качестве дополнительной информации для оценки линейности может быть приведено графическое представление и отклонение полученных значений от регрессионной прямой.</a:t>
            </a:r>
          </a:p>
          <a:p>
            <a:pPr indent="358775" algn="just"/>
            <a:r>
              <a:rPr lang="ru-RU" sz="1400" smtClean="0"/>
              <a:t>Если для рутинного контроля показателя «количественное определение» предусматривается калибровка по одной точке, то доверительный диапазон отрезка на оси ординат должен включать нулевую точку. В этом случае необходимо оценивать линейность методики в диапазоне концентраций от 10 до 120% (от номинала). Наряду с линейной функцией для определенных типов детекторов может быть показана другая математическая зависимость, причем число калибровочных точек для рутинного контроля должно быть подобрано соответствующим образом.</a:t>
            </a:r>
          </a:p>
          <a:p>
            <a:pPr algn="just"/>
            <a:endParaRPr lang="ru-RU" sz="1400" smtClean="0"/>
          </a:p>
        </p:txBody>
      </p:sp>
      <p:pic>
        <p:nvPicPr>
          <p:cNvPr id="5"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57158" y="1571612"/>
            <a:ext cx="810443" cy="428628"/>
          </a:xfrm>
          <a:prstGeom prst="rect">
            <a:avLst/>
          </a:prstGeom>
          <a:noFill/>
          <a:ln w="9525">
            <a:noFill/>
            <a:miter lim="800000"/>
            <a:headEnd/>
            <a:tailEnd/>
          </a:ln>
          <a:effectLst/>
        </p:spPr>
      </p:pic>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648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175"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93537" name="Rectangle 1"/>
          <p:cNvSpPr>
            <a:spLocks noChangeArrowheads="1"/>
          </p:cNvSpPr>
          <p:nvPr/>
        </p:nvSpPr>
        <p:spPr bwMode="auto">
          <a:xfrm>
            <a:off x="357158" y="1473364"/>
            <a:ext cx="8429684"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358775" algn="just" fontAlgn="base">
              <a:spcBef>
                <a:spcPct val="0"/>
              </a:spcBef>
              <a:spcAft>
                <a:spcPct val="0"/>
              </a:spcAft>
            </a:pPr>
            <a:r>
              <a:rPr lang="ru-RU" sz="1400" smtClean="0">
                <a:ea typeface="Times New Roman" pitchFamily="18" charset="0"/>
                <a:cs typeface="Arial" pitchFamily="34" charset="0"/>
              </a:rPr>
              <a:t>Основные и статистически обоснованные принципы построения и оценивания  калибровочных регрессионных зависимостей изложено в :</a:t>
            </a:r>
          </a:p>
          <a:p>
            <a:pPr indent="358775" algn="just" fontAlgn="base">
              <a:spcBef>
                <a:spcPct val="0"/>
              </a:spcBef>
              <a:spcAft>
                <a:spcPct val="0"/>
              </a:spcAft>
            </a:pPr>
            <a:endParaRPr lang="ru-RU" sz="1400" smtClean="0">
              <a:ea typeface="Times New Roman" pitchFamily="18" charset="0"/>
              <a:cs typeface="Arial" pitchFamily="34" charset="0"/>
            </a:endParaRPr>
          </a:p>
          <a:p>
            <a:pPr indent="358775" algn="just" fontAlgn="base">
              <a:spcBef>
                <a:spcPct val="0"/>
              </a:spcBef>
              <a:spcAft>
                <a:spcPct val="0"/>
              </a:spcAft>
              <a:buFont typeface="+mj-lt"/>
              <a:buAutoNum type="arabicPeriod"/>
            </a:pPr>
            <a:r>
              <a:rPr lang="ru-RU" sz="1400" smtClean="0">
                <a:ea typeface="Times New Roman" pitchFamily="18" charset="0"/>
                <a:cs typeface="Arial" pitchFamily="34" charset="0"/>
              </a:rPr>
              <a:t> ДСТУ </a:t>
            </a:r>
            <a:r>
              <a:rPr lang="uk-UA" sz="1400" smtClean="0">
                <a:ea typeface="Times New Roman" pitchFamily="18" charset="0"/>
                <a:cs typeface="Arial" pitchFamily="34" charset="0"/>
              </a:rPr>
              <a:t>ISO</a:t>
            </a:r>
            <a:r>
              <a:rPr lang="ru-RU" sz="1400" smtClean="0">
                <a:ea typeface="Times New Roman" pitchFamily="18" charset="0"/>
                <a:cs typeface="Arial" pitchFamily="34" charset="0"/>
              </a:rPr>
              <a:t> 8466-1-2001 «</a:t>
            </a:r>
            <a:r>
              <a:rPr kumimoji="0" lang="ru-RU" sz="1400" i="0" u="none" strike="noStrike" cap="none" normalizeH="0" baseline="0" smtClean="0">
                <a:ln>
                  <a:noFill/>
                </a:ln>
                <a:effectLst/>
                <a:ea typeface="Times New Roman" pitchFamily="18" charset="0"/>
                <a:cs typeface="Arial" pitchFamily="34" charset="0"/>
              </a:rPr>
              <a:t>ОПРЕДЕЛЕНИЕ ГРАДУИРОВОЧНОЙ ХАРАКТЕРИСТИКИ МЕТОДИК КОЛИЧЕСТВЕННОГО ХИМИЧЕСКОГО АНАЛИЗА. Часть 1. Статистическое оценивание линейной </a:t>
            </a:r>
            <a:r>
              <a:rPr kumimoji="0" lang="ru-RU" sz="1400" i="0" u="none" strike="noStrike" cap="none" normalizeH="0" baseline="0" err="1" smtClean="0">
                <a:ln>
                  <a:noFill/>
                </a:ln>
                <a:effectLst/>
                <a:ea typeface="Times New Roman" pitchFamily="18" charset="0"/>
                <a:cs typeface="Arial" pitchFamily="34" charset="0"/>
              </a:rPr>
              <a:t>градуировочной</a:t>
            </a:r>
            <a:r>
              <a:rPr kumimoji="0" lang="ru-RU" sz="1400" i="0" u="none" strike="noStrike" cap="none" normalizeH="0" baseline="0" smtClean="0">
                <a:ln>
                  <a:noFill/>
                </a:ln>
                <a:effectLst/>
                <a:ea typeface="Times New Roman" pitchFamily="18" charset="0"/>
                <a:cs typeface="Arial" pitchFamily="34" charset="0"/>
              </a:rPr>
              <a:t> характеристики» </a:t>
            </a:r>
          </a:p>
          <a:p>
            <a:pPr indent="358775" algn="just" fontAlgn="base">
              <a:spcBef>
                <a:spcPct val="0"/>
              </a:spcBef>
              <a:spcAft>
                <a:spcPct val="0"/>
              </a:spcAft>
              <a:buFont typeface="+mj-lt"/>
              <a:buAutoNum type="arabicPeriod"/>
            </a:pPr>
            <a:endParaRPr kumimoji="0" lang="ru-RU" sz="1400" i="0" u="none" strike="noStrike" cap="none" normalizeH="0" baseline="0" smtClean="0">
              <a:ln>
                <a:noFill/>
              </a:ln>
              <a:effectLst/>
              <a:ea typeface="Times New Roman" pitchFamily="18" charset="0"/>
              <a:cs typeface="Arial" pitchFamily="34" charset="0"/>
            </a:endParaRPr>
          </a:p>
          <a:p>
            <a:pPr indent="358775" algn="just" fontAlgn="base">
              <a:spcBef>
                <a:spcPct val="0"/>
              </a:spcBef>
              <a:spcAft>
                <a:spcPct val="0"/>
              </a:spcAft>
              <a:buFont typeface="+mj-lt"/>
              <a:buAutoNum type="arabicPeriod"/>
            </a:pPr>
            <a:r>
              <a:rPr lang="ru-RU" sz="1400" smtClean="0">
                <a:ea typeface="Times New Roman" pitchFamily="18" charset="0"/>
                <a:cs typeface="Arial" pitchFamily="34" charset="0"/>
              </a:rPr>
              <a:t>ДСТУ </a:t>
            </a:r>
            <a:r>
              <a:rPr lang="uk-UA" sz="1400" smtClean="0">
                <a:ea typeface="Times New Roman" pitchFamily="18" charset="0"/>
                <a:cs typeface="Arial" pitchFamily="34" charset="0"/>
              </a:rPr>
              <a:t>ISO</a:t>
            </a:r>
            <a:r>
              <a:rPr lang="ru-RU" sz="1400" smtClean="0">
                <a:ea typeface="Times New Roman" pitchFamily="18" charset="0"/>
                <a:cs typeface="Arial" pitchFamily="34" charset="0"/>
              </a:rPr>
              <a:t> 8466-2-2001 «ОПРЕДЕЛЕНИЕГРАДУИРОВОЧНОЙ ХАРАКТЕРИСТИКИ МЕТОДИК КОЛИЧЕСТВЕННОГО ХИМИЧЕСКОГО АНАЛИЗА. Часть 1. Принцип оценивания нелинейной </a:t>
            </a:r>
            <a:r>
              <a:rPr lang="ru-RU" sz="1400" err="1" smtClean="0">
                <a:ea typeface="Times New Roman" pitchFamily="18" charset="0"/>
                <a:cs typeface="Arial" pitchFamily="34" charset="0"/>
              </a:rPr>
              <a:t>градуировочной</a:t>
            </a:r>
            <a:r>
              <a:rPr lang="ru-RU" sz="1400" smtClean="0">
                <a:ea typeface="Times New Roman" pitchFamily="18" charset="0"/>
                <a:cs typeface="Arial" pitchFamily="34" charset="0"/>
              </a:rPr>
              <a:t> характеристики второго порядка».</a:t>
            </a:r>
          </a:p>
          <a:p>
            <a:pPr indent="358775" algn="just" fontAlgn="base">
              <a:spcBef>
                <a:spcPct val="0"/>
              </a:spcBef>
              <a:spcAft>
                <a:spcPct val="0"/>
              </a:spcAft>
              <a:buFont typeface="+mj-lt"/>
              <a:buAutoNum type="arabicPeriod"/>
            </a:pPr>
            <a:r>
              <a:rPr lang="ru-RU" sz="1400" smtClean="0">
                <a:ea typeface="Times New Roman" pitchFamily="18" charset="0"/>
                <a:cs typeface="Arial" pitchFamily="34" charset="0"/>
              </a:rPr>
              <a:t>ДСТУ  </a:t>
            </a:r>
            <a:r>
              <a:rPr lang="en-US" sz="1400" smtClean="0">
                <a:ea typeface="Times New Roman" pitchFamily="18" charset="0"/>
                <a:cs typeface="Arial" pitchFamily="34" charset="0"/>
              </a:rPr>
              <a:t>ISO  11843-2:2004  </a:t>
            </a:r>
            <a:r>
              <a:rPr lang="ru-RU" sz="1400" smtClean="0">
                <a:ea typeface="Times New Roman" pitchFamily="18" charset="0"/>
                <a:cs typeface="Arial" pitchFamily="34" charset="0"/>
              </a:rPr>
              <a:t>Способность  к обнаружению.  Часть  2.  Методология  в  случае линейной  калибровки).</a:t>
            </a:r>
          </a:p>
          <a:p>
            <a:pPr indent="358775" algn="just" fontAlgn="base">
              <a:spcBef>
                <a:spcPct val="0"/>
              </a:spcBef>
              <a:spcAft>
                <a:spcPct val="0"/>
              </a:spcAft>
            </a:pPr>
            <a:endParaRPr lang="ru-RU" sz="1400" smtClean="0">
              <a:cs typeface="Arial" pitchFamily="34" charset="0"/>
            </a:endParaRPr>
          </a:p>
          <a:p>
            <a:pPr indent="358775" algn="just" fontAlgn="base">
              <a:spcBef>
                <a:spcPct val="0"/>
              </a:spcBef>
              <a:spcAft>
                <a:spcPct val="0"/>
              </a:spcAft>
            </a:pPr>
            <a:r>
              <a:rPr lang="ru-RU" sz="1400" smtClean="0">
                <a:cs typeface="Arial" pitchFamily="34" charset="0"/>
              </a:rPr>
              <a:t>Критерии, которые обязательно должны приводиться совместно с калибровочным графиком:</a:t>
            </a:r>
            <a:endParaRPr kumimoji="0" lang="ru-RU" sz="1400" i="0" u="none" strike="noStrike" cap="none" normalizeH="0" baseline="0" smtClean="0">
              <a:ln>
                <a:noFill/>
              </a:ln>
              <a:effectLst/>
              <a:cs typeface="Arial" pitchFamily="34" charset="0"/>
            </a:endParaRPr>
          </a:p>
        </p:txBody>
      </p:sp>
      <p:graphicFrame>
        <p:nvGraphicFramePr>
          <p:cNvPr id="5" name="Таблица 4"/>
          <p:cNvGraphicFramePr>
            <a:graphicFrameLocks noGrp="1"/>
          </p:cNvGraphicFramePr>
          <p:nvPr/>
        </p:nvGraphicFramePr>
        <p:xfrm>
          <a:off x="1928794" y="4638290"/>
          <a:ext cx="5810248" cy="1995215"/>
        </p:xfrm>
        <a:graphic>
          <a:graphicData uri="http://schemas.openxmlformats.org/drawingml/2006/table">
            <a:tbl>
              <a:tblPr firstRow="1" bandRow="1">
                <a:tableStyleId>{69CF1AB2-1976-4502-BF36-3FF5EA218861}</a:tableStyleId>
              </a:tblPr>
              <a:tblGrid>
                <a:gridCol w="2905124"/>
                <a:gridCol w="2905124"/>
              </a:tblGrid>
              <a:tr h="477569">
                <a:tc>
                  <a:txBody>
                    <a:bodyPr/>
                    <a:lstStyle/>
                    <a:p>
                      <a:pPr algn="ctr"/>
                      <a:r>
                        <a:rPr lang="ru-RU" sz="1200" i="1" smtClean="0"/>
                        <a:t> </a:t>
                      </a:r>
                      <a:r>
                        <a:rPr lang="en-US" sz="1200" i="1" smtClean="0"/>
                        <a:t>b</a:t>
                      </a:r>
                      <a:endParaRPr lang="ru-RU" sz="1200" i="1"/>
                    </a:p>
                  </a:txBody>
                  <a:tcPr/>
                </a:tc>
                <a:tc>
                  <a:txBody>
                    <a:bodyPr/>
                    <a:lstStyle/>
                    <a:p>
                      <a:pPr algn="ctr"/>
                      <a:r>
                        <a:rPr lang="ru-RU" sz="1200" baseline="0" smtClean="0"/>
                        <a:t>наклон калибровочного графика </a:t>
                      </a:r>
                      <a:endParaRPr lang="ru-RU" sz="1200"/>
                    </a:p>
                  </a:txBody>
                  <a:tcPr/>
                </a:tc>
              </a:tr>
              <a:tr h="30162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b="1" i="1" baseline="0" smtClean="0"/>
                        <a:t>а</a:t>
                      </a:r>
                      <a:endParaRPr lang="ru-RU" sz="1200" b="1" i="1" baseline="-2500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smtClean="0"/>
                        <a:t>пересечение графика с осью </a:t>
                      </a:r>
                      <a:r>
                        <a:rPr lang="en-US" sz="1200" smtClean="0"/>
                        <a:t>Y</a:t>
                      </a:r>
                      <a:endParaRPr lang="ru-RU" sz="1200"/>
                    </a:p>
                  </a:txBody>
                  <a:tcPr/>
                </a:tc>
              </a:tr>
              <a:tr h="301623">
                <a:tc>
                  <a:txBody>
                    <a:bodyPr/>
                    <a:lstStyle/>
                    <a:p>
                      <a:pPr algn="ctr"/>
                      <a:r>
                        <a:rPr lang="en-US" sz="1200" b="1" i="1" smtClean="0"/>
                        <a:t>r</a:t>
                      </a:r>
                      <a:r>
                        <a:rPr lang="en-US" sz="1200" b="1" i="1" baseline="30000" smtClean="0"/>
                        <a:t>2</a:t>
                      </a:r>
                      <a:endParaRPr lang="ru-RU" sz="1200" b="1" i="1" baseline="30000"/>
                    </a:p>
                  </a:txBody>
                  <a:tcPr/>
                </a:tc>
                <a:tc>
                  <a:txBody>
                    <a:bodyPr/>
                    <a:lstStyle/>
                    <a:p>
                      <a:pPr algn="ctr"/>
                      <a:r>
                        <a:rPr lang="ru-RU" sz="1200" baseline="0" smtClean="0"/>
                        <a:t>коэффициент корреляции</a:t>
                      </a:r>
                      <a:endParaRPr lang="ru-RU" sz="1200" b="0" i="0" baseline="0"/>
                    </a:p>
                  </a:txBody>
                  <a:tcPr/>
                </a:tc>
              </a:tr>
              <a:tr h="42729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i="1" err="1" smtClean="0"/>
                        <a:t>S</a:t>
                      </a:r>
                      <a:r>
                        <a:rPr lang="en-US" sz="1200" b="1" i="1" baseline="-25000" err="1" smtClean="0"/>
                        <a:t>y</a:t>
                      </a:r>
                      <a:endParaRPr lang="ru-RU" sz="1200" b="1" i="1"/>
                    </a:p>
                  </a:txBody>
                  <a:tcPr/>
                </a:tc>
                <a:tc>
                  <a:txBody>
                    <a:bodyPr/>
                    <a:lstStyle/>
                    <a:p>
                      <a:pPr algn="ctr"/>
                      <a:r>
                        <a:rPr kumimoji="0" lang="ru-RU" sz="1200" kern="1200" smtClean="0"/>
                        <a:t>остаточное среднеквадратичное отклонение </a:t>
                      </a:r>
                      <a:endParaRPr lang="ru-RU" sz="1200" b="0" i="0"/>
                    </a:p>
                  </a:txBody>
                  <a:tcPr/>
                </a:tc>
              </a:tr>
              <a:tr h="42729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i="1" smtClean="0"/>
                        <a:t>PG</a:t>
                      </a:r>
                      <a:endParaRPr lang="ru-RU" sz="1200" b="1" i="1" baseline="3000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smtClean="0"/>
                        <a:t>критерий линейности из теста </a:t>
                      </a:r>
                      <a:r>
                        <a:rPr lang="ru-RU" sz="1200" err="1" smtClean="0"/>
                        <a:t>Манделя</a:t>
                      </a:r>
                      <a:endParaRPr lang="ru-RU" sz="1200" b="0" i="0"/>
                    </a:p>
                  </a:txBody>
                  <a:tcPr/>
                </a:tc>
              </a:tr>
            </a:tbl>
          </a:graphicData>
        </a:graphic>
      </p:graphicFrame>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648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175"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96610" name="Rectangle 2"/>
          <p:cNvSpPr>
            <a:spLocks noChangeArrowheads="1"/>
          </p:cNvSpPr>
          <p:nvPr/>
        </p:nvSpPr>
        <p:spPr bwMode="auto">
          <a:xfrm>
            <a:off x="285720" y="1500174"/>
            <a:ext cx="8572560"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5113" algn="just" defTabSz="914400" rtl="0" eaLnBrk="1" fontAlgn="base" latinLnBrk="0" hangingPunct="1">
              <a:lnSpc>
                <a:spcPct val="100000"/>
              </a:lnSpc>
              <a:spcBef>
                <a:spcPct val="0"/>
              </a:spcBef>
              <a:spcAft>
                <a:spcPct val="0"/>
              </a:spcAft>
              <a:buClrTx/>
              <a:buSzTx/>
              <a:buFontTx/>
              <a:buNone/>
              <a:tabLst>
                <a:tab pos="5497513" algn="l"/>
              </a:tabLst>
            </a:pPr>
            <a:r>
              <a:rPr lang="ru-RU" sz="1400" b="1" i="1" u="sng" smtClean="0">
                <a:solidFill>
                  <a:srgbClr val="000000"/>
                </a:solidFill>
                <a:latin typeface="Arial CYR"/>
                <a:ea typeface="Times New Roman" pitchFamily="18" charset="0"/>
                <a:cs typeface="Arial" pitchFamily="34" charset="0"/>
              </a:rPr>
              <a:t>Тест </a:t>
            </a:r>
            <a:r>
              <a:rPr lang="ru-RU" sz="1400" b="1" i="1" u="sng" err="1" smtClean="0">
                <a:solidFill>
                  <a:srgbClr val="000000"/>
                </a:solidFill>
                <a:latin typeface="Arial CYR"/>
                <a:ea typeface="Times New Roman" pitchFamily="18" charset="0"/>
                <a:cs typeface="Arial" pitchFamily="34" charset="0"/>
              </a:rPr>
              <a:t>Манделя</a:t>
            </a:r>
            <a:r>
              <a:rPr lang="ru-RU" sz="1400" smtClean="0">
                <a:solidFill>
                  <a:srgbClr val="000000"/>
                </a:solidFill>
                <a:latin typeface="Arial CYR"/>
                <a:ea typeface="Times New Roman" pitchFamily="18" charset="0"/>
                <a:cs typeface="Arial" pitchFamily="34" charset="0"/>
              </a:rPr>
              <a:t>. </a:t>
            </a:r>
            <a:r>
              <a:rPr kumimoji="0" lang="ru-RU" sz="1400" b="0" i="0" u="none" strike="noStrike" cap="none" normalizeH="0" smtClean="0">
                <a:ln>
                  <a:noFill/>
                </a:ln>
                <a:solidFill>
                  <a:srgbClr val="000000"/>
                </a:solidFill>
                <a:effectLst/>
                <a:latin typeface="Arial CYR"/>
                <a:ea typeface="Times New Roman" pitchFamily="18" charset="0"/>
                <a:cs typeface="Arial" pitchFamily="34" charset="0"/>
              </a:rPr>
              <a:t>Во время статистической проверки на линейность, </a:t>
            </a:r>
            <a:r>
              <a:rPr kumimoji="0" lang="ru-RU" sz="1400" b="0" i="0" u="none" strike="noStrike" cap="none" normalizeH="0" err="1" smtClean="0">
                <a:ln>
                  <a:noFill/>
                </a:ln>
                <a:solidFill>
                  <a:srgbClr val="000000"/>
                </a:solidFill>
                <a:effectLst/>
                <a:latin typeface="Arial CYR"/>
                <a:ea typeface="Times New Roman" pitchFamily="18" charset="0"/>
                <a:cs typeface="Arial" pitchFamily="34" charset="0"/>
              </a:rPr>
              <a:t>градуировочные</a:t>
            </a:r>
            <a:r>
              <a:rPr kumimoji="0" lang="ru-RU" sz="1400" b="0" i="0" u="none" strike="noStrike" cap="none" normalizeH="0" smtClean="0">
                <a:ln>
                  <a:noFill/>
                </a:ln>
                <a:solidFill>
                  <a:srgbClr val="000000"/>
                </a:solidFill>
                <a:effectLst/>
                <a:latin typeface="Arial CYR"/>
                <a:ea typeface="Times New Roman" pitchFamily="18" charset="0"/>
                <a:cs typeface="Arial" pitchFamily="34" charset="0"/>
              </a:rPr>
              <a:t> данные используют для расчета линейной и нелинейной </a:t>
            </a:r>
            <a:r>
              <a:rPr kumimoji="0" lang="ru-RU" sz="1400" b="0" i="0" u="none" strike="noStrike" cap="none" normalizeH="0" err="1" smtClean="0">
                <a:ln>
                  <a:noFill/>
                </a:ln>
                <a:solidFill>
                  <a:srgbClr val="000000"/>
                </a:solidFill>
                <a:effectLst/>
                <a:latin typeface="Arial CYR"/>
                <a:ea typeface="Times New Roman" pitchFamily="18" charset="0"/>
                <a:cs typeface="Arial" pitchFamily="34" charset="0"/>
              </a:rPr>
              <a:t>градуировочной</a:t>
            </a:r>
            <a:r>
              <a:rPr kumimoji="0" lang="ru-RU" sz="1400" b="0" i="0" u="none" strike="noStrike" cap="none" normalizeH="0" smtClean="0">
                <a:ln>
                  <a:noFill/>
                </a:ln>
                <a:solidFill>
                  <a:srgbClr val="000000"/>
                </a:solidFill>
                <a:effectLst/>
                <a:latin typeface="Arial CYR"/>
                <a:ea typeface="Times New Roman" pitchFamily="18" charset="0"/>
                <a:cs typeface="Arial" pitchFamily="34" charset="0"/>
              </a:rPr>
              <a:t> характеристики с остаточным средним квадратичным отклонением </a:t>
            </a:r>
            <a:r>
              <a:rPr kumimoji="0" lang="ru-RU" sz="1400" b="0" i="0" u="none" strike="noStrike" cap="none" normalizeH="0" baseline="0" smtClean="0">
                <a:ln>
                  <a:noFill/>
                </a:ln>
                <a:solidFill>
                  <a:srgbClr val="000000"/>
                </a:solidFill>
                <a:effectLst/>
                <a:latin typeface="Arial CYR"/>
                <a:ea typeface="Times New Roman" pitchFamily="18" charset="0"/>
                <a:cs typeface="Arial" pitchFamily="34" charset="0"/>
              </a:rPr>
              <a:t>S</a:t>
            </a:r>
            <a:r>
              <a:rPr kumimoji="0" lang="uk-UA" sz="1400" b="0" i="1" u="none" strike="noStrike" cap="none" normalizeH="0" baseline="-30000" smtClean="0">
                <a:ln>
                  <a:noFill/>
                </a:ln>
                <a:solidFill>
                  <a:srgbClr val="000000"/>
                </a:solidFill>
                <a:effectLst/>
                <a:latin typeface="Arial CYR"/>
                <a:ea typeface="Times New Roman" pitchFamily="18" charset="0"/>
                <a:cs typeface="Arial" pitchFamily="34" charset="0"/>
              </a:rPr>
              <a:t>y1 </a:t>
            </a:r>
            <a:r>
              <a:rPr kumimoji="0" lang="ru-RU" sz="1400" b="0" i="0" u="none" strike="noStrike" cap="none" normalizeH="0" baseline="0" smtClean="0">
                <a:ln>
                  <a:noFill/>
                </a:ln>
                <a:solidFill>
                  <a:srgbClr val="000000"/>
                </a:solidFill>
                <a:effectLst/>
                <a:latin typeface="Arial CYR"/>
                <a:ea typeface="Times New Roman" pitchFamily="18" charset="0"/>
                <a:cs typeface="Arial" pitchFamily="34" charset="0"/>
              </a:rPr>
              <a:t>или S</a:t>
            </a:r>
            <a:r>
              <a:rPr kumimoji="0" lang="uk-UA" sz="1400" b="0" i="1" u="none" strike="noStrike" cap="none" normalizeH="0" baseline="-30000" smtClean="0">
                <a:ln>
                  <a:noFill/>
                </a:ln>
                <a:solidFill>
                  <a:srgbClr val="000000"/>
                </a:solidFill>
                <a:effectLst/>
                <a:latin typeface="Arial CYR"/>
                <a:ea typeface="Times New Roman" pitchFamily="18" charset="0"/>
                <a:cs typeface="Arial" pitchFamily="34" charset="0"/>
              </a:rPr>
              <a:t>y2</a:t>
            </a:r>
            <a:r>
              <a:rPr kumimoji="0" lang="ru-RU" sz="1400" b="0" i="1" u="none" strike="noStrike" cap="none" normalizeH="0" baseline="0" smtClean="0">
                <a:ln>
                  <a:noFill/>
                </a:ln>
                <a:solidFill>
                  <a:srgbClr val="000000"/>
                </a:solidFill>
                <a:effectLst/>
                <a:latin typeface="Arial CYR"/>
                <a:ea typeface="Times New Roman" pitchFamily="18" charset="0"/>
                <a:cs typeface="Arial" pitchFamily="34" charset="0"/>
              </a:rPr>
              <a:t>.</a:t>
            </a:r>
            <a:endParaRPr kumimoji="0" lang="ru-RU" sz="14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96609" name="Object 1"/>
          <p:cNvGraphicFramePr>
            <a:graphicFrameLocks noChangeAspect="1"/>
          </p:cNvGraphicFramePr>
          <p:nvPr/>
        </p:nvGraphicFramePr>
        <p:xfrm>
          <a:off x="4143372" y="4071942"/>
          <a:ext cx="857256" cy="533562"/>
        </p:xfrm>
        <a:graphic>
          <a:graphicData uri="http://schemas.openxmlformats.org/presentationml/2006/ole">
            <p:oleObj spid="_x0000_s196609" name="Формула" r:id="rId3" imgW="710891" imgH="469696" progId="Equation.3">
              <p:embed/>
            </p:oleObj>
          </a:graphicData>
        </a:graphic>
      </p:graphicFrame>
      <p:sp>
        <p:nvSpPr>
          <p:cNvPr id="196612" name="Rectangle 4"/>
          <p:cNvSpPr>
            <a:spLocks noChangeArrowheads="1"/>
          </p:cNvSpPr>
          <p:nvPr/>
        </p:nvSpPr>
        <p:spPr bwMode="auto">
          <a:xfrm>
            <a:off x="214282" y="4714884"/>
            <a:ext cx="8501122"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ea typeface="Times New Roman" pitchFamily="18" charset="0"/>
                <a:cs typeface="Arial" pitchFamily="34" charset="0"/>
              </a:rPr>
              <a:t>Если </a:t>
            </a:r>
            <a:r>
              <a:rPr kumimoji="0" lang="uk-UA" sz="1400" b="0" i="1" u="none" strike="noStrike" cap="none" normalizeH="0" baseline="0" smtClean="0">
                <a:ln>
                  <a:noFill/>
                </a:ln>
                <a:solidFill>
                  <a:srgbClr val="000000"/>
                </a:solidFill>
                <a:effectLst/>
                <a:ea typeface="Times New Roman" pitchFamily="18" charset="0"/>
                <a:cs typeface="Arial" pitchFamily="34" charset="0"/>
              </a:rPr>
              <a:t>PG </a:t>
            </a:r>
            <a:r>
              <a:rPr kumimoji="0" lang="ru-RU" sz="1400" b="0" i="1" u="none" strike="noStrike" cap="none" normalizeH="0" baseline="0" smtClean="0">
                <a:ln>
                  <a:noFill/>
                </a:ln>
                <a:solidFill>
                  <a:srgbClr val="000000"/>
                </a:solidFill>
                <a:effectLst/>
                <a:ea typeface="Times New Roman" pitchFamily="18" charset="0"/>
                <a:cs typeface="Arial" pitchFamily="34" charset="0"/>
              </a:rPr>
              <a:t>≤ F: </a:t>
            </a:r>
            <a:r>
              <a:rPr kumimoji="0" lang="ru-RU" sz="1400" b="0" i="0" u="none" strike="noStrike" cap="none" normalizeH="0" baseline="0" smtClean="0">
                <a:ln>
                  <a:noFill/>
                </a:ln>
                <a:solidFill>
                  <a:srgbClr val="000000"/>
                </a:solidFill>
                <a:effectLst/>
                <a:ea typeface="Times New Roman" pitchFamily="18" charset="0"/>
                <a:cs typeface="Arial" pitchFamily="34" charset="0"/>
              </a:rPr>
              <a:t>Нелинейная </a:t>
            </a:r>
            <a:r>
              <a:rPr kumimoji="0" lang="ru-RU" sz="1400" b="0" i="0" u="none" strike="noStrike" cap="none" normalizeH="0" baseline="0" err="1" smtClean="0">
                <a:ln>
                  <a:noFill/>
                </a:ln>
                <a:solidFill>
                  <a:srgbClr val="000000"/>
                </a:solidFill>
                <a:effectLst/>
                <a:ea typeface="Times New Roman" pitchFamily="18" charset="0"/>
                <a:cs typeface="Arial" pitchFamily="34" charset="0"/>
              </a:rPr>
              <a:t>градуировочная</a:t>
            </a:r>
            <a:r>
              <a:rPr kumimoji="0" lang="ru-RU" sz="1400" b="0" i="0" u="none" strike="noStrike" cap="none" normalizeH="0" baseline="0" smtClean="0">
                <a:ln>
                  <a:noFill/>
                </a:ln>
                <a:solidFill>
                  <a:srgbClr val="000000"/>
                </a:solidFill>
                <a:effectLst/>
                <a:ea typeface="Times New Roman" pitchFamily="18" charset="0"/>
                <a:cs typeface="Arial" pitchFamily="34" charset="0"/>
              </a:rPr>
              <a:t> характеристика не обеспечивает ощутимо лучшей аппроксимации, - значит, </a:t>
            </a:r>
            <a:r>
              <a:rPr kumimoji="0" lang="ru-RU" sz="1400" b="0" i="0" u="none" strike="noStrike" cap="none" normalizeH="0" baseline="0" err="1" smtClean="0">
                <a:ln>
                  <a:noFill/>
                </a:ln>
                <a:solidFill>
                  <a:srgbClr val="000000"/>
                </a:solidFill>
                <a:effectLst/>
                <a:ea typeface="Times New Roman" pitchFamily="18" charset="0"/>
                <a:cs typeface="Arial" pitchFamily="34" charset="0"/>
              </a:rPr>
              <a:t>градуировочная</a:t>
            </a:r>
            <a:r>
              <a:rPr kumimoji="0" lang="ru-RU" sz="1400" b="0" i="0" u="none" strike="noStrike" cap="none" normalizeH="0" baseline="0" smtClean="0">
                <a:ln>
                  <a:noFill/>
                </a:ln>
                <a:solidFill>
                  <a:srgbClr val="000000"/>
                </a:solidFill>
                <a:effectLst/>
                <a:ea typeface="Times New Roman" pitchFamily="18" charset="0"/>
                <a:cs typeface="Arial" pitchFamily="34" charset="0"/>
              </a:rPr>
              <a:t> характеристика линейна.</a:t>
            </a:r>
            <a:endParaRPr kumimoji="0" lang="ru-RU" sz="1400" b="0" i="0" u="none" strike="noStrike" cap="none" normalizeH="0" baseline="0" smtClean="0">
              <a:ln>
                <a:noFill/>
              </a:ln>
              <a:solidFill>
                <a:schemeClr val="tx1"/>
              </a:solidFill>
              <a:effectLst/>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ea typeface="Times New Roman" pitchFamily="18" charset="0"/>
                <a:cs typeface="Arial" pitchFamily="34" charset="0"/>
              </a:rPr>
              <a:t>Если </a:t>
            </a:r>
            <a:r>
              <a:rPr kumimoji="0" lang="uk-UA" sz="1400" b="0" i="1" u="none" strike="noStrike" cap="none" normalizeH="0" baseline="0" smtClean="0">
                <a:ln>
                  <a:noFill/>
                </a:ln>
                <a:solidFill>
                  <a:srgbClr val="000000"/>
                </a:solidFill>
                <a:effectLst/>
                <a:ea typeface="Times New Roman" pitchFamily="18" charset="0"/>
                <a:cs typeface="Arial" pitchFamily="34" charset="0"/>
              </a:rPr>
              <a:t>PG </a:t>
            </a:r>
            <a:r>
              <a:rPr kumimoji="0" lang="ru-RU" sz="1400" b="0" i="0" u="none" strike="noStrike" cap="none" normalizeH="0" baseline="0" smtClean="0">
                <a:ln>
                  <a:noFill/>
                </a:ln>
                <a:solidFill>
                  <a:srgbClr val="000000"/>
                </a:solidFill>
                <a:effectLst/>
                <a:ea typeface="Times New Roman" pitchFamily="18" charset="0"/>
                <a:cs typeface="Arial" pitchFamily="34" charset="0"/>
              </a:rPr>
              <a:t>&gt; </a:t>
            </a:r>
            <a:r>
              <a:rPr kumimoji="0" lang="ru-RU" sz="1400" b="0" i="1" u="none" strike="noStrike" cap="none" normalizeH="0" baseline="0" smtClean="0">
                <a:ln>
                  <a:noFill/>
                </a:ln>
                <a:solidFill>
                  <a:srgbClr val="000000"/>
                </a:solidFill>
                <a:effectLst/>
                <a:ea typeface="Times New Roman" pitchFamily="18" charset="0"/>
                <a:cs typeface="Arial" pitchFamily="34" charset="0"/>
              </a:rPr>
              <a:t>F: </a:t>
            </a:r>
            <a:r>
              <a:rPr kumimoji="0" lang="ru-RU" sz="1400" b="0" i="0" u="none" strike="noStrike" cap="none" normalizeH="0" baseline="0" smtClean="0">
                <a:ln>
                  <a:noFill/>
                </a:ln>
                <a:solidFill>
                  <a:srgbClr val="000000"/>
                </a:solidFill>
                <a:effectLst/>
                <a:ea typeface="Times New Roman" pitchFamily="18" charset="0"/>
                <a:cs typeface="Arial" pitchFamily="34" charset="0"/>
              </a:rPr>
              <a:t>Рабочий диапазон стоит уменьшить так, чтобы получить для него линейную </a:t>
            </a:r>
            <a:r>
              <a:rPr kumimoji="0" lang="ru-RU" sz="1400" b="0" i="0" u="none" strike="noStrike" cap="none" normalizeH="0" baseline="0" err="1" smtClean="0">
                <a:ln>
                  <a:noFill/>
                </a:ln>
                <a:solidFill>
                  <a:srgbClr val="000000"/>
                </a:solidFill>
                <a:effectLst/>
                <a:ea typeface="Times New Roman" pitchFamily="18" charset="0"/>
                <a:cs typeface="Arial" pitchFamily="34" charset="0"/>
              </a:rPr>
              <a:t>градуировочную</a:t>
            </a:r>
            <a:r>
              <a:rPr kumimoji="0" lang="ru-RU" sz="1400" b="0" i="0" u="none" strike="noStrike" cap="none" normalizeH="0" baseline="0" smtClean="0">
                <a:ln>
                  <a:noFill/>
                </a:ln>
                <a:solidFill>
                  <a:srgbClr val="000000"/>
                </a:solidFill>
                <a:effectLst/>
                <a:ea typeface="Times New Roman" pitchFamily="18" charset="0"/>
                <a:cs typeface="Arial" pitchFamily="34" charset="0"/>
              </a:rPr>
              <a:t> характеристику. Если это невозможно, значение измеряемых величин, для проанализированных проб нужно оценивать с применением нелинейной </a:t>
            </a:r>
            <a:r>
              <a:rPr kumimoji="0" lang="ru-RU" sz="1400" b="0" i="0" u="none" strike="noStrike" cap="none" normalizeH="0" baseline="0" err="1" smtClean="0">
                <a:ln>
                  <a:noFill/>
                </a:ln>
                <a:solidFill>
                  <a:srgbClr val="000000"/>
                </a:solidFill>
                <a:effectLst/>
                <a:ea typeface="Times New Roman" pitchFamily="18" charset="0"/>
                <a:cs typeface="Arial" pitchFamily="34" charset="0"/>
              </a:rPr>
              <a:t>градуировочной</a:t>
            </a:r>
            <a:r>
              <a:rPr kumimoji="0" lang="ru-RU" sz="1400" b="0" i="0" u="none" strike="noStrike" cap="none" normalizeH="0" baseline="0" smtClean="0">
                <a:ln>
                  <a:noFill/>
                </a:ln>
                <a:solidFill>
                  <a:srgbClr val="000000"/>
                </a:solidFill>
                <a:effectLst/>
                <a:ea typeface="Times New Roman" pitchFamily="18" charset="0"/>
                <a:cs typeface="Arial" pitchFamily="34" charset="0"/>
              </a:rPr>
              <a:t> характеристики.</a:t>
            </a:r>
            <a:endParaRPr kumimoji="0" lang="ru-RU" sz="1400" b="0" i="0" u="none" strike="noStrike" cap="none" normalizeH="0" baseline="0" smtClean="0">
              <a:ln>
                <a:noFill/>
              </a:ln>
              <a:solidFill>
                <a:schemeClr val="tx1"/>
              </a:solidFill>
              <a:effectLst/>
              <a:cs typeface="Arial" pitchFamily="34" charset="0"/>
            </a:endParaRPr>
          </a:p>
        </p:txBody>
      </p:sp>
      <p:sp>
        <p:nvSpPr>
          <p:cNvPr id="19661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96613" name="Object 5"/>
          <p:cNvGraphicFramePr>
            <a:graphicFrameLocks noChangeAspect="1"/>
          </p:cNvGraphicFramePr>
          <p:nvPr/>
        </p:nvGraphicFramePr>
        <p:xfrm>
          <a:off x="857249" y="2285988"/>
          <a:ext cx="1703388" cy="685800"/>
        </p:xfrm>
        <a:graphic>
          <a:graphicData uri="http://schemas.openxmlformats.org/presentationml/2006/ole">
            <p:oleObj spid="_x0000_s196613" name="Формула" r:id="rId4" imgW="1701720" imgH="685800" progId="Equation.3">
              <p:embed/>
            </p:oleObj>
          </a:graphicData>
        </a:graphic>
      </p:graphicFrame>
      <p:graphicFrame>
        <p:nvGraphicFramePr>
          <p:cNvPr id="196615" name="Object 7"/>
          <p:cNvGraphicFramePr>
            <a:graphicFrameLocks noChangeAspect="1"/>
          </p:cNvGraphicFramePr>
          <p:nvPr/>
        </p:nvGraphicFramePr>
        <p:xfrm>
          <a:off x="4857752" y="2285992"/>
          <a:ext cx="3079750" cy="660400"/>
        </p:xfrm>
        <a:graphic>
          <a:graphicData uri="http://schemas.openxmlformats.org/presentationml/2006/ole">
            <p:oleObj spid="_x0000_s196615" name="Формула" r:id="rId5" imgW="3073320" imgH="660240" progId="Equation.3">
              <p:embed/>
            </p:oleObj>
          </a:graphicData>
        </a:graphic>
      </p:graphicFrame>
      <p:sp>
        <p:nvSpPr>
          <p:cNvPr id="12" name="Прямоугольник 11"/>
          <p:cNvSpPr/>
          <p:nvPr/>
        </p:nvSpPr>
        <p:spPr>
          <a:xfrm>
            <a:off x="285720" y="3143248"/>
            <a:ext cx="8501122" cy="954107"/>
          </a:xfrm>
          <a:prstGeom prst="rect">
            <a:avLst/>
          </a:prstGeom>
        </p:spPr>
        <p:txBody>
          <a:bodyPr wrap="square">
            <a:spAutoFit/>
          </a:bodyPr>
          <a:lstStyle/>
          <a:p>
            <a:pPr lvl="0" algn="just" eaLnBrk="0" fontAlgn="base" hangingPunct="0">
              <a:spcBef>
                <a:spcPct val="0"/>
              </a:spcBef>
              <a:spcAft>
                <a:spcPct val="0"/>
              </a:spcAft>
              <a:tabLst>
                <a:tab pos="5497513" algn="l"/>
              </a:tabLst>
            </a:pPr>
            <a:r>
              <a:rPr lang="ru-RU" sz="1400" smtClean="0">
                <a:solidFill>
                  <a:srgbClr val="000000"/>
                </a:solidFill>
                <a:ea typeface="Times New Roman" pitchFamily="18" charset="0"/>
                <a:cs typeface="Arial" pitchFamily="34" charset="0"/>
              </a:rPr>
              <a:t>Расхождение дисперсий </a:t>
            </a:r>
            <a:r>
              <a:rPr lang="uk-UA" sz="1400" i="1" smtClean="0">
                <a:solidFill>
                  <a:srgbClr val="000000"/>
                </a:solidFill>
                <a:ea typeface="Times New Roman" pitchFamily="18" charset="0"/>
                <a:cs typeface="Arial" pitchFamily="34" charset="0"/>
              </a:rPr>
              <a:t>DS</a:t>
            </a:r>
            <a:r>
              <a:rPr lang="ru-RU" sz="1400" i="1" smtClean="0">
                <a:solidFill>
                  <a:srgbClr val="000000"/>
                </a:solidFill>
                <a:ea typeface="Times New Roman" pitchFamily="18" charset="0"/>
                <a:cs typeface="Arial" pitchFamily="34" charset="0"/>
              </a:rPr>
              <a:t> </a:t>
            </a:r>
            <a:r>
              <a:rPr lang="ru-RU" sz="1400" i="1" baseline="30000" smtClean="0">
                <a:solidFill>
                  <a:srgbClr val="000000"/>
                </a:solidFill>
                <a:ea typeface="Times New Roman" pitchFamily="18" charset="0"/>
                <a:cs typeface="Arial" pitchFamily="34" charset="0"/>
              </a:rPr>
              <a:t>2</a:t>
            </a:r>
            <a:r>
              <a:rPr lang="ru-RU" sz="1400" i="1" smtClean="0">
                <a:solidFill>
                  <a:srgbClr val="000000"/>
                </a:solidFill>
                <a:ea typeface="Times New Roman" pitchFamily="18" charset="0"/>
                <a:cs typeface="Arial" pitchFamily="34" charset="0"/>
              </a:rPr>
              <a:t> </a:t>
            </a:r>
            <a:r>
              <a:rPr lang="ru-RU" sz="1400" smtClean="0">
                <a:solidFill>
                  <a:srgbClr val="000000"/>
                </a:solidFill>
                <a:ea typeface="Times New Roman" pitchFamily="18" charset="0"/>
                <a:cs typeface="Arial" pitchFamily="34" charset="0"/>
              </a:rPr>
              <a:t>рассчитывают по уравнению :     </a:t>
            </a:r>
            <a:r>
              <a:rPr lang="en-US" sz="1400" i="1" smtClean="0">
                <a:solidFill>
                  <a:srgbClr val="000000"/>
                </a:solidFill>
                <a:ea typeface="Times New Roman" pitchFamily="18" charset="0"/>
                <a:cs typeface="Arial" pitchFamily="34" charset="0"/>
              </a:rPr>
              <a:t>DS</a:t>
            </a:r>
            <a:r>
              <a:rPr lang="ru-RU" sz="1400" i="1" baseline="30000" smtClean="0">
                <a:solidFill>
                  <a:srgbClr val="000000"/>
                </a:solidFill>
                <a:ea typeface="Times New Roman" pitchFamily="18" charset="0"/>
                <a:cs typeface="Arial" pitchFamily="34" charset="0"/>
              </a:rPr>
              <a:t>2</a:t>
            </a:r>
            <a:r>
              <a:rPr lang="ru-RU" sz="1400" i="1" smtClean="0">
                <a:solidFill>
                  <a:srgbClr val="000000"/>
                </a:solidFill>
                <a:ea typeface="Times New Roman" pitchFamily="18" charset="0"/>
                <a:cs typeface="Arial" pitchFamily="34" charset="0"/>
              </a:rPr>
              <a:t> </a:t>
            </a:r>
            <a:r>
              <a:rPr lang="uk-UA" sz="1400" i="1" smtClean="0">
                <a:solidFill>
                  <a:srgbClr val="000000"/>
                </a:solidFill>
                <a:ea typeface="Times New Roman" pitchFamily="18" charset="0"/>
                <a:cs typeface="Arial" pitchFamily="34" charset="0"/>
              </a:rPr>
              <a:t>=(N-2)·</a:t>
            </a:r>
            <a:r>
              <a:rPr lang="en-US" sz="1400" i="1" smtClean="0">
                <a:solidFill>
                  <a:srgbClr val="000000"/>
                </a:solidFill>
                <a:ea typeface="Times New Roman" pitchFamily="18" charset="0"/>
                <a:cs typeface="Arial" pitchFamily="34" charset="0"/>
              </a:rPr>
              <a:t>S</a:t>
            </a:r>
            <a:r>
              <a:rPr lang="ru-RU" sz="1400" i="1" baseline="30000" smtClean="0">
                <a:solidFill>
                  <a:srgbClr val="000000"/>
                </a:solidFill>
                <a:ea typeface="Times New Roman" pitchFamily="18" charset="0"/>
                <a:cs typeface="Arial" pitchFamily="34" charset="0"/>
              </a:rPr>
              <a:t>2</a:t>
            </a:r>
            <a:r>
              <a:rPr lang="en-US" sz="1400" i="1" baseline="-30000" smtClean="0">
                <a:solidFill>
                  <a:srgbClr val="000000"/>
                </a:solidFill>
                <a:ea typeface="Times New Roman" pitchFamily="18" charset="0"/>
                <a:cs typeface="Arial" pitchFamily="34" charset="0"/>
              </a:rPr>
              <a:t>y</a:t>
            </a:r>
            <a:r>
              <a:rPr lang="ru-RU" sz="1400" i="1" baseline="-30000" smtClean="0">
                <a:solidFill>
                  <a:srgbClr val="000000"/>
                </a:solidFill>
                <a:ea typeface="Times New Roman" pitchFamily="18" charset="0"/>
                <a:cs typeface="Arial" pitchFamily="34" charset="0"/>
              </a:rPr>
              <a:t>1</a:t>
            </a:r>
            <a:r>
              <a:rPr lang="ru-RU" sz="1400" i="1" smtClean="0">
                <a:solidFill>
                  <a:srgbClr val="000000"/>
                </a:solidFill>
                <a:ea typeface="Times New Roman" pitchFamily="18" charset="0"/>
                <a:cs typeface="Arial" pitchFamily="34" charset="0"/>
              </a:rPr>
              <a:t> -(</a:t>
            </a:r>
            <a:r>
              <a:rPr lang="en-US" sz="1400" i="1" smtClean="0">
                <a:solidFill>
                  <a:srgbClr val="000000"/>
                </a:solidFill>
                <a:ea typeface="Times New Roman" pitchFamily="18" charset="0"/>
                <a:cs typeface="Arial" pitchFamily="34" charset="0"/>
              </a:rPr>
              <a:t>N</a:t>
            </a:r>
            <a:r>
              <a:rPr lang="ru-RU" sz="1400" i="1" smtClean="0">
                <a:solidFill>
                  <a:srgbClr val="000000"/>
                </a:solidFill>
                <a:ea typeface="Times New Roman" pitchFamily="18" charset="0"/>
                <a:cs typeface="Arial" pitchFamily="34" charset="0"/>
              </a:rPr>
              <a:t>-3)·</a:t>
            </a:r>
            <a:r>
              <a:rPr lang="en-US" sz="1400" i="1" smtClean="0">
                <a:solidFill>
                  <a:srgbClr val="000000"/>
                </a:solidFill>
                <a:ea typeface="Times New Roman" pitchFamily="18" charset="0"/>
                <a:cs typeface="Arial" pitchFamily="34" charset="0"/>
              </a:rPr>
              <a:t>S</a:t>
            </a:r>
            <a:r>
              <a:rPr lang="ru-RU" sz="1400" i="1" baseline="30000" smtClean="0">
                <a:solidFill>
                  <a:srgbClr val="000000"/>
                </a:solidFill>
                <a:ea typeface="Times New Roman" pitchFamily="18" charset="0"/>
                <a:cs typeface="Arial" pitchFamily="34" charset="0"/>
              </a:rPr>
              <a:t>2</a:t>
            </a:r>
            <a:r>
              <a:rPr lang="en-US" sz="1400" i="1" baseline="-30000" smtClean="0">
                <a:solidFill>
                  <a:srgbClr val="000000"/>
                </a:solidFill>
                <a:ea typeface="Times New Roman" pitchFamily="18" charset="0"/>
                <a:cs typeface="Arial" pitchFamily="34" charset="0"/>
              </a:rPr>
              <a:t>y</a:t>
            </a:r>
            <a:r>
              <a:rPr lang="ru-RU" sz="1400" i="1" baseline="-30000" smtClean="0">
                <a:solidFill>
                  <a:srgbClr val="000000"/>
                </a:solidFill>
                <a:ea typeface="Times New Roman" pitchFamily="18" charset="0"/>
                <a:cs typeface="Arial" pitchFamily="34" charset="0"/>
              </a:rPr>
              <a:t>2</a:t>
            </a:r>
            <a:r>
              <a:rPr lang="uk-UA" sz="1400" smtClean="0">
                <a:solidFill>
                  <a:srgbClr val="000000"/>
                </a:solidFill>
                <a:ea typeface="Times New Roman" pitchFamily="18" charset="0"/>
                <a:cs typeface="Arial" pitchFamily="34" charset="0"/>
              </a:rPr>
              <a:t>	</a:t>
            </a:r>
            <a:endParaRPr lang="en-US" sz="1400" smtClean="0">
              <a:solidFill>
                <a:srgbClr val="000000"/>
              </a:solidFill>
              <a:ea typeface="Times New Roman" pitchFamily="18" charset="0"/>
              <a:cs typeface="Arial" pitchFamily="34" charset="0"/>
            </a:endParaRPr>
          </a:p>
          <a:p>
            <a:pPr lvl="0" algn="just" eaLnBrk="0" fontAlgn="base" hangingPunct="0">
              <a:spcBef>
                <a:spcPct val="0"/>
              </a:spcBef>
              <a:spcAft>
                <a:spcPct val="0"/>
              </a:spcAft>
              <a:tabLst>
                <a:tab pos="5497513" algn="l"/>
              </a:tabLst>
            </a:pPr>
            <a:r>
              <a:rPr lang="uk-UA" sz="1400" i="1" smtClean="0">
                <a:solidFill>
                  <a:srgbClr val="000000"/>
                </a:solidFill>
                <a:ea typeface="Times New Roman" pitchFamily="18" charset="0"/>
                <a:cs typeface="Arial" pitchFamily="34" charset="0"/>
              </a:rPr>
              <a:t>Ds</a:t>
            </a:r>
            <a:r>
              <a:rPr lang="uk-UA" sz="1400" i="1" baseline="30000" smtClean="0">
                <a:solidFill>
                  <a:srgbClr val="000000"/>
                </a:solidFill>
                <a:ea typeface="Times New Roman" pitchFamily="18" charset="0"/>
                <a:cs typeface="Arial" pitchFamily="34" charset="0"/>
              </a:rPr>
              <a:t>2  </a:t>
            </a:r>
            <a:r>
              <a:rPr lang="ru-RU" sz="1400" smtClean="0">
                <a:solidFill>
                  <a:srgbClr val="000000"/>
                </a:solidFill>
                <a:ea typeface="Times New Roman" pitchFamily="18" charset="0"/>
                <a:cs typeface="Arial" pitchFamily="34" charset="0"/>
              </a:rPr>
              <a:t>и дисперсию нелинейной </a:t>
            </a:r>
            <a:r>
              <a:rPr lang="ru-RU" sz="1400" err="1" smtClean="0">
                <a:solidFill>
                  <a:srgbClr val="000000"/>
                </a:solidFill>
                <a:ea typeface="Times New Roman" pitchFamily="18" charset="0"/>
                <a:cs typeface="Arial" pitchFamily="34" charset="0"/>
              </a:rPr>
              <a:t>градуировочной</a:t>
            </a:r>
            <a:r>
              <a:rPr lang="ru-RU" sz="1400" smtClean="0">
                <a:solidFill>
                  <a:srgbClr val="000000"/>
                </a:solidFill>
                <a:ea typeface="Times New Roman" pitchFamily="18" charset="0"/>
                <a:cs typeface="Arial" pitchFamily="34" charset="0"/>
              </a:rPr>
              <a:t> характеристики S</a:t>
            </a:r>
            <a:r>
              <a:rPr lang="uk-UA" sz="1400" baseline="-30000" smtClean="0">
                <a:solidFill>
                  <a:srgbClr val="000000"/>
                </a:solidFill>
                <a:ea typeface="Times New Roman" pitchFamily="18" charset="0"/>
                <a:cs typeface="Arial" pitchFamily="34" charset="0"/>
              </a:rPr>
              <a:t>y2</a:t>
            </a:r>
            <a:r>
              <a:rPr lang="ru-RU" sz="1400" smtClean="0">
                <a:solidFill>
                  <a:srgbClr val="000000"/>
                </a:solidFill>
                <a:ea typeface="Times New Roman" pitchFamily="18" charset="0"/>
                <a:cs typeface="Arial" pitchFamily="34" charset="0"/>
              </a:rPr>
              <a:t> проверяют с помощью </a:t>
            </a:r>
          </a:p>
          <a:p>
            <a:pPr algn="just" eaLnBrk="0" fontAlgn="base" hangingPunct="0">
              <a:spcBef>
                <a:spcPct val="0"/>
              </a:spcBef>
              <a:spcAft>
                <a:spcPct val="0"/>
              </a:spcAft>
              <a:tabLst>
                <a:tab pos="5497513" algn="l"/>
              </a:tabLst>
            </a:pPr>
            <a:r>
              <a:rPr lang="uk-UA" sz="1400" smtClean="0">
                <a:solidFill>
                  <a:srgbClr val="000000"/>
                </a:solidFill>
                <a:ea typeface="Times New Roman" pitchFamily="18" charset="0"/>
                <a:cs typeface="Arial" pitchFamily="34" charset="0"/>
              </a:rPr>
              <a:t>F-</a:t>
            </a:r>
            <a:r>
              <a:rPr lang="en-US" sz="1400" smtClean="0">
                <a:solidFill>
                  <a:srgbClr val="000000"/>
                </a:solidFill>
                <a:ea typeface="Times New Roman" pitchFamily="18" charset="0"/>
                <a:cs typeface="Arial" pitchFamily="34" charset="0"/>
              </a:rPr>
              <a:t> </a:t>
            </a:r>
            <a:r>
              <a:rPr lang="uk-UA" sz="1400" err="1" smtClean="0">
                <a:solidFill>
                  <a:srgbClr val="000000"/>
                </a:solidFill>
                <a:ea typeface="Times New Roman" pitchFamily="18" charset="0"/>
                <a:cs typeface="Arial" pitchFamily="34" charset="0"/>
              </a:rPr>
              <a:t>критерия</a:t>
            </a:r>
            <a:r>
              <a:rPr lang="en-US" sz="1400" smtClean="0">
                <a:solidFill>
                  <a:srgbClr val="000000"/>
                </a:solidFill>
                <a:ea typeface="Times New Roman" pitchFamily="18" charset="0"/>
                <a:cs typeface="Arial" pitchFamily="34" charset="0"/>
              </a:rPr>
              <a:t> (</a:t>
            </a:r>
            <a:r>
              <a:rPr lang="ru-RU" sz="1400" smtClean="0">
                <a:solidFill>
                  <a:srgbClr val="000000"/>
                </a:solidFill>
                <a:ea typeface="Times New Roman" pitchFamily="18" charset="0"/>
                <a:cs typeface="Arial" pitchFamily="34" charset="0"/>
              </a:rPr>
              <a:t>критерий Фишера для </a:t>
            </a:r>
            <a:r>
              <a:rPr lang="en-US" sz="1400" smtClean="0">
                <a:solidFill>
                  <a:srgbClr val="000000"/>
                </a:solidFill>
                <a:ea typeface="Times New Roman" pitchFamily="18" charset="0"/>
                <a:cs typeface="Arial" pitchFamily="34" charset="0"/>
              </a:rPr>
              <a:t>F</a:t>
            </a:r>
            <a:r>
              <a:rPr lang="en-US" sz="1400" baseline="-25000" smtClean="0">
                <a:solidFill>
                  <a:srgbClr val="000000"/>
                </a:solidFill>
                <a:ea typeface="Times New Roman" pitchFamily="18" charset="0"/>
                <a:cs typeface="Arial" pitchFamily="34" charset="0"/>
              </a:rPr>
              <a:t>(0.01,1,N-3)</a:t>
            </a:r>
            <a:r>
              <a:rPr lang="en-US" sz="1400" smtClean="0">
                <a:solidFill>
                  <a:srgbClr val="000000"/>
                </a:solidFill>
                <a:ea typeface="Times New Roman" pitchFamily="18" charset="0"/>
                <a:cs typeface="Arial" pitchFamily="34" charset="0"/>
              </a:rPr>
              <a:t>)</a:t>
            </a:r>
            <a:r>
              <a:rPr lang="ru-RU" sz="1400" smtClean="0">
                <a:solidFill>
                  <a:srgbClr val="000000"/>
                </a:solidFill>
                <a:ea typeface="Times New Roman" pitchFamily="18" charset="0"/>
                <a:cs typeface="Arial" pitchFamily="34" charset="0"/>
              </a:rPr>
              <a:t>, для выявления значимости расхождений. </a:t>
            </a:r>
            <a:r>
              <a:rPr lang="en-US" sz="1400" smtClean="0">
                <a:solidFill>
                  <a:srgbClr val="000000"/>
                </a:solidFill>
                <a:ea typeface="Times New Roman" pitchFamily="18" charset="0"/>
                <a:cs typeface="Arial" pitchFamily="34" charset="0"/>
              </a:rPr>
              <a:t> </a:t>
            </a:r>
            <a:r>
              <a:rPr lang="ru-RU" sz="1400" smtClean="0">
                <a:solidFill>
                  <a:srgbClr val="000000"/>
                </a:solidFill>
                <a:ea typeface="Times New Roman" pitchFamily="18" charset="0"/>
                <a:cs typeface="Arial" pitchFamily="34" charset="0"/>
              </a:rPr>
              <a:t>Для этого по уравнению рассчитывают критерий </a:t>
            </a:r>
            <a:r>
              <a:rPr lang="ru-RU" sz="1400" err="1" smtClean="0">
                <a:solidFill>
                  <a:srgbClr val="000000"/>
                </a:solidFill>
                <a:ea typeface="Times New Roman" pitchFamily="18" charset="0"/>
                <a:cs typeface="Arial" pitchFamily="34" charset="0"/>
              </a:rPr>
              <a:t>Манделя</a:t>
            </a:r>
            <a:r>
              <a:rPr lang="ru-RU" sz="1400" smtClean="0">
                <a:solidFill>
                  <a:srgbClr val="000000"/>
                </a:solidFill>
                <a:ea typeface="Times New Roman" pitchFamily="18" charset="0"/>
                <a:cs typeface="Arial" pitchFamily="34" charset="0"/>
              </a:rPr>
              <a:t> :</a:t>
            </a:r>
            <a:endParaRPr lang="ru-RU" sz="1400" smtClean="0">
              <a:cs typeface="Arial" pitchFamily="34" charset="0"/>
            </a:endParaRPr>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648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175"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Прямоугольник 7"/>
          <p:cNvSpPr/>
          <p:nvPr/>
        </p:nvSpPr>
        <p:spPr>
          <a:xfrm>
            <a:off x="285720" y="1720840"/>
            <a:ext cx="8572560" cy="4401205"/>
          </a:xfrm>
          <a:prstGeom prst="rect">
            <a:avLst/>
          </a:prstGeom>
        </p:spPr>
        <p:txBody>
          <a:bodyPr wrap="square">
            <a:spAutoFit/>
          </a:bodyPr>
          <a:lstStyle/>
          <a:p>
            <a:pPr algn="ctr"/>
            <a:r>
              <a:rPr lang="ru-RU" sz="1400" b="1" smtClean="0"/>
              <a:t>Предел обнаружения </a:t>
            </a:r>
            <a:r>
              <a:rPr lang="en-US" sz="1400" b="1" smtClean="0"/>
              <a:t>(detection limit)</a:t>
            </a:r>
            <a:endParaRPr lang="ru-RU" sz="1400" b="1" smtClean="0"/>
          </a:p>
          <a:p>
            <a:pPr algn="just"/>
            <a:endParaRPr lang="ru-RU" sz="1400" b="1" smtClean="0"/>
          </a:p>
          <a:p>
            <a:pPr indent="263525" algn="just"/>
            <a:r>
              <a:rPr lang="en-US" sz="1400" b="1" smtClean="0"/>
              <a:t> </a:t>
            </a:r>
            <a:r>
              <a:rPr lang="ru-RU" sz="1400" smtClean="0"/>
              <a:t>Предел обнаружения отдельной аналитической методики представляет собой наименьшее количество анализируемого вещества в пробе, которое может быть обнаружено, но не обязательно выражено точным значением. Для инструментальных методов определяют отношение сигнал/шум или измеряют величину фонового сигнала. Для </a:t>
            </a:r>
            <a:r>
              <a:rPr lang="ru-RU" sz="1400" err="1" smtClean="0"/>
              <a:t>неинструментальных</a:t>
            </a:r>
            <a:r>
              <a:rPr lang="ru-RU" sz="1400" smtClean="0"/>
              <a:t> методов предел обнаружения определяется анализом образцов с известными концентрациями </a:t>
            </a:r>
            <a:r>
              <a:rPr lang="ru-RU" sz="1400" err="1" smtClean="0"/>
              <a:t>аналита</a:t>
            </a:r>
            <a:r>
              <a:rPr lang="ru-RU" sz="1400" smtClean="0"/>
              <a:t> и установлением минимального уровня </a:t>
            </a:r>
            <a:r>
              <a:rPr lang="ru-RU" sz="1400" err="1" smtClean="0"/>
              <a:t>аналита</a:t>
            </a:r>
            <a:r>
              <a:rPr lang="ru-RU" sz="1400" smtClean="0"/>
              <a:t>, при котором он может быть достоверно обнаружен. Согласно фармакопейной документации, установленный предел обнаружения и определения должен быть подтвержден анализом модельных смесей, содержащих </a:t>
            </a:r>
            <a:r>
              <a:rPr lang="ru-RU" sz="1400" err="1" smtClean="0"/>
              <a:t>аналит</a:t>
            </a:r>
            <a:r>
              <a:rPr lang="ru-RU" sz="1400" smtClean="0"/>
              <a:t> на пределе и близко к нему.</a:t>
            </a:r>
          </a:p>
          <a:p>
            <a:pPr algn="just"/>
            <a:endParaRPr lang="ru-RU" sz="1400" smtClean="0"/>
          </a:p>
          <a:p>
            <a:pPr algn="ctr"/>
            <a:r>
              <a:rPr lang="ru-RU" sz="1400" b="1" smtClean="0"/>
              <a:t>Предел количественного обнаружения </a:t>
            </a:r>
            <a:r>
              <a:rPr lang="en-US" sz="1400" b="1" smtClean="0"/>
              <a:t>(</a:t>
            </a:r>
            <a:r>
              <a:rPr lang="en-US" sz="1400" b="1" err="1" smtClean="0"/>
              <a:t>quantitation</a:t>
            </a:r>
            <a:r>
              <a:rPr lang="en-US" sz="1400" b="1" smtClean="0"/>
              <a:t> limit)</a:t>
            </a:r>
            <a:endParaRPr lang="ru-RU" sz="1400" b="1" smtClean="0"/>
          </a:p>
          <a:p>
            <a:pPr algn="just"/>
            <a:endParaRPr lang="ru-RU" sz="1400" smtClean="0"/>
          </a:p>
          <a:p>
            <a:pPr indent="263525" algn="just"/>
            <a:r>
              <a:rPr lang="en-US" sz="1400" smtClean="0"/>
              <a:t> </a:t>
            </a:r>
            <a:r>
              <a:rPr lang="ru-RU" sz="1400" smtClean="0"/>
              <a:t>Предел количественного обнаружения отдельной аналитической методики представляет собой наименьшее количество анализируемого вещества в пробе, которое может быть оценено количественно с приемлемой правильностью и </a:t>
            </a:r>
            <a:r>
              <a:rPr lang="ru-RU" sz="1400" err="1" smtClean="0"/>
              <a:t>прецизионностью</a:t>
            </a:r>
            <a:r>
              <a:rPr lang="ru-RU" sz="1400" smtClean="0"/>
              <a:t>. Предел количественного обнаружения является параметром методик определения количественного содержания компонентов, присутствующих в образце плацебо (т. е. все вещества, кроме действующего вещества) в низких концентрациях, и в частности, используется для характеристики методик определения примесей и/или продуктов деградации.</a:t>
            </a:r>
          </a:p>
        </p:txBody>
      </p:sp>
      <p:pic>
        <p:nvPicPr>
          <p:cNvPr id="5"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85720" y="1714488"/>
            <a:ext cx="810443" cy="428628"/>
          </a:xfrm>
          <a:prstGeom prst="rect">
            <a:avLst/>
          </a:prstGeom>
          <a:noFill/>
          <a:ln w="9525">
            <a:noFill/>
            <a:miter lim="800000"/>
            <a:headEnd/>
            <a:tailEnd/>
          </a:ln>
          <a:effectLst/>
        </p:spPr>
      </p:pic>
      <p:pic>
        <p:nvPicPr>
          <p:cNvPr id="6"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85720" y="4071942"/>
            <a:ext cx="810443" cy="428628"/>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714348" y="1000108"/>
            <a:ext cx="8072494" cy="369332"/>
          </a:xfrm>
          <a:prstGeom prst="rect">
            <a:avLst/>
          </a:prstGeom>
        </p:spPr>
        <p:txBody>
          <a:bodyPr wrap="square">
            <a:spAutoFit/>
          </a:bodyPr>
          <a:lstStyle/>
          <a:p>
            <a:pPr indent="363538" algn="ctr"/>
            <a:r>
              <a:rPr lang="ru-RU" b="1" smtClean="0"/>
              <a:t>                        Определение понятия процесса измерения. </a:t>
            </a:r>
            <a:endParaRPr lang="ru-RU" b="1" i="1" smtClean="0"/>
          </a:p>
        </p:txBody>
      </p:sp>
      <p:sp>
        <p:nvSpPr>
          <p:cNvPr id="8" name="Заголовок 7"/>
          <p:cNvSpPr>
            <a:spLocks noGrp="1"/>
          </p:cNvSpPr>
          <p:nvPr>
            <p:ph type="title"/>
          </p:nvPr>
        </p:nvSpPr>
        <p:spPr>
          <a:xfrm>
            <a:off x="571472" y="142852"/>
            <a:ext cx="8229600" cy="857256"/>
          </a:xfrm>
        </p:spPr>
        <p:txBody>
          <a:bodyPr>
            <a:noAutofit/>
          </a:bodyPr>
          <a:lstStyle/>
          <a:p>
            <a:r>
              <a:rPr lang="ru-RU" sz="3200" i="1" smtClean="0"/>
              <a:t>Статистика в аналитической химии</a:t>
            </a:r>
            <a:endParaRPr lang="ru-RU" sz="3200" i="1"/>
          </a:p>
        </p:txBody>
      </p:sp>
      <p:pic>
        <p:nvPicPr>
          <p:cNvPr id="6" name="Рисунок 5" descr="J0299125.WMF"/>
          <p:cNvPicPr>
            <a:picLocks noChangeAspect="1"/>
          </p:cNvPicPr>
          <p:nvPr/>
        </p:nvPicPr>
        <p:blipFill>
          <a:blip r:embed="rId2"/>
          <a:stretch>
            <a:fillRect/>
          </a:stretch>
        </p:blipFill>
        <p:spPr>
          <a:xfrm>
            <a:off x="857224" y="1142985"/>
            <a:ext cx="1143008" cy="1285884"/>
          </a:xfrm>
          <a:prstGeom prst="rect">
            <a:avLst/>
          </a:prstGeom>
        </p:spPr>
      </p:pic>
      <p:sp>
        <p:nvSpPr>
          <p:cNvPr id="7" name="Прямоугольник 6"/>
          <p:cNvSpPr/>
          <p:nvPr/>
        </p:nvSpPr>
        <p:spPr>
          <a:xfrm>
            <a:off x="2357422" y="1428736"/>
            <a:ext cx="6500858" cy="954107"/>
          </a:xfrm>
          <a:prstGeom prst="rect">
            <a:avLst/>
          </a:prstGeom>
        </p:spPr>
        <p:txBody>
          <a:bodyPr wrap="square">
            <a:spAutoFit/>
          </a:bodyPr>
          <a:lstStyle/>
          <a:p>
            <a:pPr lvl="0" indent="261938" algn="just" fontAlgn="base">
              <a:spcBef>
                <a:spcPct val="0"/>
              </a:spcBef>
              <a:spcAft>
                <a:spcPct val="0"/>
              </a:spcAft>
            </a:pPr>
            <a:r>
              <a:rPr lang="ru-RU" sz="1400" smtClean="0">
                <a:latin typeface="Arial" pitchFamily="34" charset="0"/>
                <a:ea typeface="Times New Roman" pitchFamily="18" charset="0"/>
                <a:cs typeface="Arial" pitchFamily="34" charset="0"/>
              </a:rPr>
              <a:t>Химия, и в частности  аналитическая химия, как</a:t>
            </a:r>
            <a:r>
              <a:rPr lang="en-US" sz="1400" smtClean="0">
                <a:latin typeface="Arial" pitchFamily="34" charset="0"/>
                <a:ea typeface="Times New Roman" pitchFamily="18" charset="0"/>
                <a:cs typeface="Arial" pitchFamily="34" charset="0"/>
              </a:rPr>
              <a:t> </a:t>
            </a:r>
            <a:r>
              <a:rPr lang="ru-RU" sz="1400" smtClean="0">
                <a:latin typeface="Arial" pitchFamily="34" charset="0"/>
                <a:ea typeface="Times New Roman" pitchFamily="18" charset="0"/>
                <a:cs typeface="Arial" pitchFamily="34" charset="0"/>
              </a:rPr>
              <a:t>и все точные науки опирается на измерение каких-либо величин.</a:t>
            </a:r>
            <a:r>
              <a:rPr lang="en-US" sz="1400" smtClean="0">
                <a:latin typeface="Arial" pitchFamily="34" charset="0"/>
                <a:ea typeface="Times New Roman" pitchFamily="18" charset="0"/>
                <a:cs typeface="Arial" pitchFamily="34" charset="0"/>
              </a:rPr>
              <a:t> </a:t>
            </a:r>
            <a:r>
              <a:rPr lang="ru-RU" sz="1400" smtClean="0">
                <a:latin typeface="Arial" pitchFamily="34" charset="0"/>
                <a:ea typeface="Times New Roman" pitchFamily="18" charset="0"/>
                <a:cs typeface="Arial" pitchFamily="34" charset="0"/>
              </a:rPr>
              <a:t> Процесс измерения,  из-за  своей распространенности  представляется  совершенно  понятным  действием.  НО ! </a:t>
            </a:r>
          </a:p>
        </p:txBody>
      </p:sp>
      <p:sp>
        <p:nvSpPr>
          <p:cNvPr id="9" name="Rectangle 1"/>
          <p:cNvSpPr>
            <a:spLocks noChangeArrowheads="1"/>
          </p:cNvSpPr>
          <p:nvPr/>
        </p:nvSpPr>
        <p:spPr bwMode="auto">
          <a:xfrm>
            <a:off x="142844" y="2500306"/>
            <a:ext cx="8643998"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indent="449263"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Arial" pitchFamily="34" charset="0"/>
                <a:ea typeface="Calibri" pitchFamily="34" charset="0"/>
                <a:cs typeface="Arial" pitchFamily="34" charset="0"/>
              </a:rPr>
              <a:t>Всякое  измерение  невозможно  без  применения  законов,  относящихся  к  измерениям величин,  и  опирается  на  определенные  теоретические предпосылки.  Процесс  получения количественной  оценки  измеряемых  свойств  объекта  измерений  опирается  на  несколько аксиом</a:t>
            </a:r>
            <a:r>
              <a:rPr kumimoji="0" lang="en-US" sz="1400" b="0" i="0" u="none" strike="noStrike" cap="none" normalizeH="0" baseline="0" smtClean="0">
                <a:ln>
                  <a:noFill/>
                </a:ln>
                <a:solidFill>
                  <a:schemeClr val="tx1"/>
                </a:solidFill>
                <a:effectLst/>
                <a:latin typeface="Arial" pitchFamily="34" charset="0"/>
                <a:ea typeface="Calibri" pitchFamily="34" charset="0"/>
                <a:cs typeface="Arial" pitchFamily="34" charset="0"/>
              </a:rPr>
              <a:t>:</a:t>
            </a:r>
            <a:endParaRPr kumimoji="0" lang="ru-RU" sz="1400" b="0" i="0" u="none" strike="noStrike" cap="none" normalizeH="0" baseline="0" smtClean="0">
              <a:ln>
                <a:noFill/>
              </a:ln>
              <a:solidFill>
                <a:schemeClr val="tx1"/>
              </a:solidFill>
              <a:effectLst/>
              <a:latin typeface="Arial" pitchFamily="34" charset="0"/>
              <a:cs typeface="Arial" pitchFamily="34" charset="0"/>
            </a:endParaRP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smtClean="0">
                <a:ln>
                  <a:noFill/>
                </a:ln>
                <a:solidFill>
                  <a:schemeClr val="tx1"/>
                </a:solidFill>
                <a:effectLst/>
                <a:latin typeface="Arial" pitchFamily="34" charset="0"/>
                <a:ea typeface="Calibri" pitchFamily="34" charset="0"/>
                <a:cs typeface="Arial" pitchFamily="34" charset="0"/>
              </a:rPr>
              <a:t>Аксиома  1</a:t>
            </a:r>
            <a:r>
              <a:rPr kumimoji="0" lang="ru-RU" sz="1400" b="0" i="0" u="none" strike="noStrike" cap="none" normalizeH="0" baseline="0" smtClean="0">
                <a:ln>
                  <a:noFill/>
                </a:ln>
                <a:solidFill>
                  <a:schemeClr val="tx1"/>
                </a:solidFill>
                <a:effectLst/>
                <a:latin typeface="Arial" pitchFamily="34" charset="0"/>
                <a:ea typeface="Calibri" pitchFamily="34" charset="0"/>
                <a:cs typeface="Arial" pitchFamily="34" charset="0"/>
              </a:rPr>
              <a:t>.  Измерение  возможно  при  условии  установления  качественной определенности  свойства,  дающей  возможность  отличать  его  от  других  свойств,  т.е.  при условии выделения </a:t>
            </a:r>
            <a:r>
              <a:rPr kumimoji="0" lang="en-US" sz="1400" b="0" i="0" u="none" strike="noStrike" cap="none" normalizeH="0" baseline="0" smtClean="0">
                <a:ln>
                  <a:noFill/>
                </a:ln>
                <a:solidFill>
                  <a:schemeClr val="tx1"/>
                </a:solidFill>
                <a:effectLst/>
                <a:latin typeface="Arial" pitchFamily="34" charset="0"/>
                <a:ea typeface="Calibri" pitchFamily="34" charset="0"/>
                <a:cs typeface="Arial" pitchFamily="34" charset="0"/>
              </a:rPr>
              <a:t> </a:t>
            </a:r>
            <a:r>
              <a:rPr kumimoji="0" lang="ru-RU" sz="1400" b="0" i="0" u="none" strike="noStrike" cap="none" normalizeH="0" baseline="0" smtClean="0">
                <a:ln>
                  <a:noFill/>
                </a:ln>
                <a:solidFill>
                  <a:schemeClr val="tx1"/>
                </a:solidFill>
                <a:effectLst/>
                <a:latin typeface="Arial" pitchFamily="34" charset="0"/>
                <a:ea typeface="Calibri" pitchFamily="34" charset="0"/>
                <a:cs typeface="Arial" pitchFamily="34" charset="0"/>
              </a:rPr>
              <a:t>величины.</a:t>
            </a: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smtClean="0">
                <a:ln>
                  <a:noFill/>
                </a:ln>
                <a:solidFill>
                  <a:schemeClr val="tx1"/>
                </a:solidFill>
                <a:effectLst/>
                <a:latin typeface="Arial" pitchFamily="34" charset="0"/>
                <a:ea typeface="Calibri" pitchFamily="34" charset="0"/>
                <a:cs typeface="Arial" pitchFamily="34" charset="0"/>
              </a:rPr>
              <a:t>Аксиома 2.</a:t>
            </a:r>
            <a:r>
              <a:rPr kumimoji="0" lang="ru-RU" sz="1400" b="0" i="0" u="none" strike="noStrike" cap="none" normalizeH="0" baseline="0" smtClean="0">
                <a:ln>
                  <a:noFill/>
                </a:ln>
                <a:solidFill>
                  <a:schemeClr val="tx1"/>
                </a:solidFill>
                <a:effectLst/>
                <a:latin typeface="Arial" pitchFamily="34" charset="0"/>
                <a:ea typeface="Calibri" pitchFamily="34" charset="0"/>
                <a:cs typeface="Arial" pitchFamily="34" charset="0"/>
              </a:rPr>
              <a:t> Измерение возможно при условии установления единицы, необходимой для </a:t>
            </a:r>
            <a:r>
              <a:rPr lang="ru-RU" sz="1400" smtClean="0">
                <a:latin typeface="Arial" pitchFamily="34" charset="0"/>
                <a:ea typeface="Calibri" pitchFamily="34" charset="0"/>
                <a:cs typeface="Arial" pitchFamily="34" charset="0"/>
              </a:rPr>
              <a:t>и</a:t>
            </a:r>
            <a:r>
              <a:rPr kumimoji="0" lang="ru-RU" sz="1400" b="0" i="0" u="none" strike="noStrike" cap="none" normalizeH="0" baseline="0" smtClean="0">
                <a:ln>
                  <a:noFill/>
                </a:ln>
                <a:solidFill>
                  <a:schemeClr val="tx1"/>
                </a:solidFill>
                <a:effectLst/>
                <a:latin typeface="Arial" pitchFamily="34" charset="0"/>
                <a:ea typeface="Calibri" pitchFamily="34" charset="0"/>
                <a:cs typeface="Arial" pitchFamily="34" charset="0"/>
              </a:rPr>
              <a:t>змерения величины. </a:t>
            </a: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smtClean="0">
                <a:ln>
                  <a:noFill/>
                </a:ln>
                <a:solidFill>
                  <a:schemeClr val="tx1"/>
                </a:solidFill>
                <a:effectLst/>
                <a:latin typeface="Arial" pitchFamily="34" charset="0"/>
                <a:ea typeface="Calibri" pitchFamily="34" charset="0"/>
                <a:cs typeface="Arial" pitchFamily="34" charset="0"/>
              </a:rPr>
              <a:t>Аксиома 3.</a:t>
            </a:r>
            <a:r>
              <a:rPr kumimoji="0" lang="ru-RU" sz="1400" b="0" i="0" u="none" strike="noStrike" cap="none" normalizeH="0" baseline="0" smtClean="0">
                <a:ln>
                  <a:noFill/>
                </a:ln>
                <a:solidFill>
                  <a:schemeClr val="tx1"/>
                </a:solidFill>
                <a:effectLst/>
                <a:latin typeface="Arial" pitchFamily="34" charset="0"/>
                <a:ea typeface="Calibri" pitchFamily="34" charset="0"/>
                <a:cs typeface="Arial" pitchFamily="34" charset="0"/>
              </a:rPr>
              <a:t> Измерение  возможно  при  условии  материализации (воспроизведения  или хранения) единицы техническим средством. </a:t>
            </a:r>
          </a:p>
          <a:p>
            <a:pPr marL="0" marR="0" lvl="0" indent="180975" algn="just"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smtClean="0">
                <a:ln>
                  <a:noFill/>
                </a:ln>
                <a:solidFill>
                  <a:schemeClr val="tx1"/>
                </a:solidFill>
                <a:effectLst/>
                <a:latin typeface="Arial" pitchFamily="34" charset="0"/>
                <a:ea typeface="Calibri" pitchFamily="34" charset="0"/>
                <a:cs typeface="Arial" pitchFamily="34" charset="0"/>
              </a:rPr>
              <a:t>Аксиома 4.</a:t>
            </a:r>
            <a:r>
              <a:rPr kumimoji="0" lang="ru-RU" sz="1400" b="0" i="0" u="none" strike="noStrike" cap="none" normalizeH="0" baseline="0" smtClean="0">
                <a:ln>
                  <a:noFill/>
                </a:ln>
                <a:solidFill>
                  <a:schemeClr val="tx1"/>
                </a:solidFill>
                <a:effectLst/>
                <a:latin typeface="Arial" pitchFamily="34" charset="0"/>
                <a:ea typeface="Calibri" pitchFamily="34" charset="0"/>
                <a:cs typeface="Arial" pitchFamily="34" charset="0"/>
              </a:rPr>
              <a:t>  Измерение  возможно  при  условии  сохранения  неизменным  размера единицы </a:t>
            </a:r>
            <a:r>
              <a:rPr kumimoji="0" lang="ru-RU" sz="1400" b="0" i="0" u="none" strike="noStrike" cap="none" normalizeH="0" smtClean="0">
                <a:ln>
                  <a:noFill/>
                </a:ln>
                <a:solidFill>
                  <a:schemeClr val="tx1"/>
                </a:solidFill>
                <a:effectLst/>
                <a:latin typeface="Arial" pitchFamily="34" charset="0"/>
                <a:ea typeface="Calibri" pitchFamily="34" charset="0"/>
                <a:cs typeface="Arial" pitchFamily="34" charset="0"/>
              </a:rPr>
              <a:t> </a:t>
            </a:r>
            <a:r>
              <a:rPr kumimoji="0" lang="ru-RU" sz="1400" b="0" i="0" u="none" strike="noStrike" cap="none" normalizeH="0" baseline="0" smtClean="0">
                <a:ln>
                  <a:noFill/>
                </a:ln>
                <a:solidFill>
                  <a:schemeClr val="tx1"/>
                </a:solidFill>
                <a:effectLst/>
                <a:latin typeface="Arial" pitchFamily="34" charset="0"/>
                <a:ea typeface="Calibri" pitchFamily="34" charset="0"/>
                <a:cs typeface="Arial" pitchFamily="34" charset="0"/>
              </a:rPr>
              <a:t>(в  пределах  установленной  точности  как  минимум  на  срок,  необходимый  для измерений). </a:t>
            </a:r>
          </a:p>
          <a:p>
            <a:pPr marL="0" marR="0" lvl="0" indent="180975" algn="just"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pitchFamily="34" charset="0"/>
              <a:cs typeface="Arial" pitchFamily="34" charset="0"/>
            </a:endParaRPr>
          </a:p>
          <a:p>
            <a:pPr marR="0" lvl="0" indent="447675"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Arial" pitchFamily="34" charset="0"/>
                <a:ea typeface="Calibri" pitchFamily="34" charset="0"/>
                <a:cs typeface="Arial" pitchFamily="34" charset="0"/>
              </a:rPr>
              <a:t>При  несоблюдении  хотя  бы  одного  из  этих  условий,  измерение  не  может  быть выполнено. Аксиомы могут служить основой, на которую следует опираться, во–первых, при рассмотрении содержания  понятия «измерение»  и,  во–вторых,  при  проведении  четкой границы между измерением и другими видами количественного оценивания. </a:t>
            </a:r>
            <a:endParaRPr kumimoji="0" lang="ru-RU" sz="14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52226" name="Picture 2"/>
          <p:cNvPicPr>
            <a:picLocks noChangeAspect="1" noChangeArrowheads="1"/>
          </p:cNvPicPr>
          <p:nvPr/>
        </p:nvPicPr>
        <p:blipFill>
          <a:blip r:embed="rId2">
            <a:clrChange>
              <a:clrFrom>
                <a:srgbClr val="FFFFFF"/>
              </a:clrFrom>
              <a:clrTo>
                <a:srgbClr val="FFFFFF">
                  <a:alpha val="0"/>
                </a:srgbClr>
              </a:clrTo>
            </a:clrChange>
            <a:lum contrast="10000"/>
          </a:blip>
          <a:srcRect/>
          <a:stretch>
            <a:fillRect/>
          </a:stretch>
        </p:blipFill>
        <p:spPr bwMode="auto">
          <a:xfrm>
            <a:off x="1352956" y="1714488"/>
            <a:ext cx="6957587" cy="4286280"/>
          </a:xfrm>
          <a:prstGeom prst="rect">
            <a:avLst/>
          </a:prstGeom>
          <a:noFill/>
          <a:ln w="9525">
            <a:noFill/>
            <a:miter lim="800000"/>
            <a:headEnd/>
            <a:tailEnd/>
          </a:ln>
          <a:effectLst/>
        </p:spPr>
      </p:pic>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648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175"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76129" name="Rectangle 1"/>
          <p:cNvSpPr>
            <a:spLocks noChangeArrowheads="1"/>
          </p:cNvSpPr>
          <p:nvPr/>
        </p:nvSpPr>
        <p:spPr bwMode="auto">
          <a:xfrm>
            <a:off x="285720" y="1643050"/>
            <a:ext cx="8501122" cy="2131292"/>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0" marR="0" lvl="0" indent="266700" algn="just" defTabSz="914400" rtl="0" eaLnBrk="1" fontAlgn="base" latinLnBrk="0" hangingPunct="1">
              <a:lnSpc>
                <a:spcPct val="100000"/>
              </a:lnSpc>
              <a:spcBef>
                <a:spcPct val="0"/>
              </a:spcBef>
              <a:spcAft>
                <a:spcPct val="0"/>
              </a:spcAft>
              <a:buClrTx/>
              <a:buSzTx/>
              <a:buFontTx/>
              <a:buNone/>
              <a:tabLst/>
            </a:pPr>
            <a:r>
              <a:rPr kumimoji="0" lang="ru-RU" sz="1400" u="sng" strike="noStrike" cap="none" normalizeH="0" smtClean="0">
                <a:ln>
                  <a:noFill/>
                </a:ln>
                <a:solidFill>
                  <a:srgbClr val="000000"/>
                </a:solidFill>
                <a:effectLst/>
                <a:latin typeface="Arial" pitchFamily="34" charset="0"/>
                <a:cs typeface="Times New Roman" pitchFamily="18" charset="0"/>
              </a:rPr>
              <a:t>Предел обнаружения (детектирования) для аналитического прибора </a:t>
            </a:r>
            <a:r>
              <a:rPr kumimoji="0" lang="en-US" sz="1400" i="1" u="sng" strike="noStrike" cap="none" normalizeH="0" smtClean="0">
                <a:ln>
                  <a:noFill/>
                </a:ln>
                <a:solidFill>
                  <a:schemeClr val="tx1"/>
                </a:solidFill>
                <a:effectLst/>
                <a:latin typeface="Arial" pitchFamily="34" charset="0"/>
                <a:cs typeface="Times New Roman" pitchFamily="18" charset="0"/>
              </a:rPr>
              <a:t>LOD</a:t>
            </a:r>
            <a:r>
              <a:rPr kumimoji="0" lang="ru-RU" sz="1400" u="sng" strike="noStrike" cap="none" normalizeH="0" smtClean="0">
                <a:ln>
                  <a:noFill/>
                </a:ln>
                <a:solidFill>
                  <a:schemeClr val="tx1"/>
                </a:solidFill>
                <a:effectLst/>
                <a:latin typeface="Arial" pitchFamily="34" charset="0"/>
                <a:cs typeface="Times New Roman" pitchFamily="18" charset="0"/>
              </a:rPr>
              <a:t> </a:t>
            </a:r>
            <a:endParaRPr kumimoji="0" lang="ru-RU" sz="1400" u="none" strike="noStrike" cap="none" normalizeH="0" smtClean="0">
              <a:ln>
                <a:noFill/>
              </a:ln>
              <a:solidFill>
                <a:schemeClr val="tx1"/>
              </a:solidFill>
              <a:effectLst/>
              <a:latin typeface="Arial" pitchFamily="34" charset="0"/>
              <a:cs typeface="Times New Roman" pitchFamily="18" charset="0"/>
            </a:endParaRPr>
          </a:p>
          <a:p>
            <a:pPr marL="0" marR="0" lvl="0" indent="266700" algn="just" defTabSz="914400" rtl="0" eaLnBrk="0" fontAlgn="base" latinLnBrk="0" hangingPunct="0">
              <a:lnSpc>
                <a:spcPct val="100000"/>
              </a:lnSpc>
              <a:spcBef>
                <a:spcPct val="0"/>
              </a:spcBef>
              <a:spcAft>
                <a:spcPct val="0"/>
              </a:spcAft>
              <a:buClrTx/>
              <a:buSzTx/>
              <a:buFontTx/>
              <a:buNone/>
              <a:tabLst/>
            </a:pPr>
            <a:r>
              <a:rPr kumimoji="0" lang="ru-RU" sz="1400" u="none" strike="noStrike" cap="none" normalizeH="0" smtClean="0">
                <a:ln>
                  <a:noFill/>
                </a:ln>
                <a:solidFill>
                  <a:srgbClr val="000000"/>
                </a:solidFill>
                <a:effectLst/>
                <a:latin typeface="Arial" pitchFamily="34" charset="0"/>
                <a:ea typeface="Times New Roman" pitchFamily="18" charset="0"/>
                <a:cs typeface="Times New Roman" pitchFamily="18" charset="0"/>
              </a:rPr>
              <a:t>Предел обнаружения (детектирования) прибора  — самое низкое количество (выраженное как масса), которое может быть измерено с разумной статистической достоверностью. Обычно </a:t>
            </a:r>
            <a:r>
              <a:rPr kumimoji="0" lang="en-US" sz="1400" i="1" u="none" strike="noStrike" cap="none" normalizeH="0" smtClean="0">
                <a:ln>
                  <a:noFill/>
                </a:ln>
                <a:solidFill>
                  <a:srgbClr val="000000"/>
                </a:solidFill>
                <a:effectLst/>
                <a:latin typeface="Arial" pitchFamily="34" charset="0"/>
                <a:ea typeface="Times New Roman" pitchFamily="18" charset="0"/>
                <a:cs typeface="Times New Roman" pitchFamily="18" charset="0"/>
              </a:rPr>
              <a:t>LOD</a:t>
            </a:r>
            <a:r>
              <a:rPr kumimoji="0" lang="ru-RU" sz="1400" u="none" strike="noStrike" cap="none" normalizeH="0" smtClean="0">
                <a:ln>
                  <a:noFill/>
                </a:ln>
                <a:solidFill>
                  <a:srgbClr val="000000"/>
                </a:solidFill>
                <a:effectLst/>
                <a:latin typeface="Arial" pitchFamily="34" charset="0"/>
                <a:ea typeface="Times New Roman" pitchFamily="18" charset="0"/>
                <a:cs typeface="Times New Roman" pitchFamily="18" charset="0"/>
              </a:rPr>
              <a:t> определяют на стандартных растворах</a:t>
            </a:r>
            <a:r>
              <a:rPr kumimoji="0" lang="ru-RU" sz="1400" u="none" strike="noStrike" cap="none" normalizeH="0" smtClean="0">
                <a:ln>
                  <a:noFill/>
                </a:ln>
                <a:solidFill>
                  <a:schemeClr val="tx1"/>
                </a:solidFill>
                <a:effectLst/>
                <a:latin typeface="Arial" pitchFamily="34" charset="0"/>
                <a:ea typeface="Times New Roman" pitchFamily="18" charset="0"/>
                <a:cs typeface="Times New Roman" pitchFamily="18" charset="0"/>
              </a:rPr>
              <a:t>.</a:t>
            </a:r>
            <a:endParaRPr kumimoji="0" lang="ru-RU" sz="1400" u="none" strike="noStrike" cap="none" normalizeH="0" smtClean="0">
              <a:ln>
                <a:noFill/>
              </a:ln>
              <a:solidFill>
                <a:schemeClr val="tx1"/>
              </a:solidFill>
              <a:effectLst/>
              <a:latin typeface="Arial" pitchFamily="34" charset="0"/>
              <a:cs typeface="Arial" pitchFamily="34" charset="0"/>
            </a:endParaRPr>
          </a:p>
          <a:p>
            <a:pPr marL="0" marR="0" lvl="0" indent="266700" algn="just" defTabSz="914400" rtl="0" eaLnBrk="0" fontAlgn="base" latinLnBrk="0" hangingPunct="0">
              <a:lnSpc>
                <a:spcPct val="100000"/>
              </a:lnSpc>
              <a:spcBef>
                <a:spcPct val="0"/>
              </a:spcBef>
              <a:spcAft>
                <a:spcPct val="0"/>
              </a:spcAft>
              <a:buClrTx/>
              <a:buSzTx/>
              <a:buFontTx/>
              <a:buNone/>
              <a:tabLst/>
            </a:pPr>
            <a:r>
              <a:rPr kumimoji="0" lang="ru-RU" sz="1400" u="none" strike="noStrike" cap="none" normalizeH="0" smtClean="0">
                <a:ln>
                  <a:noFill/>
                </a:ln>
                <a:solidFill>
                  <a:srgbClr val="000000"/>
                </a:solidFill>
                <a:effectLst/>
                <a:latin typeface="Arial" pitchFamily="34" charset="0"/>
                <a:ea typeface="Times New Roman" pitchFamily="18" charset="0"/>
                <a:cs typeface="Times New Roman" pitchFamily="18" charset="0"/>
              </a:rPr>
              <a:t>В классике жанра </a:t>
            </a:r>
            <a:r>
              <a:rPr kumimoji="0" lang="ru-RU" sz="1400" u="none" strike="noStrike" cap="none" normalizeH="0" err="1" smtClean="0">
                <a:ln>
                  <a:noFill/>
                </a:ln>
                <a:solidFill>
                  <a:srgbClr val="000000"/>
                </a:solidFill>
                <a:effectLst/>
                <a:latin typeface="Arial" pitchFamily="34" charset="0"/>
                <a:ea typeface="Times New Roman" pitchFamily="18" charset="0"/>
                <a:cs typeface="Times New Roman" pitchFamily="18" charset="0"/>
              </a:rPr>
              <a:t>хроматографического</a:t>
            </a:r>
            <a:r>
              <a:rPr kumimoji="0" lang="ru-RU" sz="1400" u="none" strike="noStrike" cap="none" normalizeH="0" smtClean="0">
                <a:ln>
                  <a:noFill/>
                </a:ln>
                <a:solidFill>
                  <a:srgbClr val="000000"/>
                </a:solidFill>
                <a:effectLst/>
                <a:latin typeface="Arial" pitchFamily="34" charset="0"/>
                <a:ea typeface="Times New Roman" pitchFamily="18" charset="0"/>
                <a:cs typeface="Times New Roman" pitchFamily="18" charset="0"/>
              </a:rPr>
              <a:t> метода, предел детектирования выражается как количество образца, соответствующее удвоенному или утроенному шуму анализа. Необходимость выполнения надлежащего количественного определения не является необходимым требованием при выполнении </a:t>
            </a:r>
            <a:r>
              <a:rPr kumimoji="0" lang="ru-RU" sz="1400" u="none" strike="noStrike" cap="none" normalizeH="0" err="1" smtClean="0">
                <a:ln>
                  <a:noFill/>
                </a:ln>
                <a:solidFill>
                  <a:srgbClr val="000000"/>
                </a:solidFill>
                <a:effectLst/>
                <a:latin typeface="Arial" pitchFamily="34" charset="0"/>
                <a:ea typeface="Times New Roman" pitchFamily="18" charset="0"/>
                <a:cs typeface="Times New Roman" pitchFamily="18" charset="0"/>
              </a:rPr>
              <a:t>макроанализов</a:t>
            </a:r>
            <a:r>
              <a:rPr kumimoji="0" lang="ru-RU" sz="1400" u="none" strike="noStrike" cap="none" normalizeH="0" smtClean="0">
                <a:ln>
                  <a:noFill/>
                </a:ln>
                <a:solidFill>
                  <a:schemeClr val="tx1"/>
                </a:solidFill>
                <a:effectLst/>
                <a:latin typeface="Arial" pitchFamily="34" charset="0"/>
                <a:ea typeface="Times New Roman" pitchFamily="18" charset="0"/>
                <a:cs typeface="Times New Roman" pitchFamily="18" charset="0"/>
                <a:sym typeface="Symbol" pitchFamily="18" charset="2"/>
              </a:rPr>
              <a:t>.</a:t>
            </a:r>
            <a:endParaRPr kumimoji="0" lang="ru-RU" sz="1400" u="none" strike="noStrike" cap="none" normalizeH="0" smtClean="0">
              <a:ln>
                <a:noFill/>
              </a:ln>
              <a:solidFill>
                <a:srgbClr val="000000"/>
              </a:solidFill>
              <a:effectLst/>
              <a:latin typeface="Arial" pitchFamily="34" charset="0"/>
              <a:cs typeface="Arial" pitchFamily="34" charset="0"/>
              <a:sym typeface="Symbol" pitchFamily="18" charset="2"/>
            </a:endParaRPr>
          </a:p>
          <a:p>
            <a:pPr lvl="0" indent="266700" algn="just" eaLnBrk="0" fontAlgn="base" hangingPunct="0">
              <a:spcBef>
                <a:spcPct val="0"/>
              </a:spcBef>
              <a:spcAft>
                <a:spcPct val="0"/>
              </a:spcAft>
            </a:pPr>
            <a:r>
              <a:rPr kumimoji="0" lang="ru-RU" sz="1400" u="none" strike="noStrike" cap="none" normalizeH="0" smtClean="0">
                <a:ln>
                  <a:noFill/>
                </a:ln>
                <a:solidFill>
                  <a:srgbClr val="000000"/>
                </a:solidFill>
                <a:effectLst/>
                <a:latin typeface="Arial" pitchFamily="34" charset="0"/>
                <a:ea typeface="Times New Roman" pitchFamily="18" charset="0"/>
                <a:cs typeface="Times New Roman" pitchFamily="18" charset="0"/>
                <a:sym typeface="Symbol" pitchFamily="18" charset="2"/>
              </a:rPr>
              <a:t>Классическая формула для </a:t>
            </a:r>
            <a:r>
              <a:rPr kumimoji="0" lang="ru-RU" sz="1400" u="none" strike="noStrike" cap="none" normalizeH="0" err="1" smtClean="0">
                <a:ln>
                  <a:noFill/>
                </a:ln>
                <a:solidFill>
                  <a:srgbClr val="000000"/>
                </a:solidFill>
                <a:effectLst/>
                <a:latin typeface="Arial" pitchFamily="34" charset="0"/>
                <a:ea typeface="Times New Roman" pitchFamily="18" charset="0"/>
                <a:cs typeface="Times New Roman" pitchFamily="18" charset="0"/>
                <a:sym typeface="Symbol" pitchFamily="18" charset="2"/>
              </a:rPr>
              <a:t>хроматографических</a:t>
            </a:r>
            <a:r>
              <a:rPr kumimoji="0" lang="ru-RU" sz="1400" u="none" strike="noStrike" cap="none" normalizeH="0" smtClean="0">
                <a:ln>
                  <a:noFill/>
                </a:ln>
                <a:solidFill>
                  <a:srgbClr val="000000"/>
                </a:solidFill>
                <a:effectLst/>
                <a:latin typeface="Arial" pitchFamily="34" charset="0"/>
                <a:ea typeface="Times New Roman" pitchFamily="18" charset="0"/>
                <a:cs typeface="Times New Roman" pitchFamily="18" charset="0"/>
                <a:sym typeface="Symbol" pitchFamily="18" charset="2"/>
              </a:rPr>
              <a:t> методов для </a:t>
            </a:r>
            <a:r>
              <a:rPr lang="en-US" sz="1400" i="1" smtClean="0">
                <a:solidFill>
                  <a:srgbClr val="000000"/>
                </a:solidFill>
                <a:latin typeface="Arial" pitchFamily="34" charset="0"/>
                <a:ea typeface="Times New Roman" pitchFamily="18" charset="0"/>
                <a:cs typeface="Times New Roman" pitchFamily="18" charset="0"/>
              </a:rPr>
              <a:t>LOD</a:t>
            </a:r>
            <a:r>
              <a:rPr lang="ru-RU" sz="1400" smtClean="0">
                <a:solidFill>
                  <a:srgbClr val="000000"/>
                </a:solidFill>
                <a:latin typeface="Arial" pitchFamily="34" charset="0"/>
                <a:ea typeface="Times New Roman" pitchFamily="18" charset="0"/>
                <a:cs typeface="Times New Roman" pitchFamily="18" charset="0"/>
              </a:rPr>
              <a:t> </a:t>
            </a:r>
            <a:r>
              <a:rPr kumimoji="0" lang="ru-RU" sz="1400" u="none" strike="noStrike" cap="none" normalizeH="0" smtClean="0">
                <a:ln>
                  <a:noFill/>
                </a:ln>
                <a:solidFill>
                  <a:schemeClr val="tx1"/>
                </a:solidFill>
                <a:effectLst/>
                <a:latin typeface="Arial" pitchFamily="34" charset="0"/>
                <a:ea typeface="Times New Roman" pitchFamily="18" charset="0"/>
                <a:cs typeface="Times New Roman" pitchFamily="18" charset="0"/>
                <a:sym typeface="Symbol" pitchFamily="18" charset="2"/>
              </a:rPr>
              <a:t>:</a:t>
            </a:r>
            <a:endParaRPr kumimoji="0" lang="ru-RU" sz="1400" u="none" strike="noStrike" cap="none" normalizeH="0" smtClean="0">
              <a:ln>
                <a:noFill/>
              </a:ln>
              <a:solidFill>
                <a:srgbClr val="000000"/>
              </a:solidFill>
              <a:effectLst/>
              <a:latin typeface="Arial" pitchFamily="34" charset="0"/>
              <a:cs typeface="Arial" pitchFamily="34" charset="0"/>
              <a:sym typeface="Symbol" pitchFamily="18" charset="2"/>
            </a:endParaRPr>
          </a:p>
        </p:txBody>
      </p:sp>
      <p:graphicFrame>
        <p:nvGraphicFramePr>
          <p:cNvPr id="5" name="Объект 4"/>
          <p:cNvGraphicFramePr>
            <a:graphicFrameLocks noChangeAspect="1"/>
          </p:cNvGraphicFramePr>
          <p:nvPr/>
        </p:nvGraphicFramePr>
        <p:xfrm>
          <a:off x="4305300" y="3689350"/>
          <a:ext cx="1531938" cy="684213"/>
        </p:xfrm>
        <a:graphic>
          <a:graphicData uri="http://schemas.openxmlformats.org/presentationml/2006/ole">
            <p:oleObj spid="_x0000_s303106" name="Формула" r:id="rId3" imgW="952200" imgH="419040" progId="Equation.3">
              <p:embed/>
            </p:oleObj>
          </a:graphicData>
        </a:graphic>
      </p:graphicFrame>
      <p:graphicFrame>
        <p:nvGraphicFramePr>
          <p:cNvPr id="6" name="Таблица 5"/>
          <p:cNvGraphicFramePr>
            <a:graphicFrameLocks noGrp="1"/>
          </p:cNvGraphicFramePr>
          <p:nvPr/>
        </p:nvGraphicFramePr>
        <p:xfrm>
          <a:off x="1142976" y="4429132"/>
          <a:ext cx="6096000" cy="1299657"/>
        </p:xfrm>
        <a:graphic>
          <a:graphicData uri="http://schemas.openxmlformats.org/drawingml/2006/table">
            <a:tbl>
              <a:tblPr/>
              <a:tblGrid>
                <a:gridCol w="785818"/>
                <a:gridCol w="5310182"/>
              </a:tblGrid>
              <a:tr h="154782">
                <a:tc>
                  <a:txBody>
                    <a:bodyPr/>
                    <a:lstStyle/>
                    <a:p>
                      <a:pPr indent="266700" algn="just">
                        <a:lnSpc>
                          <a:spcPct val="116000"/>
                        </a:lnSpc>
                        <a:spcBef>
                          <a:spcPts val="1000"/>
                        </a:spcBef>
                        <a:spcAft>
                          <a:spcPts val="0"/>
                        </a:spcAft>
                      </a:pPr>
                      <a:r>
                        <a:rPr lang="ru-RU" sz="1400" err="1">
                          <a:latin typeface="Arial"/>
                          <a:ea typeface="Times New Roman"/>
                          <a:cs typeface="Times New Roman"/>
                        </a:rPr>
                        <a:t>k</a:t>
                      </a:r>
                      <a:endParaRPr lang="ru-RU" sz="1400">
                        <a:latin typeface="Times New Roman"/>
                        <a:ea typeface="Times New Roman"/>
                        <a:cs typeface="Times New Roman"/>
                      </a:endParaRPr>
                    </a:p>
                  </a:txBody>
                  <a:tcPr marL="64584" marR="64584" marT="0" marB="0">
                    <a:lnL>
                      <a:noFill/>
                    </a:lnL>
                    <a:lnR>
                      <a:noFill/>
                    </a:lnR>
                    <a:lnT>
                      <a:noFill/>
                    </a:lnT>
                    <a:lnB>
                      <a:noFill/>
                    </a:lnB>
                  </a:tcPr>
                </a:tc>
                <a:tc>
                  <a:txBody>
                    <a:bodyPr/>
                    <a:lstStyle/>
                    <a:p>
                      <a:pPr indent="266700" algn="just">
                        <a:lnSpc>
                          <a:spcPct val="116000"/>
                        </a:lnSpc>
                        <a:spcBef>
                          <a:spcPts val="1000"/>
                        </a:spcBef>
                        <a:spcAft>
                          <a:spcPts val="0"/>
                        </a:spcAft>
                      </a:pPr>
                      <a:r>
                        <a:rPr lang="ru-RU" sz="1400">
                          <a:latin typeface="Arial"/>
                          <a:ea typeface="Times New Roman"/>
                          <a:cs typeface="Times New Roman"/>
                        </a:rPr>
                        <a:t>— коэффициент (обычно он равен от 2 до 3),</a:t>
                      </a:r>
                      <a:endParaRPr lang="ru-RU" sz="1400">
                        <a:latin typeface="Times New Roman"/>
                        <a:ea typeface="Times New Roman"/>
                        <a:cs typeface="Times New Roman"/>
                      </a:endParaRPr>
                    </a:p>
                  </a:txBody>
                  <a:tcPr marL="64584" marR="64584" marT="0" marB="0">
                    <a:lnL>
                      <a:noFill/>
                    </a:lnL>
                    <a:lnR>
                      <a:noFill/>
                    </a:lnR>
                    <a:lnT>
                      <a:noFill/>
                    </a:lnT>
                    <a:lnB>
                      <a:noFill/>
                    </a:lnB>
                  </a:tcPr>
                </a:tc>
              </a:tr>
              <a:tr h="154782">
                <a:tc>
                  <a:txBody>
                    <a:bodyPr/>
                    <a:lstStyle/>
                    <a:p>
                      <a:pPr indent="266700" algn="just">
                        <a:lnSpc>
                          <a:spcPct val="116000"/>
                        </a:lnSpc>
                        <a:spcBef>
                          <a:spcPts val="1000"/>
                        </a:spcBef>
                        <a:spcAft>
                          <a:spcPts val="0"/>
                        </a:spcAft>
                      </a:pPr>
                      <a:r>
                        <a:rPr lang="ru-RU" sz="1400">
                          <a:latin typeface="Arial"/>
                          <a:ea typeface="Times New Roman"/>
                          <a:cs typeface="Times New Roman"/>
                        </a:rPr>
                        <a:t>C</a:t>
                      </a:r>
                      <a:endParaRPr lang="ru-RU" sz="1400">
                        <a:latin typeface="Times New Roman"/>
                        <a:ea typeface="Times New Roman"/>
                        <a:cs typeface="Times New Roman"/>
                      </a:endParaRPr>
                    </a:p>
                  </a:txBody>
                  <a:tcPr marL="64584" marR="64584" marT="0" marB="0">
                    <a:lnL>
                      <a:noFill/>
                    </a:lnL>
                    <a:lnR>
                      <a:noFill/>
                    </a:lnR>
                    <a:lnT>
                      <a:noFill/>
                    </a:lnT>
                    <a:lnB>
                      <a:noFill/>
                    </a:lnB>
                  </a:tcPr>
                </a:tc>
                <a:tc>
                  <a:txBody>
                    <a:bodyPr/>
                    <a:lstStyle/>
                    <a:p>
                      <a:pPr indent="266700" algn="just">
                        <a:lnSpc>
                          <a:spcPct val="116000"/>
                        </a:lnSpc>
                        <a:spcBef>
                          <a:spcPts val="1000"/>
                        </a:spcBef>
                        <a:spcAft>
                          <a:spcPts val="0"/>
                        </a:spcAft>
                      </a:pPr>
                      <a:r>
                        <a:rPr lang="ru-RU" sz="1400">
                          <a:latin typeface="Arial"/>
                          <a:ea typeface="Times New Roman"/>
                          <a:cs typeface="Times New Roman"/>
                        </a:rPr>
                        <a:t>— концентрация,</a:t>
                      </a:r>
                      <a:endParaRPr lang="ru-RU" sz="1400">
                        <a:latin typeface="Times New Roman"/>
                        <a:ea typeface="Times New Roman"/>
                        <a:cs typeface="Times New Roman"/>
                      </a:endParaRPr>
                    </a:p>
                  </a:txBody>
                  <a:tcPr marL="64584" marR="64584" marT="0" marB="0">
                    <a:lnL>
                      <a:noFill/>
                    </a:lnL>
                    <a:lnR>
                      <a:noFill/>
                    </a:lnR>
                    <a:lnT>
                      <a:noFill/>
                    </a:lnT>
                    <a:lnB>
                      <a:noFill/>
                    </a:lnB>
                  </a:tcPr>
                </a:tc>
              </a:tr>
              <a:tr h="154782">
                <a:tc>
                  <a:txBody>
                    <a:bodyPr/>
                    <a:lstStyle/>
                    <a:p>
                      <a:pPr indent="266700" algn="just">
                        <a:lnSpc>
                          <a:spcPct val="116000"/>
                        </a:lnSpc>
                        <a:spcBef>
                          <a:spcPts val="1000"/>
                        </a:spcBef>
                        <a:spcAft>
                          <a:spcPts val="0"/>
                        </a:spcAft>
                      </a:pPr>
                      <a:r>
                        <a:rPr lang="ru-RU" sz="1400">
                          <a:latin typeface="Arial"/>
                          <a:ea typeface="Times New Roman"/>
                          <a:cs typeface="Times New Roman"/>
                        </a:rPr>
                        <a:t>S</a:t>
                      </a:r>
                      <a:endParaRPr lang="ru-RU" sz="1400">
                        <a:latin typeface="Times New Roman"/>
                        <a:ea typeface="Times New Roman"/>
                        <a:cs typeface="Times New Roman"/>
                      </a:endParaRPr>
                    </a:p>
                  </a:txBody>
                  <a:tcPr marL="64584" marR="64584" marT="0" marB="0">
                    <a:lnL>
                      <a:noFill/>
                    </a:lnL>
                    <a:lnR>
                      <a:noFill/>
                    </a:lnR>
                    <a:lnT>
                      <a:noFill/>
                    </a:lnT>
                    <a:lnB>
                      <a:noFill/>
                    </a:lnB>
                  </a:tcPr>
                </a:tc>
                <a:tc>
                  <a:txBody>
                    <a:bodyPr/>
                    <a:lstStyle/>
                    <a:p>
                      <a:pPr indent="266700" algn="just">
                        <a:lnSpc>
                          <a:spcPct val="116000"/>
                        </a:lnSpc>
                        <a:spcBef>
                          <a:spcPts val="1000"/>
                        </a:spcBef>
                        <a:spcAft>
                          <a:spcPts val="0"/>
                        </a:spcAft>
                      </a:pPr>
                      <a:r>
                        <a:rPr lang="ru-RU" sz="1400">
                          <a:latin typeface="Arial"/>
                          <a:ea typeface="Times New Roman"/>
                          <a:cs typeface="Times New Roman"/>
                        </a:rPr>
                        <a:t>— значение сигнала (высота пика),</a:t>
                      </a:r>
                      <a:endParaRPr lang="ru-RU" sz="1400">
                        <a:latin typeface="Times New Roman"/>
                        <a:ea typeface="Times New Roman"/>
                        <a:cs typeface="Times New Roman"/>
                      </a:endParaRPr>
                    </a:p>
                  </a:txBody>
                  <a:tcPr marL="64584" marR="64584" marT="0" marB="0">
                    <a:lnL>
                      <a:noFill/>
                    </a:lnL>
                    <a:lnR>
                      <a:noFill/>
                    </a:lnR>
                    <a:lnT>
                      <a:noFill/>
                    </a:lnT>
                    <a:lnB>
                      <a:noFill/>
                    </a:lnB>
                  </a:tcPr>
                </a:tc>
              </a:tr>
              <a:tr h="154782">
                <a:tc>
                  <a:txBody>
                    <a:bodyPr/>
                    <a:lstStyle/>
                    <a:p>
                      <a:pPr indent="266700" algn="just">
                        <a:lnSpc>
                          <a:spcPct val="116000"/>
                        </a:lnSpc>
                        <a:spcBef>
                          <a:spcPts val="1000"/>
                        </a:spcBef>
                        <a:spcAft>
                          <a:spcPts val="0"/>
                        </a:spcAft>
                      </a:pPr>
                      <a:r>
                        <a:rPr lang="ru-RU" sz="1400">
                          <a:latin typeface="Arial"/>
                          <a:ea typeface="Times New Roman"/>
                          <a:cs typeface="Times New Roman"/>
                        </a:rPr>
                        <a:t>N</a:t>
                      </a:r>
                      <a:endParaRPr lang="ru-RU" sz="1400">
                        <a:latin typeface="Times New Roman"/>
                        <a:ea typeface="Times New Roman"/>
                        <a:cs typeface="Times New Roman"/>
                      </a:endParaRPr>
                    </a:p>
                  </a:txBody>
                  <a:tcPr marL="64584" marR="64584" marT="0" marB="0">
                    <a:lnL>
                      <a:noFill/>
                    </a:lnL>
                    <a:lnR>
                      <a:noFill/>
                    </a:lnR>
                    <a:lnT>
                      <a:noFill/>
                    </a:lnT>
                    <a:lnB>
                      <a:noFill/>
                    </a:lnB>
                  </a:tcPr>
                </a:tc>
                <a:tc>
                  <a:txBody>
                    <a:bodyPr/>
                    <a:lstStyle/>
                    <a:p>
                      <a:pPr indent="266700" algn="just">
                        <a:lnSpc>
                          <a:spcPct val="116000"/>
                        </a:lnSpc>
                        <a:spcBef>
                          <a:spcPts val="1000"/>
                        </a:spcBef>
                        <a:spcAft>
                          <a:spcPts val="0"/>
                        </a:spcAft>
                      </a:pPr>
                      <a:r>
                        <a:rPr lang="ru-RU" sz="1400">
                          <a:latin typeface="Arial"/>
                          <a:ea typeface="Times New Roman"/>
                          <a:cs typeface="Times New Roman"/>
                        </a:rPr>
                        <a:t>— величина шума.</a:t>
                      </a:r>
                      <a:endParaRPr lang="ru-RU" sz="1400">
                        <a:latin typeface="Times New Roman"/>
                        <a:ea typeface="Times New Roman"/>
                        <a:cs typeface="Times New Roman"/>
                      </a:endParaRPr>
                    </a:p>
                  </a:txBody>
                  <a:tcPr marL="64584" marR="64584" marT="0" marB="0">
                    <a:lnL>
                      <a:noFill/>
                    </a:lnL>
                    <a:lnR>
                      <a:noFill/>
                    </a:lnR>
                    <a:lnT>
                      <a:noFill/>
                    </a:lnT>
                    <a:lnB>
                      <a:noFill/>
                    </a:lnB>
                  </a:tcPr>
                </a:tc>
              </a:tr>
              <a:tr h="309565">
                <a:tc>
                  <a:txBody>
                    <a:bodyPr/>
                    <a:lstStyle/>
                    <a:p>
                      <a:pPr indent="266700" algn="just">
                        <a:lnSpc>
                          <a:spcPct val="116000"/>
                        </a:lnSpc>
                        <a:spcBef>
                          <a:spcPts val="1000"/>
                        </a:spcBef>
                        <a:spcAft>
                          <a:spcPts val="0"/>
                        </a:spcAft>
                      </a:pPr>
                      <a:r>
                        <a:rPr lang="ru-RU" sz="1400">
                          <a:latin typeface="Arial"/>
                          <a:ea typeface="Times New Roman"/>
                          <a:cs typeface="Times New Roman"/>
                        </a:rPr>
                        <a:t>S/N</a:t>
                      </a:r>
                      <a:endParaRPr lang="ru-RU" sz="1400">
                        <a:latin typeface="Times New Roman"/>
                        <a:ea typeface="Times New Roman"/>
                        <a:cs typeface="Times New Roman"/>
                      </a:endParaRPr>
                    </a:p>
                  </a:txBody>
                  <a:tcPr marL="64584" marR="64584" marT="0" marB="0">
                    <a:lnL>
                      <a:noFill/>
                    </a:lnL>
                    <a:lnR>
                      <a:noFill/>
                    </a:lnR>
                    <a:lnT>
                      <a:noFill/>
                    </a:lnT>
                    <a:lnB>
                      <a:noFill/>
                    </a:lnB>
                  </a:tcPr>
                </a:tc>
                <a:tc>
                  <a:txBody>
                    <a:bodyPr/>
                    <a:lstStyle/>
                    <a:p>
                      <a:pPr indent="266700" algn="just">
                        <a:lnSpc>
                          <a:spcPct val="116000"/>
                        </a:lnSpc>
                        <a:spcBef>
                          <a:spcPts val="1000"/>
                        </a:spcBef>
                        <a:spcAft>
                          <a:spcPts val="0"/>
                        </a:spcAft>
                      </a:pPr>
                      <a:r>
                        <a:rPr lang="ru-RU" sz="1400">
                          <a:latin typeface="Arial"/>
                          <a:ea typeface="Times New Roman"/>
                          <a:cs typeface="Times New Roman"/>
                        </a:rPr>
                        <a:t>— пиковое соотношение сигнал/шум.</a:t>
                      </a:r>
                      <a:endParaRPr lang="ru-RU" sz="1400">
                        <a:latin typeface="Times New Roman"/>
                        <a:ea typeface="Times New Roman"/>
                        <a:cs typeface="Times New Roman"/>
                      </a:endParaRPr>
                    </a:p>
                  </a:txBody>
                  <a:tcPr marL="64584" marR="64584" marT="0" marB="0">
                    <a:lnL>
                      <a:noFill/>
                    </a:lnL>
                    <a:lnR>
                      <a:noFill/>
                    </a:lnR>
                    <a:lnT>
                      <a:noFill/>
                    </a:lnT>
                    <a:lnB>
                      <a:noFill/>
                    </a:lnB>
                  </a:tcPr>
                </a:tc>
              </a:tr>
            </a:tbl>
          </a:graphicData>
        </a:graphic>
      </p:graphicFrame>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648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175"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74081" name="Rectangle 1"/>
          <p:cNvSpPr>
            <a:spLocks noChangeArrowheads="1"/>
          </p:cNvSpPr>
          <p:nvPr/>
        </p:nvSpPr>
        <p:spPr bwMode="auto">
          <a:xfrm>
            <a:off x="357158" y="1571612"/>
            <a:ext cx="8429684"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269875" algn="just" fontAlgn="base">
              <a:spcBef>
                <a:spcPct val="0"/>
              </a:spcBef>
              <a:spcAft>
                <a:spcPct val="0"/>
              </a:spcAft>
            </a:pP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Для </a:t>
            </a:r>
            <a:r>
              <a:rPr kumimoji="0" lang="ru-RU" sz="1400" b="0" i="0" u="none" strike="noStrike" cap="none" normalizeH="0" baseline="0" err="1" smtClean="0">
                <a:ln>
                  <a:noFill/>
                </a:ln>
                <a:solidFill>
                  <a:srgbClr val="000000"/>
                </a:solidFill>
                <a:effectLst/>
                <a:latin typeface="Arial" pitchFamily="34" charset="0"/>
                <a:ea typeface="Times New Roman" pitchFamily="18" charset="0"/>
                <a:cs typeface="Times New Roman" pitchFamily="18" charset="0"/>
              </a:rPr>
              <a:t>нехроматографических</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 методов предел детектирования, выраженный как концентрация  или количество , получают из наименьшей меры </a:t>
            </a:r>
            <a:r>
              <a:rPr lang="ru-RU" sz="1400" smtClean="0">
                <a:latin typeface="Arial" pitchFamily="34" charset="0"/>
                <a:ea typeface="Times New Roman" pitchFamily="18" charset="0"/>
                <a:cs typeface="Times New Roman" pitchFamily="18" charset="0"/>
              </a:rPr>
              <a:t>x</a:t>
            </a:r>
            <a:r>
              <a:rPr lang="ru-RU" sz="1400" baseline="-30000" smtClean="0">
                <a:latin typeface="Arial" pitchFamily="34" charset="0"/>
                <a:ea typeface="Times New Roman" pitchFamily="18" charset="0"/>
                <a:cs typeface="Times New Roman" pitchFamily="18" charset="0"/>
              </a:rPr>
              <a:t>L</a:t>
            </a:r>
            <a:r>
              <a:rPr lang="ru-RU" sz="1400" smtClean="0">
                <a:latin typeface="Arial" pitchFamily="34" charset="0"/>
                <a:ea typeface="Times New Roman" pitchFamily="18" charset="0"/>
                <a:cs typeface="Times New Roman" pitchFamily="18" charset="0"/>
              </a:rPr>
              <a:t> </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 которая может быть обнаружена с разумной достоверностью для данной аналитической процедуры. Значение </a:t>
            </a:r>
            <a:r>
              <a:rPr kumimoji="0" lang="ru-RU" sz="1400" b="0" i="0" u="none" strike="noStrike" cap="none" normalizeH="0" baseline="0" err="1" smtClean="0">
                <a:ln>
                  <a:noFill/>
                </a:ln>
                <a:effectLst/>
                <a:latin typeface="Arial" pitchFamily="34" charset="0"/>
                <a:ea typeface="Times New Roman" pitchFamily="18" charset="0"/>
                <a:cs typeface="Times New Roman" pitchFamily="18" charset="0"/>
              </a:rPr>
              <a:t>x</a:t>
            </a:r>
            <a:r>
              <a:rPr kumimoji="0" lang="ru-RU" sz="1400" b="0" i="0" u="none" strike="noStrike" cap="none" normalizeH="0" baseline="-30000" err="1" smtClean="0">
                <a:ln>
                  <a:noFill/>
                </a:ln>
                <a:effectLst/>
                <a:latin typeface="Arial" pitchFamily="34" charset="0"/>
                <a:ea typeface="Times New Roman" pitchFamily="18" charset="0"/>
                <a:cs typeface="Times New Roman" pitchFamily="18" charset="0"/>
              </a:rPr>
              <a:t>L</a:t>
            </a:r>
            <a:r>
              <a:rPr kumimoji="0" lang="ru-RU" sz="1400" b="0" i="0" u="none" strike="noStrike" cap="none" normalizeH="0" baseline="0" smtClean="0">
                <a:ln>
                  <a:noFill/>
                </a:ln>
                <a:effectLst/>
                <a:latin typeface="Arial" pitchFamily="34" charset="0"/>
                <a:ea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 </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расчитывают по уравнению</a:t>
            </a:r>
            <a:r>
              <a:rPr kumimoji="0" lang="ru-RU"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a:t>
            </a:r>
            <a:endParaRPr kumimoji="0" lang="ru-RU" sz="1400" b="0" i="0" u="none" strike="noStrike" cap="none" normalizeH="0" baseline="0" smtClean="0">
              <a:ln>
                <a:noFill/>
              </a:ln>
              <a:solidFill>
                <a:schemeClr val="tx1"/>
              </a:solidFill>
              <a:effectLst/>
              <a:latin typeface="Arial" pitchFamily="34" charset="0"/>
              <a:cs typeface="Arial" pitchFamily="34" charset="0"/>
            </a:endParaRPr>
          </a:p>
          <a:p>
            <a:pPr marL="0" marR="0" lvl="0" indent="269875" algn="ctr"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endParaRPr>
          </a:p>
          <a:p>
            <a:pPr marL="0" marR="0" lvl="0" indent="269875" algn="ctr"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err="1" smtClean="0">
                <a:ln>
                  <a:noFill/>
                </a:ln>
                <a:solidFill>
                  <a:schemeClr val="tx1"/>
                </a:solidFill>
                <a:effectLst/>
                <a:latin typeface="Arial" pitchFamily="34" charset="0"/>
                <a:ea typeface="Times New Roman" pitchFamily="18" charset="0"/>
                <a:cs typeface="Times New Roman" pitchFamily="18" charset="0"/>
              </a:rPr>
              <a:t>x</a:t>
            </a:r>
            <a:r>
              <a:rPr kumimoji="0" lang="ru-RU" sz="1400" b="0" i="1" u="none" strike="noStrike" cap="none" normalizeH="0" baseline="-30000" err="1" smtClean="0">
                <a:ln>
                  <a:noFill/>
                </a:ln>
                <a:solidFill>
                  <a:schemeClr val="tx1"/>
                </a:solidFill>
                <a:effectLst/>
                <a:latin typeface="Arial" pitchFamily="34" charset="0"/>
                <a:ea typeface="Times New Roman" pitchFamily="18" charset="0"/>
                <a:cs typeface="Times New Roman" pitchFamily="18" charset="0"/>
              </a:rPr>
              <a:t>L</a:t>
            </a:r>
            <a:r>
              <a:rPr kumimoji="0" lang="ru-RU" sz="1400" b="0" i="1"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 </a:t>
            </a:r>
            <a:r>
              <a:rPr kumimoji="0" lang="ru-RU" sz="1400" b="0" i="1" u="none" strike="noStrike" cap="none" normalizeH="0" baseline="0" err="1" smtClean="0">
                <a:ln>
                  <a:noFill/>
                </a:ln>
                <a:solidFill>
                  <a:schemeClr val="tx1"/>
                </a:solidFill>
                <a:effectLst/>
                <a:latin typeface="Arial" pitchFamily="34" charset="0"/>
                <a:ea typeface="Times New Roman" pitchFamily="18" charset="0"/>
                <a:cs typeface="Times New Roman" pitchFamily="18" charset="0"/>
              </a:rPr>
              <a:t>x</a:t>
            </a:r>
            <a:r>
              <a:rPr kumimoji="0" lang="ru-RU" sz="1400" b="0" i="1" u="none" strike="noStrike" cap="none" normalizeH="0" baseline="-30000" err="1" smtClean="0">
                <a:ln>
                  <a:noFill/>
                </a:ln>
                <a:solidFill>
                  <a:schemeClr val="tx1"/>
                </a:solidFill>
                <a:effectLst/>
                <a:latin typeface="Arial" pitchFamily="34" charset="0"/>
                <a:ea typeface="Times New Roman" pitchFamily="18" charset="0"/>
                <a:cs typeface="Times New Roman" pitchFamily="18" charset="0"/>
              </a:rPr>
              <a:t>bl</a:t>
            </a:r>
            <a:r>
              <a:rPr kumimoji="0" lang="ru-RU" sz="1400" b="0" i="1"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 </a:t>
            </a:r>
            <a:r>
              <a:rPr kumimoji="0" lang="ru-RU" sz="1400" b="0" i="1" u="none" strike="noStrike" cap="none" normalizeH="0" baseline="0" err="1" smtClean="0">
                <a:ln>
                  <a:noFill/>
                </a:ln>
                <a:solidFill>
                  <a:schemeClr val="tx1"/>
                </a:solidFill>
                <a:effectLst/>
                <a:latin typeface="Arial" pitchFamily="34" charset="0"/>
                <a:ea typeface="Times New Roman" pitchFamily="18" charset="0"/>
                <a:cs typeface="Times New Roman" pitchFamily="18" charset="0"/>
              </a:rPr>
              <a:t>k</a:t>
            </a:r>
            <a:r>
              <a:rPr kumimoji="0" lang="ru-RU" sz="1400" b="0" i="1"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 </a:t>
            </a:r>
            <a:r>
              <a:rPr kumimoji="0" lang="ru-RU" sz="1400" b="0" i="1" u="none" strike="noStrike" cap="none" normalizeH="0" baseline="0" err="1" smtClean="0">
                <a:ln>
                  <a:noFill/>
                </a:ln>
                <a:solidFill>
                  <a:schemeClr val="tx1"/>
                </a:solidFill>
                <a:effectLst/>
                <a:latin typeface="Arial" pitchFamily="34" charset="0"/>
                <a:ea typeface="Times New Roman" pitchFamily="18" charset="0"/>
                <a:cs typeface="Times New Roman" pitchFamily="18" charset="0"/>
              </a:rPr>
              <a:t>s</a:t>
            </a:r>
            <a:r>
              <a:rPr kumimoji="0" lang="ru-RU" sz="1400" b="0" i="1" u="none" strike="noStrike" cap="none" normalizeH="0" baseline="-30000" err="1" smtClean="0">
                <a:ln>
                  <a:noFill/>
                </a:ln>
                <a:solidFill>
                  <a:schemeClr val="tx1"/>
                </a:solidFill>
                <a:effectLst/>
                <a:latin typeface="Arial" pitchFamily="34" charset="0"/>
                <a:ea typeface="Times New Roman" pitchFamily="18" charset="0"/>
                <a:cs typeface="Times New Roman" pitchFamily="18" charset="0"/>
              </a:rPr>
              <a:t>bl</a:t>
            </a:r>
            <a:r>
              <a:rPr kumimoji="0" lang="ru-RU" sz="1400" b="0" i="1"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a:t>
            </a:r>
            <a:endParaRPr kumimoji="0" lang="ru-RU" sz="1400" b="0" i="1" u="none" strike="noStrike" cap="none" normalizeH="0" baseline="0" smtClean="0">
              <a:ln>
                <a:noFill/>
              </a:ln>
              <a:solidFill>
                <a:schemeClr val="tx1"/>
              </a:solidFill>
              <a:effectLst/>
              <a:latin typeface="Arial" pitchFamily="34" charset="0"/>
              <a:cs typeface="Arial" pitchFamily="34" charset="0"/>
            </a:endParaRPr>
          </a:p>
          <a:p>
            <a:pPr marL="0" marR="0" lvl="0" indent="269875"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где</a:t>
            </a:r>
            <a:endParaRPr kumimoji="0" lang="ru-RU" sz="14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5" name="Таблица 4"/>
          <p:cNvGraphicFramePr>
            <a:graphicFrameLocks noGrp="1"/>
          </p:cNvGraphicFramePr>
          <p:nvPr/>
        </p:nvGraphicFramePr>
        <p:xfrm>
          <a:off x="571472" y="2857496"/>
          <a:ext cx="8215370" cy="899489"/>
        </p:xfrm>
        <a:graphic>
          <a:graphicData uri="http://schemas.openxmlformats.org/drawingml/2006/table">
            <a:tbl>
              <a:tblPr/>
              <a:tblGrid>
                <a:gridCol w="846945"/>
                <a:gridCol w="7368425"/>
              </a:tblGrid>
              <a:tr h="285752">
                <a:tc>
                  <a:txBody>
                    <a:bodyPr/>
                    <a:lstStyle/>
                    <a:p>
                      <a:pPr indent="266700" algn="just">
                        <a:lnSpc>
                          <a:spcPct val="116000"/>
                        </a:lnSpc>
                        <a:spcBef>
                          <a:spcPts val="1000"/>
                        </a:spcBef>
                        <a:spcAft>
                          <a:spcPts val="0"/>
                        </a:spcAft>
                      </a:pPr>
                      <a:r>
                        <a:rPr lang="ru-RU" sz="1400" i="1" err="1">
                          <a:latin typeface="Arial"/>
                          <a:ea typeface="Times New Roman"/>
                          <a:cs typeface="Times New Roman"/>
                        </a:rPr>
                        <a:t>x</a:t>
                      </a:r>
                      <a:r>
                        <a:rPr lang="ru-RU" sz="1400" i="1" baseline="-25000" err="1">
                          <a:latin typeface="Arial"/>
                          <a:ea typeface="Times New Roman"/>
                          <a:cs typeface="Times New Roman"/>
                        </a:rPr>
                        <a:t>bl</a:t>
                      </a:r>
                      <a:endParaRPr lang="ru-RU" sz="1400" i="1">
                        <a:latin typeface="Times New Roman"/>
                        <a:ea typeface="Times New Roman"/>
                        <a:cs typeface="Times New Roman"/>
                      </a:endParaRPr>
                    </a:p>
                  </a:txBody>
                  <a:tcPr marL="64584" marR="64584" marT="0" marB="0">
                    <a:lnL>
                      <a:noFill/>
                    </a:lnL>
                    <a:lnR>
                      <a:noFill/>
                    </a:lnR>
                    <a:lnT>
                      <a:noFill/>
                    </a:lnT>
                    <a:lnB>
                      <a:noFill/>
                    </a:lnB>
                  </a:tcPr>
                </a:tc>
                <a:tc>
                  <a:txBody>
                    <a:bodyPr/>
                    <a:lstStyle/>
                    <a:p>
                      <a:pPr indent="266700" algn="just">
                        <a:lnSpc>
                          <a:spcPct val="116000"/>
                        </a:lnSpc>
                        <a:spcBef>
                          <a:spcPts val="1000"/>
                        </a:spcBef>
                        <a:spcAft>
                          <a:spcPts val="0"/>
                        </a:spcAft>
                      </a:pPr>
                      <a:r>
                        <a:rPr lang="ru-RU" sz="1400">
                          <a:latin typeface="Arial"/>
                          <a:ea typeface="Times New Roman"/>
                          <a:cs typeface="Times New Roman"/>
                        </a:rPr>
                        <a:t>— среднее холостого определения,</a:t>
                      </a:r>
                      <a:endParaRPr lang="ru-RU" sz="1400">
                        <a:latin typeface="Times New Roman"/>
                        <a:ea typeface="Times New Roman"/>
                        <a:cs typeface="Times New Roman"/>
                      </a:endParaRPr>
                    </a:p>
                  </a:txBody>
                  <a:tcPr marL="64584" marR="64584" marT="0" marB="0">
                    <a:lnL>
                      <a:noFill/>
                    </a:lnL>
                    <a:lnR>
                      <a:noFill/>
                    </a:lnR>
                    <a:lnT>
                      <a:noFill/>
                    </a:lnT>
                    <a:lnB>
                      <a:noFill/>
                    </a:lnB>
                  </a:tcPr>
                </a:tc>
              </a:tr>
              <a:tr h="183107">
                <a:tc>
                  <a:txBody>
                    <a:bodyPr/>
                    <a:lstStyle/>
                    <a:p>
                      <a:pPr indent="266700" algn="just">
                        <a:lnSpc>
                          <a:spcPct val="116000"/>
                        </a:lnSpc>
                        <a:spcBef>
                          <a:spcPts val="1000"/>
                        </a:spcBef>
                        <a:spcAft>
                          <a:spcPts val="0"/>
                        </a:spcAft>
                      </a:pPr>
                      <a:r>
                        <a:rPr lang="ru-RU" sz="1400" i="1">
                          <a:latin typeface="Arial"/>
                          <a:ea typeface="Times New Roman"/>
                          <a:cs typeface="Times New Roman"/>
                        </a:rPr>
                        <a:t>k</a:t>
                      </a:r>
                      <a:endParaRPr lang="ru-RU" sz="1400" i="1">
                        <a:latin typeface="Times New Roman"/>
                        <a:ea typeface="Times New Roman"/>
                        <a:cs typeface="Times New Roman"/>
                      </a:endParaRPr>
                    </a:p>
                  </a:txBody>
                  <a:tcPr marL="64584" marR="64584" marT="0" marB="0">
                    <a:lnL>
                      <a:noFill/>
                    </a:lnL>
                    <a:lnR>
                      <a:noFill/>
                    </a:lnR>
                    <a:lnT>
                      <a:noFill/>
                    </a:lnT>
                    <a:lnB>
                      <a:noFill/>
                    </a:lnB>
                  </a:tcPr>
                </a:tc>
                <a:tc>
                  <a:txBody>
                    <a:bodyPr/>
                    <a:lstStyle/>
                    <a:p>
                      <a:pPr indent="266700" algn="just">
                        <a:lnSpc>
                          <a:spcPct val="116000"/>
                        </a:lnSpc>
                        <a:spcBef>
                          <a:spcPts val="1000"/>
                        </a:spcBef>
                        <a:spcAft>
                          <a:spcPts val="0"/>
                        </a:spcAft>
                      </a:pPr>
                      <a:r>
                        <a:rPr lang="ru-RU" sz="1400">
                          <a:latin typeface="Arial"/>
                          <a:ea typeface="Times New Roman"/>
                          <a:cs typeface="Times New Roman"/>
                        </a:rPr>
                        <a:t>— </a:t>
                      </a:r>
                      <a:r>
                        <a:rPr lang="ru-RU" sz="1400">
                          <a:solidFill>
                            <a:srgbClr val="000000"/>
                          </a:solidFill>
                          <a:latin typeface="Arial"/>
                          <a:ea typeface="Times New Roman"/>
                          <a:cs typeface="Times New Roman"/>
                        </a:rPr>
                        <a:t>численный фактор, выбранный согласно желательному уровню достоверности</a:t>
                      </a:r>
                      <a:r>
                        <a:rPr lang="ru-RU" sz="1400">
                          <a:latin typeface="Arial"/>
                          <a:ea typeface="Times New Roman"/>
                          <a:cs typeface="Times New Roman"/>
                        </a:rPr>
                        <a:t>,</a:t>
                      </a:r>
                      <a:endParaRPr lang="ru-RU" sz="1400">
                        <a:latin typeface="Times New Roman"/>
                        <a:ea typeface="Times New Roman"/>
                        <a:cs typeface="Times New Roman"/>
                      </a:endParaRPr>
                    </a:p>
                  </a:txBody>
                  <a:tcPr marL="64584" marR="64584" marT="0" marB="0">
                    <a:lnL>
                      <a:noFill/>
                    </a:lnL>
                    <a:lnR>
                      <a:noFill/>
                    </a:lnR>
                    <a:lnT>
                      <a:noFill/>
                    </a:lnT>
                    <a:lnB>
                      <a:noFill/>
                    </a:lnB>
                  </a:tcPr>
                </a:tc>
              </a:tr>
              <a:tr h="366214">
                <a:tc>
                  <a:txBody>
                    <a:bodyPr/>
                    <a:lstStyle/>
                    <a:p>
                      <a:pPr indent="266700" algn="just">
                        <a:lnSpc>
                          <a:spcPct val="116000"/>
                        </a:lnSpc>
                        <a:spcBef>
                          <a:spcPts val="1000"/>
                        </a:spcBef>
                        <a:spcAft>
                          <a:spcPts val="0"/>
                        </a:spcAft>
                      </a:pPr>
                      <a:r>
                        <a:rPr lang="ru-RU" sz="1400" i="1">
                          <a:latin typeface="Arial"/>
                          <a:ea typeface="Times New Roman"/>
                          <a:cs typeface="Times New Roman"/>
                        </a:rPr>
                        <a:t>s</a:t>
                      </a:r>
                      <a:r>
                        <a:rPr lang="ru-RU" sz="1400" i="1" baseline="-25000">
                          <a:latin typeface="Arial"/>
                          <a:ea typeface="Times New Roman"/>
                          <a:cs typeface="Times New Roman"/>
                        </a:rPr>
                        <a:t>bl</a:t>
                      </a:r>
                      <a:endParaRPr lang="ru-RU" sz="1400" i="1">
                        <a:latin typeface="Times New Roman"/>
                        <a:ea typeface="Times New Roman"/>
                        <a:cs typeface="Times New Roman"/>
                      </a:endParaRPr>
                    </a:p>
                  </a:txBody>
                  <a:tcPr marL="64584" marR="64584" marT="0" marB="0">
                    <a:lnL>
                      <a:noFill/>
                    </a:lnL>
                    <a:lnR>
                      <a:noFill/>
                    </a:lnR>
                    <a:lnT>
                      <a:noFill/>
                    </a:lnT>
                    <a:lnB>
                      <a:noFill/>
                    </a:lnB>
                  </a:tcPr>
                </a:tc>
                <a:tc>
                  <a:txBody>
                    <a:bodyPr/>
                    <a:lstStyle/>
                    <a:p>
                      <a:pPr indent="266700" algn="just">
                        <a:lnSpc>
                          <a:spcPct val="116000"/>
                        </a:lnSpc>
                        <a:spcBef>
                          <a:spcPts val="1000"/>
                        </a:spcBef>
                        <a:spcAft>
                          <a:spcPts val="0"/>
                        </a:spcAft>
                      </a:pPr>
                      <a:r>
                        <a:rPr lang="ru-RU" sz="1400">
                          <a:latin typeface="Arial"/>
                          <a:ea typeface="Times New Roman"/>
                          <a:cs typeface="Times New Roman"/>
                        </a:rPr>
                        <a:t>— </a:t>
                      </a:r>
                      <a:r>
                        <a:rPr lang="en-US" sz="1400" smtClean="0">
                          <a:latin typeface="Arial"/>
                          <a:ea typeface="Times New Roman"/>
                          <a:cs typeface="Times New Roman"/>
                        </a:rPr>
                        <a:t>c</a:t>
                      </a:r>
                      <a:r>
                        <a:rPr lang="ru-RU" sz="1400" err="1" smtClean="0">
                          <a:solidFill>
                            <a:srgbClr val="000000"/>
                          </a:solidFill>
                          <a:latin typeface="Arial"/>
                          <a:ea typeface="Times New Roman"/>
                          <a:cs typeface="Times New Roman"/>
                        </a:rPr>
                        <a:t>тандартное</a:t>
                      </a:r>
                      <a:r>
                        <a:rPr lang="ru-RU" sz="1400" smtClean="0">
                          <a:solidFill>
                            <a:srgbClr val="000000"/>
                          </a:solidFill>
                          <a:latin typeface="Arial"/>
                          <a:ea typeface="Times New Roman"/>
                          <a:cs typeface="Times New Roman"/>
                        </a:rPr>
                        <a:t> </a:t>
                      </a:r>
                      <a:r>
                        <a:rPr lang="ru-RU" sz="1400">
                          <a:solidFill>
                            <a:srgbClr val="000000"/>
                          </a:solidFill>
                          <a:latin typeface="Arial"/>
                          <a:ea typeface="Times New Roman"/>
                          <a:cs typeface="Times New Roman"/>
                        </a:rPr>
                        <a:t>отклонение холостых измерений</a:t>
                      </a:r>
                      <a:r>
                        <a:rPr lang="ru-RU" sz="1400">
                          <a:latin typeface="Arial"/>
                          <a:ea typeface="Times New Roman"/>
                          <a:cs typeface="Times New Roman"/>
                        </a:rPr>
                        <a:t>.</a:t>
                      </a:r>
                      <a:endParaRPr lang="ru-RU" sz="1400">
                        <a:latin typeface="Times New Roman"/>
                        <a:ea typeface="Times New Roman"/>
                        <a:cs typeface="Times New Roman"/>
                      </a:endParaRPr>
                    </a:p>
                  </a:txBody>
                  <a:tcPr marL="64584" marR="64584" marT="0" marB="0">
                    <a:lnL>
                      <a:noFill/>
                    </a:lnL>
                    <a:lnR>
                      <a:noFill/>
                    </a:lnR>
                    <a:lnT>
                      <a:noFill/>
                    </a:lnT>
                    <a:lnB>
                      <a:noFill/>
                    </a:lnB>
                  </a:tcPr>
                </a:tc>
              </a:tr>
            </a:tbl>
          </a:graphicData>
        </a:graphic>
      </p:graphicFrame>
      <p:sp>
        <p:nvSpPr>
          <p:cNvPr id="6" name="Прямоугольник 5"/>
          <p:cNvSpPr/>
          <p:nvPr/>
        </p:nvSpPr>
        <p:spPr>
          <a:xfrm>
            <a:off x="428596" y="3857628"/>
            <a:ext cx="8358246" cy="523220"/>
          </a:xfrm>
          <a:prstGeom prst="rect">
            <a:avLst/>
          </a:prstGeom>
        </p:spPr>
        <p:txBody>
          <a:bodyPr wrap="square">
            <a:spAutoFit/>
          </a:bodyPr>
          <a:lstStyle/>
          <a:p>
            <a:pPr algn="just"/>
            <a:r>
              <a:rPr lang="ru-RU" sz="1400" smtClean="0"/>
              <a:t>Предел обнаружения </a:t>
            </a:r>
            <a:r>
              <a:rPr lang="en-US" sz="1400" i="1" smtClean="0">
                <a:latin typeface="Arial" pitchFamily="34" charset="0"/>
                <a:ea typeface="Times New Roman" pitchFamily="18" charset="0"/>
                <a:cs typeface="Times New Roman" pitchFamily="18" charset="0"/>
              </a:rPr>
              <a:t>LOD</a:t>
            </a:r>
            <a:r>
              <a:rPr lang="ru-RU" sz="1400" smtClean="0"/>
              <a:t>  и предел определения </a:t>
            </a:r>
            <a:r>
              <a:rPr lang="en-US" sz="1400" i="1" smtClean="0"/>
              <a:t>LOQ</a:t>
            </a:r>
            <a:r>
              <a:rPr lang="ru-RU" sz="1400" smtClean="0"/>
              <a:t> могут быть вычислены  и расчетным методом </a:t>
            </a:r>
            <a:endParaRPr lang="ru-RU" sz="1400"/>
          </a:p>
        </p:txBody>
      </p:sp>
      <p:sp>
        <p:nvSpPr>
          <p:cNvPr id="174083"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74082" name="Object 2"/>
          <p:cNvGraphicFramePr>
            <a:graphicFrameLocks noChangeAspect="1"/>
          </p:cNvGraphicFramePr>
          <p:nvPr/>
        </p:nvGraphicFramePr>
        <p:xfrm>
          <a:off x="3319463" y="4416425"/>
          <a:ext cx="939800" cy="415925"/>
        </p:xfrm>
        <a:graphic>
          <a:graphicData uri="http://schemas.openxmlformats.org/presentationml/2006/ole">
            <p:oleObj spid="_x0000_s304130" name="Формула" r:id="rId3" imgW="939600" imgH="419040" progId="Equation.3">
              <p:embed/>
            </p:oleObj>
          </a:graphicData>
        </a:graphic>
      </p:graphicFrame>
      <p:sp>
        <p:nvSpPr>
          <p:cNvPr id="174084" name="Rectangle 4"/>
          <p:cNvSpPr>
            <a:spLocks noChangeArrowheads="1"/>
          </p:cNvSpPr>
          <p:nvPr/>
        </p:nvSpPr>
        <p:spPr bwMode="auto">
          <a:xfrm>
            <a:off x="285720" y="4929198"/>
            <a:ext cx="8572560"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201613" algn="just" fontAlgn="base">
              <a:spcBef>
                <a:spcPct val="0"/>
              </a:spcBef>
              <a:spcAft>
                <a:spcPct val="0"/>
              </a:spcAft>
              <a:tabLst>
                <a:tab pos="-269875" algn="r"/>
                <a:tab pos="201613" algn="r"/>
              </a:tabLst>
            </a:pPr>
            <a:r>
              <a:rPr kumimoji="0" lang="ru-RU"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где </a:t>
            </a:r>
            <a:r>
              <a:rPr kumimoji="0" lang="en-US" sz="1400" b="0" i="1"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LOD</a:t>
            </a:r>
            <a:r>
              <a:rPr kumimoji="0" lang="ru-RU"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 предел обнаружения, </a:t>
            </a:r>
            <a:r>
              <a:rPr kumimoji="0" lang="en-US" sz="1400" b="0" i="1"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LO</a:t>
            </a:r>
            <a:r>
              <a:rPr lang="en-US" sz="1400" i="1" smtClean="0">
                <a:latin typeface="Arial" pitchFamily="34" charset="0"/>
                <a:ea typeface="Times New Roman" pitchFamily="18" charset="0"/>
                <a:cs typeface="Times New Roman" pitchFamily="18" charset="0"/>
              </a:rPr>
              <a:t>Q</a:t>
            </a:r>
            <a:r>
              <a:rPr lang="ru-RU" sz="1400" smtClean="0">
                <a:latin typeface="Arial" pitchFamily="34" charset="0"/>
                <a:ea typeface="Times New Roman" pitchFamily="18" charset="0"/>
                <a:cs typeface="Times New Roman" pitchFamily="18" charset="0"/>
              </a:rPr>
              <a:t> – предел количественного определения, </a:t>
            </a:r>
            <a:r>
              <a:rPr kumimoji="0" lang="en-US"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S</a:t>
            </a:r>
            <a:r>
              <a:rPr kumimoji="0" lang="ru-RU" sz="1400" b="0" i="0" u="none" strike="noStrike" cap="none" normalizeH="0" baseline="-25000" smtClean="0">
                <a:ln>
                  <a:noFill/>
                </a:ln>
                <a:solidFill>
                  <a:schemeClr val="tx1"/>
                </a:solidFill>
                <a:effectLst/>
                <a:latin typeface="Arial" pitchFamily="34" charset="0"/>
                <a:ea typeface="Times New Roman" pitchFamily="18" charset="0"/>
                <a:cs typeface="Times New Roman" pitchFamily="18" charset="0"/>
              </a:rPr>
              <a:t>у</a:t>
            </a:r>
            <a:r>
              <a:rPr kumimoji="0" lang="ru-RU"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 остаточное стандартное отклонение  регрессионной зависимости, </a:t>
            </a:r>
            <a:r>
              <a:rPr kumimoji="0" lang="en-US"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b</a:t>
            </a:r>
            <a:r>
              <a:rPr kumimoji="0" lang="ru-RU"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 наклон калибровочной кривой.</a:t>
            </a:r>
          </a:p>
          <a:p>
            <a:pPr algn="just"/>
            <a:r>
              <a:rPr lang="ru-RU" sz="1400" smtClean="0">
                <a:latin typeface="Arial" pitchFamily="34" charset="0"/>
              </a:rPr>
              <a:t>Уравнение  для нахождения </a:t>
            </a:r>
            <a:r>
              <a:rPr lang="ru-RU" sz="1400" smtClean="0">
                <a:latin typeface="Arial" pitchFamily="34" charset="0"/>
                <a:ea typeface="Times New Roman" pitchFamily="18" charset="0"/>
                <a:cs typeface="Times New Roman" pitchFamily="18" charset="0"/>
              </a:rPr>
              <a:t>предела обнаружения</a:t>
            </a:r>
            <a:r>
              <a:rPr lang="ru-RU" sz="1400" smtClean="0">
                <a:latin typeface="Arial" pitchFamily="34" charset="0"/>
              </a:rPr>
              <a:t> имеет то преимущество, что оно получается полностью из калибровочного уравнения. Б</a:t>
            </a:r>
            <a:r>
              <a:rPr lang="uk-UA" sz="1400" err="1" smtClean="0">
                <a:latin typeface="Arial" pitchFamily="34" charset="0"/>
              </a:rPr>
              <a:t>олее</a:t>
            </a:r>
            <a:r>
              <a:rPr lang="uk-UA" sz="1400" smtClean="0">
                <a:latin typeface="Arial" pitchFamily="34" charset="0"/>
              </a:rPr>
              <a:t> </a:t>
            </a:r>
            <a:r>
              <a:rPr lang="ru-RU" sz="1400" smtClean="0">
                <a:latin typeface="Arial" pitchFamily="34" charset="0"/>
              </a:rPr>
              <a:t>статистически «основательно» уравнение получаемое из данных калибровки, которое опубликовано </a:t>
            </a:r>
            <a:r>
              <a:rPr lang="en-US" sz="1400" smtClean="0">
                <a:latin typeface="Arial" pitchFamily="34" charset="0"/>
              </a:rPr>
              <a:t>ISO (ISO </a:t>
            </a:r>
            <a:r>
              <a:rPr lang="ru-RU" sz="1400" smtClean="0">
                <a:latin typeface="Arial" pitchFamily="34" charset="0"/>
              </a:rPr>
              <a:t>11843-2:2000) (наш эквивалент ДСТУ </a:t>
            </a:r>
            <a:r>
              <a:rPr lang="en-US" sz="1400" smtClean="0">
                <a:latin typeface="Arial" pitchFamily="34" charset="0"/>
              </a:rPr>
              <a:t>ISO </a:t>
            </a:r>
            <a:r>
              <a:rPr lang="ru-RU" sz="1400" smtClean="0">
                <a:latin typeface="Arial" pitchFamily="34" charset="0"/>
              </a:rPr>
              <a:t>11843-2:2004 « </a:t>
            </a:r>
            <a:r>
              <a:rPr lang="ru-RU" sz="1400" smtClean="0"/>
              <a:t>СТАТИСТИЧЕСКИЙ КОНТРОЛЬ. СПОСОБНОСТЬ К ОБНАРУЖЕНИЮ.</a:t>
            </a:r>
          </a:p>
          <a:p>
            <a:r>
              <a:rPr lang="ru-RU" sz="1400" smtClean="0"/>
              <a:t>Часть 2. Методология в случае линейной калибровки») :</a:t>
            </a:r>
          </a:p>
          <a:p>
            <a:pPr indent="201613" algn="just" fontAlgn="base">
              <a:spcBef>
                <a:spcPct val="0"/>
              </a:spcBef>
              <a:spcAft>
                <a:spcPct val="0"/>
              </a:spcAft>
              <a:tabLst>
                <a:tab pos="-269875" algn="r"/>
                <a:tab pos="201613" algn="r"/>
              </a:tabLst>
            </a:pPr>
            <a:endParaRPr lang="en-US" sz="1400" smtClean="0">
              <a:latin typeface="Arial" pitchFamily="34" charset="0"/>
            </a:endParaRPr>
          </a:p>
          <a:p>
            <a:pPr lvl="0" indent="201613" algn="just" fontAlgn="base">
              <a:spcBef>
                <a:spcPct val="0"/>
              </a:spcBef>
              <a:spcAft>
                <a:spcPct val="0"/>
              </a:spcAft>
              <a:tabLst>
                <a:tab pos="-269875" algn="r"/>
                <a:tab pos="201613" algn="r"/>
              </a:tabLst>
            </a:pPr>
            <a:endParaRPr kumimoji="0" lang="ru-RU" sz="1400" u="none" strike="noStrike" cap="none" normalizeH="0" smtClean="0">
              <a:ln>
                <a:noFill/>
              </a:ln>
              <a:solidFill>
                <a:schemeClr val="tx1"/>
              </a:solidFill>
              <a:effectLst/>
              <a:latin typeface="Arial" pitchFamily="34" charset="0"/>
              <a:ea typeface="Times New Roman" pitchFamily="18" charset="0"/>
              <a:cs typeface="Times New Roman" pitchFamily="18" charset="0"/>
            </a:endParaRPr>
          </a:p>
          <a:p>
            <a:pPr lvl="0" indent="201613" algn="just" fontAlgn="base">
              <a:spcBef>
                <a:spcPct val="0"/>
              </a:spcBef>
              <a:spcAft>
                <a:spcPct val="0"/>
              </a:spcAft>
              <a:tabLst>
                <a:tab pos="-269875" algn="r"/>
                <a:tab pos="201613" algn="r"/>
              </a:tabLst>
            </a:pPr>
            <a:endParaRPr kumimoji="0" lang="ru-RU" sz="1400" b="0" i="0" u="none" strike="noStrike" cap="none" normalizeH="0" baseline="0" smtClean="0">
              <a:ln>
                <a:noFill/>
              </a:ln>
              <a:solidFill>
                <a:schemeClr val="tx1"/>
              </a:solidFill>
              <a:effectLst/>
              <a:latin typeface="Arial" pitchFamily="34" charset="0"/>
              <a:cs typeface="Arial" pitchFamily="34" charset="0"/>
            </a:endParaRPr>
          </a:p>
        </p:txBody>
      </p:sp>
      <p:sp>
        <p:nvSpPr>
          <p:cNvPr id="174086"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2" name="Object 6"/>
          <p:cNvGraphicFramePr>
            <a:graphicFrameLocks noChangeAspect="1"/>
          </p:cNvGraphicFramePr>
          <p:nvPr/>
        </p:nvGraphicFramePr>
        <p:xfrm>
          <a:off x="5033963" y="4416425"/>
          <a:ext cx="901700" cy="415925"/>
        </p:xfrm>
        <a:graphic>
          <a:graphicData uri="http://schemas.openxmlformats.org/presentationml/2006/ole">
            <p:oleObj spid="_x0000_s304131" name="Формула" r:id="rId4" imgW="901440" imgH="419040" progId="Equation.3">
              <p:embed/>
            </p:oleObj>
          </a:graphicData>
        </a:graphic>
      </p:graphicFrame>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648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175"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5" name="Объект 4"/>
          <p:cNvGraphicFramePr>
            <a:graphicFrameLocks noChangeAspect="1"/>
          </p:cNvGraphicFramePr>
          <p:nvPr/>
        </p:nvGraphicFramePr>
        <p:xfrm>
          <a:off x="2860675" y="1714500"/>
          <a:ext cx="3805238" cy="785813"/>
        </p:xfrm>
        <a:graphic>
          <a:graphicData uri="http://schemas.openxmlformats.org/presentationml/2006/ole">
            <p:oleObj spid="_x0000_s305154" name="Формула" r:id="rId3" imgW="3136680" imgH="647640" progId="Equation.3">
              <p:embed/>
            </p:oleObj>
          </a:graphicData>
        </a:graphic>
      </p:graphicFrame>
      <p:sp>
        <p:nvSpPr>
          <p:cNvPr id="6" name="Прямоугольник 5"/>
          <p:cNvSpPr/>
          <p:nvPr/>
        </p:nvSpPr>
        <p:spPr>
          <a:xfrm>
            <a:off x="285720" y="2500306"/>
            <a:ext cx="8572560" cy="1169551"/>
          </a:xfrm>
          <a:prstGeom prst="rect">
            <a:avLst/>
          </a:prstGeom>
        </p:spPr>
        <p:txBody>
          <a:bodyPr wrap="square">
            <a:spAutoFit/>
          </a:bodyPr>
          <a:lstStyle/>
          <a:p>
            <a:pPr indent="263525" algn="just"/>
            <a:r>
              <a:rPr lang="ru-RU" sz="1400" smtClean="0"/>
              <a:t>Здесь калибровка выполняется с </a:t>
            </a:r>
            <a:r>
              <a:rPr lang="en-US" sz="1400" b="1" i="1" smtClean="0"/>
              <a:t>I</a:t>
            </a:r>
            <a:r>
              <a:rPr lang="ru-RU" sz="1400" smtClean="0"/>
              <a:t> независимыми калибровочными растворами (включая холостую пробу, если возможно то раствор со значением возле предполагаемого предела детектирования), каждый измеряется </a:t>
            </a:r>
            <a:r>
              <a:rPr lang="en-US" sz="1400" b="1" i="1" smtClean="0"/>
              <a:t>J</a:t>
            </a:r>
            <a:r>
              <a:rPr lang="ru-RU" sz="1400" smtClean="0"/>
              <a:t> раз. </a:t>
            </a:r>
            <a:r>
              <a:rPr lang="ru-RU" sz="1400" b="1" i="1" smtClean="0"/>
              <a:t>К</a:t>
            </a:r>
            <a:r>
              <a:rPr lang="ru-RU" sz="1400" smtClean="0"/>
              <a:t> представляет число повторов, которые должны проводиться для каждого испытуемого раствора для получения усредненного отклика. Чем больше повторов Вы можете проводить, тем ниже уровень </a:t>
            </a:r>
            <a:r>
              <a:rPr lang="ru-RU" sz="1400" err="1" smtClean="0"/>
              <a:t>аналита</a:t>
            </a:r>
            <a:r>
              <a:rPr lang="ru-RU" sz="1400" smtClean="0"/>
              <a:t> Вы сможете «поймать».  </a:t>
            </a:r>
          </a:p>
        </p:txBody>
      </p:sp>
      <p:pic>
        <p:nvPicPr>
          <p:cNvPr id="305155" name="Picture 3"/>
          <p:cNvPicPr>
            <a:picLocks noChangeAspect="1" noChangeArrowheads="1"/>
          </p:cNvPicPr>
          <p:nvPr/>
        </p:nvPicPr>
        <p:blipFill>
          <a:blip r:embed="rId4">
            <a:clrChange>
              <a:clrFrom>
                <a:srgbClr val="FFFFFF"/>
              </a:clrFrom>
              <a:clrTo>
                <a:srgbClr val="FFFFFF">
                  <a:alpha val="0"/>
                </a:srgbClr>
              </a:clrTo>
            </a:clrChange>
            <a:lum bright="-30000"/>
          </a:blip>
          <a:srcRect/>
          <a:stretch>
            <a:fillRect/>
          </a:stretch>
        </p:blipFill>
        <p:spPr bwMode="auto">
          <a:xfrm>
            <a:off x="2140856" y="3714752"/>
            <a:ext cx="4774279" cy="3000396"/>
          </a:xfrm>
          <a:prstGeom prst="rect">
            <a:avLst/>
          </a:prstGeom>
          <a:noFill/>
          <a:ln w="9525">
            <a:noFill/>
            <a:miter lim="800000"/>
            <a:headEnd/>
            <a:tailEnd/>
          </a:ln>
          <a:effectLst/>
        </p:spPr>
      </p:pic>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648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175"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4"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71472" y="1643050"/>
            <a:ext cx="810443" cy="428628"/>
          </a:xfrm>
          <a:prstGeom prst="rect">
            <a:avLst/>
          </a:prstGeom>
          <a:noFill/>
          <a:ln w="9525">
            <a:noFill/>
            <a:miter lim="800000"/>
            <a:headEnd/>
            <a:tailEnd/>
          </a:ln>
          <a:effectLst/>
        </p:spPr>
      </p:pic>
      <p:sp>
        <p:nvSpPr>
          <p:cNvPr id="199681" name="Rectangle 1"/>
          <p:cNvSpPr>
            <a:spLocks noChangeArrowheads="1"/>
          </p:cNvSpPr>
          <p:nvPr/>
        </p:nvSpPr>
        <p:spPr bwMode="auto">
          <a:xfrm>
            <a:off x="285720" y="1571612"/>
            <a:ext cx="8501122" cy="2131292"/>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ru-RU" sz="1400" b="1" i="1" u="none" strike="noStrike" cap="none" normalizeH="0" baseline="0" smtClean="0">
                <a:ln>
                  <a:noFill/>
                </a:ln>
                <a:solidFill>
                  <a:schemeClr val="tx1"/>
                </a:solidFill>
                <a:effectLst/>
                <a:latin typeface="Arial" pitchFamily="34" charset="0"/>
                <a:cs typeface="Times New Roman" pitchFamily="18" charset="0"/>
              </a:rPr>
              <a:t>	Возврат (</a:t>
            </a:r>
            <a:r>
              <a:rPr kumimoji="0" lang="en-US" sz="1400" b="1" i="1" u="none" strike="noStrike" cap="none" normalizeH="0" baseline="0" smtClean="0">
                <a:ln>
                  <a:noFill/>
                </a:ln>
                <a:solidFill>
                  <a:schemeClr val="tx1"/>
                </a:solidFill>
                <a:effectLst/>
                <a:latin typeface="Arial" pitchFamily="34" charset="0"/>
                <a:cs typeface="Times New Roman" pitchFamily="18" charset="0"/>
              </a:rPr>
              <a:t>Recovery)</a:t>
            </a:r>
            <a:endParaRPr kumimoji="0" lang="ru-RU" sz="1400" b="1" i="1" u="none" strike="noStrike" cap="none" normalizeH="0" baseline="0" smtClean="0">
              <a:ln>
                <a:noFill/>
              </a:ln>
              <a:solidFill>
                <a:schemeClr val="tx1"/>
              </a:solidFill>
              <a:effectLst/>
              <a:latin typeface="Arial" pitchFamily="34" charset="0"/>
              <a:cs typeface="Times New Roman" pitchFamily="18" charset="0"/>
            </a:endParaRPr>
          </a:p>
          <a:p>
            <a:pPr marL="0" marR="0" lvl="0" indent="266700" algn="just" defTabSz="914400" rtl="0" eaLnBrk="1" fontAlgn="base" latinLnBrk="0" hangingPunct="1">
              <a:lnSpc>
                <a:spcPct val="100000"/>
              </a:lnSpc>
              <a:spcBef>
                <a:spcPct val="0"/>
              </a:spcBef>
              <a:spcAft>
                <a:spcPct val="0"/>
              </a:spcAft>
              <a:buClrTx/>
              <a:buSzTx/>
              <a:buFontTx/>
              <a:buNone/>
              <a:tabLst/>
            </a:pPr>
            <a:endParaRPr kumimoji="0" lang="ru-RU" sz="1400" b="1" i="1" u="none" strike="noStrike" cap="none" normalizeH="0" baseline="0" smtClean="0">
              <a:ln>
                <a:noFill/>
              </a:ln>
              <a:solidFill>
                <a:schemeClr val="tx1"/>
              </a:solidFill>
              <a:effectLst/>
              <a:latin typeface="Arial" pitchFamily="34" charset="0"/>
              <a:cs typeface="Times New Roman" pitchFamily="18" charset="0"/>
            </a:endParaRPr>
          </a:p>
          <a:p>
            <a:pPr marL="0" marR="0" lvl="0" indent="266700" algn="just" defTabSz="914400" rtl="0" eaLnBrk="0" fontAlgn="base" latinLnBrk="0" hangingPunct="0">
              <a:lnSpc>
                <a:spcPct val="100000"/>
              </a:lnSpc>
              <a:spcBef>
                <a:spcPct val="0"/>
              </a:spcBef>
              <a:spcAft>
                <a:spcPct val="0"/>
              </a:spcAft>
              <a:buClrTx/>
              <a:buSzTx/>
              <a:buFontTx/>
              <a:buNone/>
              <a:tabLst/>
            </a:pPr>
            <a:r>
              <a:rPr kumimoji="0" lang="ru-RU" sz="1400" b="0" i="1"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Возврат</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 (также употребляются термины «процентная мера правильности», «</a:t>
            </a:r>
            <a:r>
              <a:rPr kumimoji="0" lang="ru-RU" sz="1400" b="0" i="0" u="none" strike="noStrike" cap="none" normalizeH="0" baseline="0" err="1" smtClean="0">
                <a:ln>
                  <a:noFill/>
                </a:ln>
                <a:solidFill>
                  <a:srgbClr val="000000"/>
                </a:solidFill>
                <a:effectLst/>
                <a:latin typeface="Arial" pitchFamily="34" charset="0"/>
                <a:ea typeface="Times New Roman" pitchFamily="18" charset="0"/>
                <a:cs typeface="Times New Roman" pitchFamily="18" charset="0"/>
              </a:rPr>
              <a:t>открываемость</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 «извлечение», «</a:t>
            </a:r>
            <a:r>
              <a:rPr kumimoji="0" lang="ru-RU" sz="1400" b="0" i="0" u="none" strike="noStrike" cap="none" normalizeH="0" baseline="0" err="1" smtClean="0">
                <a:ln>
                  <a:noFill/>
                </a:ln>
                <a:solidFill>
                  <a:srgbClr val="000000"/>
                </a:solidFill>
                <a:effectLst/>
                <a:latin typeface="Arial" pitchFamily="34" charset="0"/>
                <a:ea typeface="Times New Roman" pitchFamily="18" charset="0"/>
                <a:cs typeface="Times New Roman" pitchFamily="18" charset="0"/>
              </a:rPr>
              <a:t>экстрагируемость</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 частное от деления количества </a:t>
            </a:r>
            <a:r>
              <a:rPr kumimoji="0" lang="ru-RU" sz="1400" b="0" i="0" u="none" strike="noStrike" cap="none" normalizeH="0" baseline="0" err="1" smtClean="0">
                <a:ln>
                  <a:noFill/>
                </a:ln>
                <a:solidFill>
                  <a:srgbClr val="000000"/>
                </a:solidFill>
                <a:effectLst/>
                <a:latin typeface="Arial" pitchFamily="34" charset="0"/>
                <a:ea typeface="Times New Roman" pitchFamily="18" charset="0"/>
                <a:cs typeface="Times New Roman" pitchFamily="18" charset="0"/>
              </a:rPr>
              <a:t>аналита</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 добавленного к образцу для испытаний (укрепленному или пробе со стандартной добавкой) до анализа, к разности результатов для укрепленного и неукрепленного образца, и выраженное в процентах; процент возврата (% </a:t>
            </a:r>
            <a:r>
              <a:rPr kumimoji="0" lang="ru-RU" sz="1400" b="0" i="0" u="none" strike="noStrike" cap="none" normalizeH="0" baseline="0" smtClean="0">
                <a:ln>
                  <a:noFill/>
                </a:ln>
                <a:effectLst/>
                <a:latin typeface="Arial" pitchFamily="34" charset="0"/>
                <a:ea typeface="Times New Roman" pitchFamily="18" charset="0"/>
                <a:cs typeface="Times New Roman" pitchFamily="18" charset="0"/>
              </a:rPr>
              <a:t>R</a:t>
            </a:r>
            <a:r>
              <a:rPr lang="en-US" sz="1400" smtClean="0">
                <a:latin typeface="Arial" pitchFamily="34" charset="0"/>
                <a:ea typeface="Times New Roman" pitchFamily="18" charset="0"/>
                <a:cs typeface="Times New Roman" pitchFamily="18" charset="0"/>
              </a:rPr>
              <a:t>ec</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 рассчитывают следующим образом</a:t>
            </a:r>
            <a:r>
              <a:rPr kumimoji="0" lang="ru-RU"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a:t>
            </a:r>
          </a:p>
          <a:p>
            <a:pPr marL="0" marR="0" lvl="0" indent="266700" algn="just"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pitchFamily="34" charset="0"/>
              <a:cs typeface="Arial" pitchFamily="34" charset="0"/>
            </a:endParaRPr>
          </a:p>
          <a:p>
            <a:pPr marL="0" marR="0" lvl="0" indent="266700" algn="just"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pitchFamily="34" charset="0"/>
              <a:cs typeface="Arial" pitchFamily="34" charset="0"/>
            </a:endParaRPr>
          </a:p>
        </p:txBody>
      </p:sp>
      <p:sp>
        <p:nvSpPr>
          <p:cNvPr id="7" name="Прямоугольник 6"/>
          <p:cNvSpPr/>
          <p:nvPr/>
        </p:nvSpPr>
        <p:spPr>
          <a:xfrm>
            <a:off x="214282" y="5143512"/>
            <a:ext cx="8501122" cy="954107"/>
          </a:xfrm>
          <a:prstGeom prst="rect">
            <a:avLst/>
          </a:prstGeom>
        </p:spPr>
        <p:txBody>
          <a:bodyPr wrap="square">
            <a:spAutoFit/>
          </a:bodyPr>
          <a:lstStyle/>
          <a:p>
            <a:pPr lvl="0" indent="266700" algn="just" eaLnBrk="0" fontAlgn="base" hangingPunct="0">
              <a:spcBef>
                <a:spcPct val="0"/>
              </a:spcBef>
              <a:spcAft>
                <a:spcPct val="0"/>
              </a:spcAft>
            </a:pPr>
            <a:r>
              <a:rPr lang="ru-RU" sz="1400" smtClean="0">
                <a:solidFill>
                  <a:srgbClr val="000000"/>
                </a:solidFill>
                <a:latin typeface="Arial" pitchFamily="34" charset="0"/>
                <a:ea typeface="Times New Roman" pitchFamily="18" charset="0"/>
                <a:cs typeface="Times New Roman" pitchFamily="18" charset="0"/>
              </a:rPr>
              <a:t>Процент возврата для анализа должен быть высоким и постоянным от анализа к анализу</a:t>
            </a:r>
            <a:r>
              <a:rPr lang="ru-RU" sz="1400" smtClean="0">
                <a:latin typeface="Arial" pitchFamily="34" charset="0"/>
                <a:ea typeface="Times New Roman" pitchFamily="18" charset="0"/>
                <a:cs typeface="Times New Roman" pitchFamily="18" charset="0"/>
              </a:rPr>
              <a:t>.</a:t>
            </a:r>
            <a:endParaRPr lang="ru-RU" sz="1400" smtClean="0">
              <a:latin typeface="Arial" pitchFamily="34" charset="0"/>
              <a:cs typeface="Arial" pitchFamily="34" charset="0"/>
            </a:endParaRPr>
          </a:p>
          <a:p>
            <a:pPr lvl="0" indent="266700" algn="just" eaLnBrk="0" fontAlgn="base" hangingPunct="0">
              <a:spcBef>
                <a:spcPct val="0"/>
              </a:spcBef>
              <a:spcAft>
                <a:spcPct val="0"/>
              </a:spcAft>
            </a:pPr>
            <a:r>
              <a:rPr lang="ru-RU" sz="1400" smtClean="0">
                <a:solidFill>
                  <a:srgbClr val="000000"/>
                </a:solidFill>
                <a:latin typeface="Arial" pitchFamily="34" charset="0"/>
                <a:ea typeface="Times New Roman" pitchFamily="18" charset="0"/>
                <a:cs typeface="Times New Roman" pitchFamily="18" charset="0"/>
              </a:rPr>
              <a:t>Что касается  с медицинских препаратов, определение возврата должно выполняться с использованием образцов </a:t>
            </a:r>
            <a:r>
              <a:rPr lang="ru-RU" sz="1400" smtClean="0">
                <a:latin typeface="Arial" pitchFamily="34" charset="0"/>
                <a:ea typeface="Times New Roman" pitchFamily="18" charset="0"/>
                <a:cs typeface="Times New Roman" pitchFamily="18" charset="0"/>
              </a:rPr>
              <a:t>плацебо (холостых проб).</a:t>
            </a:r>
            <a:r>
              <a:rPr lang="ru-RU" sz="1400" smtClean="0">
                <a:solidFill>
                  <a:srgbClr val="000000"/>
                </a:solidFill>
                <a:latin typeface="Arial" pitchFamily="34" charset="0"/>
                <a:ea typeface="Times New Roman" pitchFamily="18" charset="0"/>
                <a:cs typeface="Times New Roman" pitchFamily="18" charset="0"/>
              </a:rPr>
              <a:t> В других случаях имеется свободный выбор между добавкой к </a:t>
            </a:r>
            <a:r>
              <a:rPr lang="ru-RU" sz="1400" smtClean="0">
                <a:latin typeface="Arial" pitchFamily="34" charset="0"/>
                <a:ea typeface="Times New Roman" pitchFamily="18" charset="0"/>
                <a:cs typeface="Times New Roman" pitchFamily="18" charset="0"/>
              </a:rPr>
              <a:t>плацебо (холостым пробам)</a:t>
            </a:r>
            <a:r>
              <a:rPr lang="ru-RU" sz="1400" smtClean="0">
                <a:solidFill>
                  <a:srgbClr val="000000"/>
                </a:solidFill>
                <a:latin typeface="Arial" pitchFamily="34" charset="0"/>
                <a:ea typeface="Times New Roman" pitchFamily="18" charset="0"/>
                <a:cs typeface="Times New Roman" pitchFamily="18" charset="0"/>
              </a:rPr>
              <a:t> или стандартными добавками</a:t>
            </a:r>
            <a:r>
              <a:rPr lang="ru-RU" sz="1400" smtClean="0">
                <a:latin typeface="Arial" pitchFamily="34" charset="0"/>
                <a:ea typeface="Times New Roman" pitchFamily="18" charset="0"/>
                <a:cs typeface="Times New Roman" pitchFamily="18" charset="0"/>
              </a:rPr>
              <a:t>.</a:t>
            </a:r>
            <a:endParaRPr lang="ru-RU" sz="1400" smtClean="0">
              <a:latin typeface="Arial" pitchFamily="34" charset="0"/>
              <a:cs typeface="Arial" pitchFamily="34" charset="0"/>
            </a:endParaRPr>
          </a:p>
        </p:txBody>
      </p:sp>
      <p:graphicFrame>
        <p:nvGraphicFramePr>
          <p:cNvPr id="536577" name="Object 1"/>
          <p:cNvGraphicFramePr>
            <a:graphicFrameLocks noChangeAspect="1"/>
          </p:cNvGraphicFramePr>
          <p:nvPr/>
        </p:nvGraphicFramePr>
        <p:xfrm>
          <a:off x="1500166" y="3786190"/>
          <a:ext cx="6007100" cy="622300"/>
        </p:xfrm>
        <a:graphic>
          <a:graphicData uri="http://schemas.openxmlformats.org/presentationml/2006/ole">
            <p:oleObj spid="_x0000_s536577" name="Equation" r:id="rId4" imgW="3886200" imgH="406080" progId="">
              <p:embed/>
            </p:oleObj>
          </a:graphicData>
        </a:graphic>
      </p:graphicFrame>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648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175"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98657" name="Rectangle 1"/>
          <p:cNvSpPr>
            <a:spLocks noChangeArrowheads="1"/>
          </p:cNvSpPr>
          <p:nvPr/>
        </p:nvSpPr>
        <p:spPr bwMode="auto">
          <a:xfrm>
            <a:off x="285720" y="1643050"/>
            <a:ext cx="8501122" cy="2562179"/>
          </a:xfrm>
          <a:prstGeom prst="rect">
            <a:avLst/>
          </a:prstGeom>
          <a:noFill/>
          <a:ln w="9525">
            <a:noFill/>
            <a:miter lim="800000"/>
            <a:headEnd/>
            <a:tailEnd/>
          </a:ln>
          <a:effectLst/>
        </p:spPr>
        <p:txBody>
          <a:bodyPr vert="horz" wrap="square" lIns="91440" tIns="152352" rIns="91440" bIns="38088" numCol="1" anchor="ctr" anchorCtr="0" compatLnSpc="1">
            <a:prstTxWarp prst="textNoShape">
              <a:avLst/>
            </a:prstTxWarp>
            <a:spAutoFit/>
          </a:bodyPr>
          <a:lstStyle/>
          <a:p>
            <a:pPr marL="0" marR="0" lvl="0" indent="266700" algn="just" defTabSz="914400" rtl="0" eaLnBrk="1" fontAlgn="base" latinLnBrk="0" hangingPunct="1">
              <a:lnSpc>
                <a:spcPct val="100000"/>
              </a:lnSpc>
              <a:spcBef>
                <a:spcPct val="0"/>
              </a:spcBef>
              <a:spcAft>
                <a:spcPct val="0"/>
              </a:spcAft>
              <a:buClrTx/>
              <a:buSzTx/>
              <a:buFontTx/>
              <a:buNone/>
              <a:tabLst/>
            </a:pPr>
            <a:r>
              <a:rPr kumimoji="0" lang="ru-RU" sz="1400" b="1" i="0" u="sng" strike="noStrike" cap="none" normalizeH="0" baseline="0" smtClean="0">
                <a:ln>
                  <a:noFill/>
                </a:ln>
                <a:effectLst/>
                <a:latin typeface="Arial" pitchFamily="34" charset="0"/>
                <a:cs typeface="Times New Roman" pitchFamily="18" charset="0"/>
              </a:rPr>
              <a:t>Определение возврата  добавкой активного ингредиента  к плацебо (холостой пробе)</a:t>
            </a:r>
            <a:endParaRPr kumimoji="0" lang="ru-RU" sz="1400" b="1" i="0" u="none" strike="noStrike" cap="none" normalizeH="0" baseline="0" smtClean="0">
              <a:ln>
                <a:noFill/>
              </a:ln>
              <a:effectLst/>
              <a:latin typeface="Arial" pitchFamily="34" charset="0"/>
              <a:cs typeface="Times New Roman" pitchFamily="18" charset="0"/>
            </a:endParaRPr>
          </a:p>
          <a:p>
            <a:pPr marL="0" marR="0" lvl="0" indent="26670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effectLst/>
                <a:latin typeface="Arial" pitchFamily="34" charset="0"/>
                <a:ea typeface="Times New Roman" pitchFamily="18" charset="0"/>
                <a:cs typeface="Times New Roman" pitchFamily="18" charset="0"/>
              </a:rPr>
              <a:t>Прибавьте точно установленное количество активного ингредиента (</a:t>
            </a:r>
            <a:r>
              <a:rPr kumimoji="0" lang="ru-RU" sz="1400" b="0" i="0" u="none" strike="noStrike" cap="none" normalizeH="0" baseline="0" err="1" smtClean="0">
                <a:ln>
                  <a:noFill/>
                </a:ln>
                <a:effectLst/>
                <a:latin typeface="Arial" pitchFamily="34" charset="0"/>
                <a:ea typeface="Times New Roman" pitchFamily="18" charset="0"/>
                <a:cs typeface="Times New Roman" pitchFamily="18" charset="0"/>
              </a:rPr>
              <a:t>аналита</a:t>
            </a:r>
            <a:r>
              <a:rPr kumimoji="0" lang="ru-RU" sz="1400" b="0" i="0" u="none" strike="noStrike" cap="none" normalizeH="0" baseline="0" smtClean="0">
                <a:ln>
                  <a:noFill/>
                </a:ln>
                <a:effectLst/>
                <a:latin typeface="Arial" pitchFamily="34" charset="0"/>
                <a:ea typeface="Times New Roman" pitchFamily="18" charset="0"/>
                <a:cs typeface="Times New Roman" pitchFamily="18" charset="0"/>
              </a:rPr>
              <a:t>) к образцу  плацебо (холостой пробе). Приготовьте образец, как изложено в обычной методике анализа. Сделайте 10 одиночных определений.</a:t>
            </a:r>
            <a:endParaRPr kumimoji="0" lang="ru-RU" sz="1400" b="0" i="0" u="none" strike="noStrike" cap="none" normalizeH="0" baseline="0" smtClean="0">
              <a:ln>
                <a:noFill/>
              </a:ln>
              <a:effectLst/>
              <a:latin typeface="Arial" pitchFamily="34" charset="0"/>
              <a:cs typeface="Arial" pitchFamily="34" charset="0"/>
            </a:endParaRPr>
          </a:p>
          <a:p>
            <a:pPr marL="0" marR="0" lvl="0" indent="26670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effectLst/>
                <a:latin typeface="Arial" pitchFamily="34" charset="0"/>
                <a:ea typeface="Times New Roman" pitchFamily="18" charset="0"/>
                <a:cs typeface="Times New Roman" pitchFamily="18" charset="0"/>
              </a:rPr>
              <a:t>Проделайте определение возврата,  добавляя около 80 %, 100 % и около 120 % ожидаемого активного содержания ингредиента (</a:t>
            </a:r>
            <a:r>
              <a:rPr kumimoji="0" lang="ru-RU" sz="1400" b="0" i="0" u="none" strike="noStrike" cap="none" normalizeH="0" baseline="0" err="1" smtClean="0">
                <a:ln>
                  <a:noFill/>
                </a:ln>
                <a:effectLst/>
                <a:latin typeface="Arial" pitchFamily="34" charset="0"/>
                <a:ea typeface="Times New Roman" pitchFamily="18" charset="0"/>
                <a:cs typeface="Times New Roman" pitchFamily="18" charset="0"/>
              </a:rPr>
              <a:t>аналита</a:t>
            </a:r>
            <a:r>
              <a:rPr kumimoji="0" lang="ru-RU" sz="1400" b="0" i="0" u="none" strike="noStrike" cap="none" normalizeH="0" baseline="0" smtClean="0">
                <a:ln>
                  <a:noFill/>
                </a:ln>
                <a:effectLst/>
                <a:latin typeface="Arial" pitchFamily="34" charset="0"/>
                <a:ea typeface="Times New Roman" pitchFamily="18" charset="0"/>
                <a:cs typeface="Times New Roman" pitchFamily="18" charset="0"/>
              </a:rPr>
              <a:t>) к плацебо(холостой пробе).</a:t>
            </a:r>
            <a:endParaRPr kumimoji="0" lang="ru-RU" sz="1400" b="0" i="0" u="none" strike="noStrike" cap="none" normalizeH="0" baseline="0" smtClean="0">
              <a:ln>
                <a:noFill/>
              </a:ln>
              <a:effectLst/>
              <a:latin typeface="Arial" pitchFamily="34" charset="0"/>
              <a:cs typeface="Arial" pitchFamily="34" charset="0"/>
            </a:endParaRPr>
          </a:p>
          <a:p>
            <a:pPr marL="0" marR="0" lvl="0" indent="266700" algn="just"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smtClean="0">
                <a:ln>
                  <a:noFill/>
                </a:ln>
                <a:effectLst/>
                <a:latin typeface="Arial" pitchFamily="34" charset="0"/>
                <a:ea typeface="Times New Roman" pitchFamily="18" charset="0"/>
                <a:cs typeface="Times New Roman" pitchFamily="18" charset="0"/>
              </a:rPr>
              <a:t>Особенно в случае продуктов разложения, которые образуются из активных ингредиентов (</a:t>
            </a:r>
            <a:r>
              <a:rPr kumimoji="0" lang="ru-RU" sz="1400" b="0" i="0" u="none" strike="noStrike" cap="none" normalizeH="0" baseline="0" err="1" smtClean="0">
                <a:ln>
                  <a:noFill/>
                </a:ln>
                <a:effectLst/>
                <a:latin typeface="Arial" pitchFamily="34" charset="0"/>
                <a:ea typeface="Times New Roman" pitchFamily="18" charset="0"/>
                <a:cs typeface="Times New Roman" pitchFamily="18" charset="0"/>
              </a:rPr>
              <a:t>аналитов</a:t>
            </a:r>
            <a:r>
              <a:rPr kumimoji="0" lang="ru-RU" sz="1400" b="0" i="0" u="none" strike="noStrike" cap="none" normalizeH="0" baseline="0" smtClean="0">
                <a:ln>
                  <a:noFill/>
                </a:ln>
                <a:effectLst/>
                <a:latin typeface="Arial" pitchFamily="34" charset="0"/>
                <a:ea typeface="Times New Roman" pitchFamily="18" charset="0"/>
                <a:cs typeface="Times New Roman" pitchFamily="18" charset="0"/>
              </a:rPr>
              <a:t>), определения возврата должны выполняться с добавкой 10 %, 50 % и 100 % ожидаемого максимального допустимого содержания, если это позволяет более низкий предел обнаружения (предел детектирования).</a:t>
            </a:r>
          </a:p>
          <a:p>
            <a:pPr marL="0" marR="0" lvl="0" indent="266700" algn="just"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smtClean="0">
              <a:ln>
                <a:noFill/>
              </a:ln>
              <a:effectLst/>
              <a:latin typeface="Arial" pitchFamily="34" charset="0"/>
              <a:cs typeface="Arial" pitchFamily="34" charset="0"/>
            </a:endParaRPr>
          </a:p>
        </p:txBody>
      </p:sp>
      <p:sp>
        <p:nvSpPr>
          <p:cNvPr id="19865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9866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8" name="Прямоугольник 7"/>
          <p:cNvSpPr/>
          <p:nvPr/>
        </p:nvSpPr>
        <p:spPr>
          <a:xfrm>
            <a:off x="357158" y="3929066"/>
            <a:ext cx="8501122" cy="1815882"/>
          </a:xfrm>
          <a:prstGeom prst="rect">
            <a:avLst/>
          </a:prstGeom>
        </p:spPr>
        <p:txBody>
          <a:bodyPr wrap="square">
            <a:spAutoFit/>
          </a:bodyPr>
          <a:lstStyle/>
          <a:p>
            <a:pPr lvl="0" indent="266700" algn="just" fontAlgn="base">
              <a:spcBef>
                <a:spcPct val="0"/>
              </a:spcBef>
              <a:spcAft>
                <a:spcPct val="0"/>
              </a:spcAft>
            </a:pPr>
            <a:r>
              <a:rPr lang="ru-RU" sz="1400" smtClean="0">
                <a:solidFill>
                  <a:srgbClr val="000000"/>
                </a:solidFill>
                <a:latin typeface="Arial" pitchFamily="34" charset="0"/>
                <a:ea typeface="Times New Roman" pitchFamily="18" charset="0"/>
                <a:cs typeface="Times New Roman" pitchFamily="18" charset="0"/>
              </a:rPr>
              <a:t>Анализ приемлем, если процент возврата находится между 97 и 103 % для макроопределений. Согласно Постановлению № 20 от 20.04.1999 г. Главного санитарного врача при определении содержания химических соединений в сельскохозяйственном сырье, продуктах питания и объектах окружающей среды процент возврата должен находиться в пределах от 70 до 120 % при ОСКО возврата не более 20 %. Уровень содержаний при этом предполагается от 0,01 до 0,5 мг/кг или мг/л. Если, доверительный интервал для процента возврата не включает 100%, то   фактический результат должен быть исправлен с процентом возврата, т.е. коэффициент возврата должен быть задействован в формуле расчета конечного результата.</a:t>
            </a: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6486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175"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92513" name="Rectangle 1"/>
          <p:cNvSpPr>
            <a:spLocks noChangeArrowheads="1"/>
          </p:cNvSpPr>
          <p:nvPr/>
        </p:nvSpPr>
        <p:spPr bwMode="auto">
          <a:xfrm>
            <a:off x="285720" y="1643050"/>
            <a:ext cx="8572560"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just"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smtClean="0">
              <a:ln>
                <a:noFill/>
              </a:ln>
              <a:solidFill>
                <a:srgbClr val="000000"/>
              </a:solidFill>
              <a:effectLst/>
              <a:latin typeface="Arial" pitchFamily="34" charset="0"/>
              <a:ea typeface="Times New Roman" pitchFamily="18" charset="0"/>
              <a:cs typeface="Times New Roman" pitchFamily="18" charset="0"/>
            </a:endParaRPr>
          </a:p>
          <a:p>
            <a:r>
              <a:rPr lang="ru-RU" sz="1400" b="1" u="sng" smtClean="0"/>
              <a:t>Определение возврата со стандартной добавкой</a:t>
            </a:r>
            <a:endParaRPr lang="ru-RU" sz="1400" b="1" smtClean="0"/>
          </a:p>
          <a:p>
            <a:r>
              <a:rPr lang="ru-RU" sz="1400" smtClean="0"/>
              <a:t>Сделайте гомогенный образец  плацебо (холостой пробы). Определите содержание активного компонента (</a:t>
            </a:r>
            <a:r>
              <a:rPr lang="ru-RU" sz="1400" err="1" smtClean="0"/>
              <a:t>аналита</a:t>
            </a:r>
            <a:r>
              <a:rPr lang="ru-RU" sz="1400" smtClean="0"/>
              <a:t>) в объединенном одиночном анализе. Добавьте между 50 и 100 % количества активного ингредиента (</a:t>
            </a:r>
            <a:r>
              <a:rPr lang="ru-RU" sz="1400" err="1" smtClean="0"/>
              <a:t>аналита</a:t>
            </a:r>
            <a:r>
              <a:rPr lang="ru-RU" sz="1400" smtClean="0"/>
              <a:t>), обычно находящегося в матрице. Если уместно, можно добавить и меньшие количества (10 или 20 %) в зависимости от условий линейности и других условий анализа.</a:t>
            </a:r>
          </a:p>
          <a:p>
            <a:r>
              <a:rPr lang="ru-RU" sz="1400" smtClean="0"/>
              <a:t>Выполните 10 определений возврата.</a:t>
            </a:r>
            <a:endParaRPr kumimoji="0" lang="ru-RU" sz="1400" b="0" i="0" u="none" strike="noStrike" cap="none" normalizeH="0" baseline="0" smtClean="0">
              <a:ln>
                <a:noFill/>
              </a:ln>
              <a:solidFill>
                <a:schemeClr val="tx1"/>
              </a:solidFill>
              <a:effectLst/>
              <a:latin typeface="Arial" pitchFamily="34" charset="0"/>
              <a:cs typeface="Arial" pitchFamily="34" charset="0"/>
            </a:endParaRPr>
          </a:p>
        </p:txBody>
      </p:sp>
      <p:sp>
        <p:nvSpPr>
          <p:cNvPr id="192515"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92514" name="Object 2"/>
          <p:cNvGraphicFramePr>
            <a:graphicFrameLocks noChangeAspect="1"/>
          </p:cNvGraphicFramePr>
          <p:nvPr/>
        </p:nvGraphicFramePr>
        <p:xfrm>
          <a:off x="3752850" y="3357563"/>
          <a:ext cx="1520825" cy="528637"/>
        </p:xfrm>
        <a:graphic>
          <a:graphicData uri="http://schemas.openxmlformats.org/presentationml/2006/ole">
            <p:oleObj spid="_x0000_s192514" name="Формула" r:id="rId3" imgW="1358640" imgH="469800" progId="Equation.3">
              <p:embed/>
            </p:oleObj>
          </a:graphicData>
        </a:graphic>
      </p:graphicFrame>
      <p:sp>
        <p:nvSpPr>
          <p:cNvPr id="192516" name="Rectangle 4"/>
          <p:cNvSpPr>
            <a:spLocks noChangeArrowheads="1"/>
          </p:cNvSpPr>
          <p:nvPr/>
        </p:nvSpPr>
        <p:spPr bwMode="auto">
          <a:xfrm>
            <a:off x="428596" y="4071942"/>
            <a:ext cx="8358246"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err="1" smtClean="0">
                <a:ln>
                  <a:noFill/>
                </a:ln>
                <a:solidFill>
                  <a:schemeClr val="tx1"/>
                </a:solidFill>
                <a:effectLst/>
                <a:latin typeface="Arial" pitchFamily="34" charset="0"/>
                <a:ea typeface="Times New Roman" pitchFamily="18" charset="0"/>
                <a:cs typeface="Times New Roman" pitchFamily="18" charset="0"/>
              </a:rPr>
              <a:t>I</a:t>
            </a:r>
            <a:r>
              <a:rPr kumimoji="0" lang="ru-RU" sz="1400" b="0" i="0" u="none" strike="noStrike" cap="none" normalizeH="0" baseline="-30000" err="1" smtClean="0">
                <a:ln>
                  <a:noFill/>
                </a:ln>
                <a:solidFill>
                  <a:schemeClr val="tx1"/>
                </a:solidFill>
                <a:effectLst/>
                <a:latin typeface="Arial" pitchFamily="34" charset="0"/>
                <a:ea typeface="Times New Roman" pitchFamily="18" charset="0"/>
                <a:cs typeface="Times New Roman" pitchFamily="18" charset="0"/>
              </a:rPr>
              <a:t>a</a:t>
            </a:r>
            <a:r>
              <a:rPr kumimoji="0" lang="ru-RU"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 = </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фактическое количество, найденное при анализе</a:t>
            </a:r>
          </a:p>
          <a:p>
            <a:r>
              <a:rPr lang="ru-RU" sz="1400" err="1" smtClean="0"/>
              <a:t>I</a:t>
            </a:r>
            <a:r>
              <a:rPr lang="ru-RU" sz="1400" baseline="-25000" err="1" smtClean="0"/>
              <a:t>p</a:t>
            </a:r>
            <a:r>
              <a:rPr lang="ru-RU" sz="1400" smtClean="0"/>
              <a:t> = расчетное содержание в образце (образец плацебо, холостой пробы))</a:t>
            </a:r>
          </a:p>
          <a:p>
            <a:r>
              <a:rPr lang="ru-RU" sz="1400" err="1" smtClean="0"/>
              <a:t>I</a:t>
            </a:r>
            <a:r>
              <a:rPr lang="ru-RU" sz="1400" baseline="-25000" err="1" smtClean="0"/>
              <a:t>t</a:t>
            </a:r>
            <a:r>
              <a:rPr lang="ru-RU" sz="1400" smtClean="0"/>
              <a:t> = добавленное количество к образцу</a:t>
            </a:r>
            <a:endParaRPr kumimoji="0" lang="ru-RU" sz="14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14"/>
          <p:cNvSpPr>
            <a:spLocks noChangeArrowheads="1"/>
          </p:cNvSpPr>
          <p:nvPr/>
        </p:nvSpPr>
        <p:spPr bwMode="auto">
          <a:xfrm>
            <a:off x="357158" y="5143512"/>
            <a:ext cx="8501122"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just"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Анализ приемлем, если процент возврата попадает между 90 и 110 % (При определении следов тяжелых металлов, пестицидов и других остатков общепринятые международные соглашения допускают более широкие </a:t>
            </a:r>
            <a:r>
              <a:rPr kumimoji="0" lang="ru-RU" sz="1400" b="0" i="0" u="none" strike="noStrike" cap="none" normalizeH="0" baseline="0" err="1" smtClean="0">
                <a:ln>
                  <a:noFill/>
                </a:ln>
                <a:solidFill>
                  <a:srgbClr val="000000"/>
                </a:solidFill>
                <a:effectLst/>
                <a:latin typeface="Arial" pitchFamily="34" charset="0"/>
                <a:ea typeface="Times New Roman" pitchFamily="18" charset="0"/>
                <a:cs typeface="Times New Roman" pitchFamily="18" charset="0"/>
              </a:rPr>
              <a:t>грницы</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 для возврата 70–130 % и даже 60–140 %. Это зависит от содержаний и обычно регламентируется общими операционными процедурами, либо отражается в конкретных методиках анализа. Фактический результат должен быть исправлен с учетом процента возврата (что достигается введением множителя 1/R</a:t>
            </a:r>
            <a:r>
              <a:rPr kumimoji="0" lang="en-US" sz="1400" b="0" i="0" u="none" strike="noStrike" cap="none" normalizeH="0" baseline="0" err="1" smtClean="0">
                <a:ln>
                  <a:noFill/>
                </a:ln>
                <a:solidFill>
                  <a:srgbClr val="000000"/>
                </a:solidFill>
                <a:effectLst/>
                <a:latin typeface="Arial" pitchFamily="34" charset="0"/>
                <a:ea typeface="Times New Roman" pitchFamily="18" charset="0"/>
                <a:cs typeface="Times New Roman" pitchFamily="18" charset="0"/>
              </a:rPr>
              <a:t>ec</a:t>
            </a:r>
            <a:r>
              <a:rPr kumimoji="0" lang="ru-RU" sz="1400" b="0" i="0" u="none" strike="noStrike" cap="none" normalizeH="0" baseline="0" smtClean="0">
                <a:ln>
                  <a:noFill/>
                </a:ln>
                <a:solidFill>
                  <a:srgbClr val="000000"/>
                </a:solidFill>
                <a:effectLst/>
                <a:latin typeface="Arial" pitchFamily="34" charset="0"/>
                <a:ea typeface="Times New Roman" pitchFamily="18" charset="0"/>
                <a:cs typeface="Times New Roman" pitchFamily="18" charset="0"/>
              </a:rPr>
              <a:t> в расчетную формулу</a:t>
            </a:r>
            <a:r>
              <a:rPr kumimoji="0" lang="ru-RU" sz="1400" b="0" i="0" u="none" strike="noStrike" cap="none" normalizeH="0" baseline="0" smtClean="0">
                <a:ln>
                  <a:noFill/>
                </a:ln>
                <a:solidFill>
                  <a:schemeClr val="tx1"/>
                </a:solidFill>
                <a:effectLst/>
                <a:latin typeface="Arial" pitchFamily="34" charset="0"/>
                <a:ea typeface="Times New Roman" pitchFamily="18" charset="0"/>
                <a:cs typeface="Times New Roman" pitchFamily="18" charset="0"/>
              </a:rPr>
              <a:t>.</a:t>
            </a:r>
            <a:endParaRPr kumimoji="0" lang="ru-RU" sz="14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pic>
        <p:nvPicPr>
          <p:cNvPr id="4"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71472" y="1571612"/>
            <a:ext cx="810443" cy="428628"/>
          </a:xfrm>
          <a:prstGeom prst="rect">
            <a:avLst/>
          </a:prstGeom>
          <a:noFill/>
          <a:ln w="9525">
            <a:noFill/>
            <a:miter lim="800000"/>
            <a:headEnd/>
            <a:tailEnd/>
          </a:ln>
          <a:effectLst/>
        </p:spPr>
      </p:pic>
      <p:sp>
        <p:nvSpPr>
          <p:cNvPr id="5" name="Прямоугольник 4"/>
          <p:cNvSpPr/>
          <p:nvPr/>
        </p:nvSpPr>
        <p:spPr>
          <a:xfrm>
            <a:off x="285720" y="1500174"/>
            <a:ext cx="8572560" cy="5047536"/>
          </a:xfrm>
          <a:prstGeom prst="rect">
            <a:avLst/>
          </a:prstGeom>
        </p:spPr>
        <p:txBody>
          <a:bodyPr wrap="square">
            <a:spAutoFit/>
          </a:bodyPr>
          <a:lstStyle/>
          <a:p>
            <a:pPr lvl="0" algn="ctr" eaLnBrk="0" fontAlgn="base" hangingPunct="0">
              <a:spcBef>
                <a:spcPct val="0"/>
              </a:spcBef>
              <a:spcAft>
                <a:spcPct val="0"/>
              </a:spcAft>
              <a:tabLst>
                <a:tab pos="180975" algn="l"/>
              </a:tabLst>
            </a:pPr>
            <a:r>
              <a:rPr lang="ru-RU" sz="1400" b="1" i="1" err="1" smtClean="0">
                <a:solidFill>
                  <a:srgbClr val="000000"/>
                </a:solidFill>
                <a:latin typeface="Arial" pitchFamily="34" charset="0"/>
                <a:ea typeface="Times New Roman" pitchFamily="18" charset="0"/>
                <a:cs typeface="Times New Roman" pitchFamily="18" charset="0"/>
              </a:rPr>
              <a:t>Робасность</a:t>
            </a:r>
            <a:endParaRPr lang="ru-RU" sz="1400" b="1" i="1" smtClean="0">
              <a:solidFill>
                <a:srgbClr val="000000"/>
              </a:solidFill>
              <a:latin typeface="Arial" pitchFamily="34" charset="0"/>
              <a:ea typeface="Times New Roman" pitchFamily="18" charset="0"/>
              <a:cs typeface="Times New Roman" pitchFamily="18" charset="0"/>
            </a:endParaRPr>
          </a:p>
          <a:p>
            <a:pPr lvl="0" algn="ctr" eaLnBrk="0" fontAlgn="base" hangingPunct="0">
              <a:spcBef>
                <a:spcPct val="0"/>
              </a:spcBef>
              <a:spcAft>
                <a:spcPct val="0"/>
              </a:spcAft>
              <a:tabLst>
                <a:tab pos="180975" algn="l"/>
              </a:tabLst>
            </a:pPr>
            <a:endParaRPr lang="ru-RU" sz="1400" b="1" i="1" smtClean="0">
              <a:solidFill>
                <a:srgbClr val="000000"/>
              </a:solidFill>
              <a:latin typeface="Arial" pitchFamily="34" charset="0"/>
              <a:ea typeface="Times New Roman" pitchFamily="18" charset="0"/>
              <a:cs typeface="Times New Roman" pitchFamily="18" charset="0"/>
            </a:endParaRPr>
          </a:p>
          <a:p>
            <a:pPr lvl="0" indent="358775" algn="just" eaLnBrk="0" fontAlgn="base" hangingPunct="0">
              <a:spcBef>
                <a:spcPct val="0"/>
              </a:spcBef>
              <a:spcAft>
                <a:spcPct val="0"/>
              </a:spcAft>
              <a:tabLst>
                <a:tab pos="180975" algn="l"/>
              </a:tabLst>
            </a:pPr>
            <a:r>
              <a:rPr lang="ru-RU" sz="1400" i="1" smtClean="0">
                <a:solidFill>
                  <a:srgbClr val="000000"/>
                </a:solidFill>
                <a:latin typeface="Arial" pitchFamily="34" charset="0"/>
                <a:ea typeface="Times New Roman" pitchFamily="18" charset="0"/>
                <a:cs typeface="Times New Roman" pitchFamily="18" charset="0"/>
              </a:rPr>
              <a:t>Испытание на стабильность</a:t>
            </a:r>
            <a:r>
              <a:rPr lang="ru-RU" sz="1400" smtClean="0">
                <a:solidFill>
                  <a:srgbClr val="000000"/>
                </a:solidFill>
                <a:latin typeface="Arial" pitchFamily="34" charset="0"/>
                <a:ea typeface="Times New Roman" pitchFamily="18" charset="0"/>
                <a:cs typeface="Times New Roman" pitchFamily="18" charset="0"/>
              </a:rPr>
              <a:t>: </a:t>
            </a:r>
            <a:r>
              <a:rPr lang="ru-RU" sz="1400" err="1" smtClean="0">
                <a:solidFill>
                  <a:srgbClr val="000000"/>
                </a:solidFill>
                <a:latin typeface="Arial" pitchFamily="34" charset="0"/>
                <a:ea typeface="Times New Roman" pitchFamily="18" charset="0"/>
                <a:cs typeface="Times New Roman" pitchFamily="18" charset="0"/>
              </a:rPr>
              <a:t>внутрилабораторное</a:t>
            </a:r>
            <a:r>
              <a:rPr lang="ru-RU" sz="1400" smtClean="0">
                <a:solidFill>
                  <a:srgbClr val="000000"/>
                </a:solidFill>
                <a:latin typeface="Arial" pitchFamily="34" charset="0"/>
                <a:ea typeface="Times New Roman" pitchFamily="18" charset="0"/>
                <a:cs typeface="Times New Roman" pitchFamily="18" charset="0"/>
              </a:rPr>
              <a:t> исследование для изучения поведения аналитического процесса, когда производятся незначительные изменения в окружающей среде       и/или эксплуатационных режимах</a:t>
            </a:r>
            <a:r>
              <a:rPr lang="ru-RU" sz="1400" smtClean="0">
                <a:latin typeface="Arial" pitchFamily="34" charset="0"/>
                <a:ea typeface="Times New Roman" pitchFamily="18" charset="0"/>
                <a:cs typeface="Times New Roman" pitchFamily="18" charset="0"/>
              </a:rPr>
              <a:t>.</a:t>
            </a:r>
            <a:endParaRPr lang="ru-RU" sz="1400" smtClean="0">
              <a:latin typeface="Arial" pitchFamily="34" charset="0"/>
              <a:cs typeface="Arial" pitchFamily="34" charset="0"/>
            </a:endParaRPr>
          </a:p>
          <a:p>
            <a:pPr lvl="0" algn="just" eaLnBrk="0" fontAlgn="base" hangingPunct="0">
              <a:spcBef>
                <a:spcPct val="0"/>
              </a:spcBef>
              <a:spcAft>
                <a:spcPct val="0"/>
              </a:spcAft>
              <a:tabLst>
                <a:tab pos="180975" algn="l"/>
              </a:tabLst>
            </a:pPr>
            <a:r>
              <a:rPr lang="ru-RU" sz="1400" smtClean="0">
                <a:solidFill>
                  <a:srgbClr val="000000"/>
                </a:solidFill>
                <a:latin typeface="Arial" pitchFamily="34" charset="0"/>
                <a:ea typeface="Times New Roman" pitchFamily="18" charset="0"/>
                <a:cs typeface="Times New Roman" pitchFamily="18" charset="0"/>
              </a:rPr>
              <a:t>Робастность (ошибкоустойчивость) аналитической процедуры является мерой ее способности оставаться незатронутой незначительными, но преднамеренными изменениями в параметрах метода и обеспечивает показателем ее надежности в течение нормального использования. (Заметим, что стабильность и робастность (ошибкоустойчивость) — синонимы.)</a:t>
            </a:r>
          </a:p>
          <a:p>
            <a:pPr lvl="0" indent="358775" eaLnBrk="0" fontAlgn="base" hangingPunct="0">
              <a:spcBef>
                <a:spcPct val="0"/>
              </a:spcBef>
              <a:spcAft>
                <a:spcPct val="0"/>
              </a:spcAft>
              <a:tabLst>
                <a:tab pos="180975" algn="l"/>
              </a:tabLst>
            </a:pPr>
            <a:r>
              <a:rPr lang="ru-RU" sz="1400" smtClean="0"/>
              <a:t>Определяется проведением теста правильности при небольших реальных отклонениях </a:t>
            </a:r>
            <a:r>
              <a:rPr lang="ru-RU" sz="1400" err="1" smtClean="0"/>
              <a:t>пара-метров</a:t>
            </a:r>
            <a:r>
              <a:rPr lang="ru-RU" sz="1400" smtClean="0"/>
              <a:t> методики или свойств анализируемого объекта. Процедура изучения стабильности должна показать стабильность </a:t>
            </a:r>
            <a:r>
              <a:rPr lang="ru-RU" sz="1400" err="1" smtClean="0"/>
              <a:t>аналитов</a:t>
            </a:r>
            <a:r>
              <a:rPr lang="ru-RU" sz="1400" smtClean="0"/>
              <a:t> в течение получения, обработки образца, длительного (замороженного при предписанной температуре хранения),  кратковременного хранения (при температуре (20</a:t>
            </a:r>
            <a:r>
              <a:rPr lang="ru-RU" sz="1400" smtClean="0">
                <a:sym typeface="Symbol"/>
              </a:rPr>
              <a:t></a:t>
            </a:r>
            <a:r>
              <a:rPr lang="ru-RU" sz="1400" smtClean="0"/>
              <a:t>2) </a:t>
            </a:r>
            <a:r>
              <a:rPr lang="ru-RU" sz="1400" smtClean="0">
                <a:sym typeface="Symbol"/>
              </a:rPr>
              <a:t></a:t>
            </a:r>
            <a:r>
              <a:rPr lang="ru-RU" sz="1400" smtClean="0"/>
              <a:t>С от 4 до 24 ч), после циклов замораживания/оттаивания (три цикла) и самого аналитического процесса.</a:t>
            </a:r>
          </a:p>
          <a:p>
            <a:pPr lvl="0" indent="358775" algn="just" eaLnBrk="0" fontAlgn="base" hangingPunct="0">
              <a:spcBef>
                <a:spcPct val="0"/>
              </a:spcBef>
              <a:spcAft>
                <a:spcPct val="0"/>
              </a:spcAft>
              <a:tabLst>
                <a:tab pos="180975" algn="l"/>
              </a:tabLst>
            </a:pPr>
            <a:r>
              <a:rPr lang="ru-RU" sz="1400" smtClean="0"/>
              <a:t>К  процедуре исследования робасности метода подходят индивидуально в каждом отдельном случае. Например, метод  ВЭЖХ предполагает исследование влияния отклонений содержания ингредиентов подвижной фазы  от </a:t>
            </a:r>
            <a:r>
              <a:rPr lang="ru-RU" sz="1400" smtClean="0">
                <a:sym typeface="Symbol"/>
              </a:rPr>
              <a:t> 5 %  до  15 %, изменения  рН подвижной фазы на  0,25 ед. ,  изменения температуры колонки на  5 </a:t>
            </a:r>
            <a:r>
              <a:rPr lang="ru-RU" sz="1400" smtClean="0"/>
              <a:t>С, реакцию на смену колонок. Обычно при этом фиксируются данные по изменению </a:t>
            </a:r>
            <a:r>
              <a:rPr lang="en-US" sz="1400" smtClean="0"/>
              <a:t>RT  </a:t>
            </a:r>
            <a:r>
              <a:rPr lang="ru-RU" sz="1400" smtClean="0"/>
              <a:t>или </a:t>
            </a:r>
            <a:r>
              <a:rPr lang="en-US" sz="1400" smtClean="0"/>
              <a:t>RTT</a:t>
            </a:r>
            <a:r>
              <a:rPr lang="ru-RU" sz="1400" smtClean="0"/>
              <a:t>,  </a:t>
            </a:r>
            <a:r>
              <a:rPr lang="en-US" sz="1400" smtClean="0"/>
              <a:t>RSD</a:t>
            </a:r>
            <a:r>
              <a:rPr lang="ru-RU" sz="1400" smtClean="0"/>
              <a:t> площадей пиков, </a:t>
            </a:r>
            <a:r>
              <a:rPr lang="en-US" sz="1400" smtClean="0"/>
              <a:t>Rs</a:t>
            </a:r>
            <a:r>
              <a:rPr lang="ru-RU" sz="1400" smtClean="0"/>
              <a:t> для критичных пар пиков , асимметричность пиков, эффективность. В таких исследованиях рождается истина о приемлемости тех или иных условий, которые впоследствии и формируют критерии приемлемости  хроматографической системы.</a:t>
            </a: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graphicFrame>
        <p:nvGraphicFramePr>
          <p:cNvPr id="8" name="Таблица 7"/>
          <p:cNvGraphicFramePr>
            <a:graphicFrameLocks noGrp="1"/>
          </p:cNvGraphicFramePr>
          <p:nvPr/>
        </p:nvGraphicFramePr>
        <p:xfrm>
          <a:off x="214281" y="1643050"/>
          <a:ext cx="8786874" cy="5130884"/>
        </p:xfrm>
        <a:graphic>
          <a:graphicData uri="http://schemas.openxmlformats.org/drawingml/2006/table">
            <a:tbl>
              <a:tblPr firstRow="1" bandRow="1">
                <a:tableStyleId>{5C22544A-7EE6-4342-B048-85BDC9FD1C3A}</a:tableStyleId>
              </a:tblPr>
              <a:tblGrid>
                <a:gridCol w="2286017"/>
                <a:gridCol w="3429024"/>
                <a:gridCol w="3071833"/>
              </a:tblGrid>
              <a:tr h="589364">
                <a:tc>
                  <a:txBody>
                    <a:bodyPr/>
                    <a:lstStyle/>
                    <a:p>
                      <a:pPr algn="ctr"/>
                      <a:r>
                        <a:rPr lang="ru-RU" sz="1400" b="1" smtClean="0">
                          <a:solidFill>
                            <a:srgbClr val="7030A0"/>
                          </a:solidFill>
                        </a:rPr>
                        <a:t>Этап валидации</a:t>
                      </a:r>
                      <a:endParaRPr lang="ru-RU" sz="1400" b="1">
                        <a:solidFill>
                          <a:srgbClr val="7030A0"/>
                        </a:solidFill>
                      </a:endParaRPr>
                    </a:p>
                  </a:txBody>
                  <a:tcPr anchor="ctr"/>
                </a:tc>
                <a:tc>
                  <a:txBody>
                    <a:bodyPr/>
                    <a:lstStyle/>
                    <a:p>
                      <a:pPr algn="ctr"/>
                      <a:r>
                        <a:rPr lang="ru-RU" sz="1400" b="1" smtClean="0">
                          <a:solidFill>
                            <a:srgbClr val="7030A0"/>
                          </a:solidFill>
                        </a:rPr>
                        <a:t>Как выполнить ?</a:t>
                      </a:r>
                      <a:endParaRPr lang="ru-RU" sz="1400" b="1">
                        <a:solidFill>
                          <a:srgbClr val="7030A0"/>
                        </a:solidFill>
                      </a:endParaRPr>
                    </a:p>
                  </a:txBody>
                  <a:tcPr anchor="ctr"/>
                </a:tc>
                <a:tc>
                  <a:txBody>
                    <a:bodyPr/>
                    <a:lstStyle/>
                    <a:p>
                      <a:pPr algn="ctr"/>
                      <a:r>
                        <a:rPr lang="ru-RU" sz="1400" b="1" smtClean="0">
                          <a:solidFill>
                            <a:srgbClr val="7030A0"/>
                          </a:solidFill>
                        </a:rPr>
                        <a:t>Что должно быть  задокументировано ?</a:t>
                      </a:r>
                      <a:endParaRPr lang="ru-RU" sz="1400" b="1">
                        <a:solidFill>
                          <a:srgbClr val="7030A0"/>
                        </a:solidFill>
                      </a:endParaRPr>
                    </a:p>
                  </a:txBody>
                  <a:tcPr anchor="ctr"/>
                </a:tc>
              </a:tr>
              <a:tr h="589364">
                <a:tc>
                  <a:txBody>
                    <a:bodyPr/>
                    <a:lstStyle/>
                    <a:p>
                      <a:pPr algn="ctr"/>
                      <a:r>
                        <a:rPr lang="ru-RU" sz="1400" smtClean="0"/>
                        <a:t>Селективность (специфичность)</a:t>
                      </a:r>
                      <a:endParaRPr lang="ru-RU" sz="1400"/>
                    </a:p>
                  </a:txBody>
                  <a:tcPr anchor="ctr"/>
                </a:tc>
                <a:tc>
                  <a:txBody>
                    <a:bodyPr/>
                    <a:lstStyle/>
                    <a:p>
                      <a:pPr marL="342900" indent="-342900" algn="l">
                        <a:buAutoNum type="arabicPeriod"/>
                      </a:pPr>
                      <a:r>
                        <a:rPr lang="ru-RU" sz="1400" smtClean="0"/>
                        <a:t>Проанализировать  экстракт (раствор) плацебо или холостой пробы .</a:t>
                      </a:r>
                      <a:r>
                        <a:rPr lang="ru-RU" sz="1400" baseline="0" smtClean="0"/>
                        <a:t>  (В случае отсутствия интерференций </a:t>
                      </a:r>
                      <a:r>
                        <a:rPr lang="en-US" sz="1400" baseline="0" smtClean="0"/>
                        <a:t>n=5</a:t>
                      </a:r>
                      <a:r>
                        <a:rPr lang="ru-RU" sz="1400" baseline="0" smtClean="0"/>
                        <a:t>, в случае наличия  </a:t>
                      </a:r>
                      <a:r>
                        <a:rPr lang="en-US" sz="1400" baseline="0" smtClean="0"/>
                        <a:t>n=</a:t>
                      </a:r>
                      <a:r>
                        <a:rPr lang="ru-RU" sz="1400" baseline="0" smtClean="0"/>
                        <a:t>10</a:t>
                      </a:r>
                      <a:endParaRPr lang="en-US" sz="1400" baseline="0" smtClean="0"/>
                    </a:p>
                    <a:p>
                      <a:pPr marL="342900" indent="-342900" algn="l">
                        <a:buAutoNum type="arabicPeriod"/>
                      </a:pPr>
                      <a:r>
                        <a:rPr lang="ru-RU" sz="1400" baseline="0" smtClean="0"/>
                        <a:t>Стандартные растворы примесей и определяемого  аналита.</a:t>
                      </a:r>
                    </a:p>
                    <a:p>
                      <a:pPr marL="342900" indent="-342900" algn="l">
                        <a:buNone/>
                      </a:pPr>
                      <a:endParaRPr lang="ru-RU" sz="1400"/>
                    </a:p>
                  </a:txBody>
                  <a:tcPr anchor="ctr"/>
                </a:tc>
                <a:tc>
                  <a:txBody>
                    <a:bodyPr/>
                    <a:lstStyle/>
                    <a:p>
                      <a:pPr marL="342900" indent="-342900" algn="l">
                        <a:buAutoNum type="arabicPeriod"/>
                      </a:pPr>
                      <a:r>
                        <a:rPr lang="ru-RU" sz="1400" smtClean="0"/>
                        <a:t>Хроматограммы плацебо.</a:t>
                      </a:r>
                    </a:p>
                    <a:p>
                      <a:pPr marL="342900" indent="-342900" algn="l">
                        <a:buAutoNum type="arabicPeriod"/>
                      </a:pPr>
                      <a:r>
                        <a:rPr lang="ru-RU" sz="1400" smtClean="0"/>
                        <a:t>Хроматограммы растворов , доказывающие отсутствие интерференций.</a:t>
                      </a:r>
                    </a:p>
                    <a:p>
                      <a:pPr marL="342900" indent="-342900" algn="l">
                        <a:buAutoNum type="arabicPeriod"/>
                      </a:pPr>
                      <a:r>
                        <a:rPr lang="ru-RU" sz="1400" smtClean="0"/>
                        <a:t>В случае наличия интерференций необходимо рассчитать СКО  мешающего фактора , чтобы учесть его при расчетах.</a:t>
                      </a:r>
                      <a:endParaRPr lang="ru-RU" sz="1400"/>
                    </a:p>
                  </a:txBody>
                  <a:tcPr anchor="ctr"/>
                </a:tc>
              </a:tr>
              <a:tr h="589364">
                <a:tc>
                  <a:txBody>
                    <a:bodyPr/>
                    <a:lstStyle/>
                    <a:p>
                      <a:pPr algn="ctr"/>
                      <a:r>
                        <a:rPr lang="ru-RU" sz="1400" smtClean="0"/>
                        <a:t>Диапазон</a:t>
                      </a:r>
                      <a:endParaRPr lang="ru-RU" sz="1400"/>
                    </a:p>
                  </a:txBody>
                  <a:tcPr anchor="ctr"/>
                </a:tc>
                <a:tc>
                  <a:txBody>
                    <a:bodyPr/>
                    <a:lstStyle/>
                    <a:p>
                      <a:pPr algn="ctr"/>
                      <a:r>
                        <a:rPr lang="ru-RU" sz="1400" smtClean="0"/>
                        <a:t>Проанализировать  по 5 -10 повторностей растворов</a:t>
                      </a:r>
                      <a:r>
                        <a:rPr lang="ru-RU" sz="1400" baseline="0" smtClean="0"/>
                        <a:t> , предназначенных для построения калибровки на границах выбранного рабочего диапазона</a:t>
                      </a:r>
                      <a:endParaRPr lang="ru-RU" sz="1400"/>
                    </a:p>
                  </a:txBody>
                  <a:tcPr anchor="ctr"/>
                </a:tc>
                <a:tc>
                  <a:txBody>
                    <a:bodyPr/>
                    <a:lstStyle/>
                    <a:p>
                      <a:pPr marL="342900" indent="-342900" algn="l">
                        <a:buAutoNum type="arabicPeriod"/>
                      </a:pPr>
                      <a:r>
                        <a:rPr lang="ru-RU" sz="1400" baseline="0" smtClean="0"/>
                        <a:t>Привести  расчетный критерий  (</a:t>
                      </a:r>
                      <a:r>
                        <a:rPr lang="en-US" sz="1400" b="1" i="1" baseline="0" smtClean="0"/>
                        <a:t>PG</a:t>
                      </a:r>
                      <a:r>
                        <a:rPr lang="ru-RU" sz="1400" baseline="0" smtClean="0"/>
                        <a:t>)</a:t>
                      </a:r>
                    </a:p>
                    <a:p>
                      <a:pPr marL="342900" indent="-342900" algn="l">
                        <a:buAutoNum type="arabicPeriod"/>
                      </a:pPr>
                      <a:r>
                        <a:rPr lang="ru-RU" sz="1400" b="0" baseline="0" smtClean="0"/>
                        <a:t>Привести дисперсии для границ диапазона.</a:t>
                      </a:r>
                    </a:p>
                    <a:p>
                      <a:pPr marL="342900" indent="-342900" algn="l">
                        <a:buAutoNum type="arabicPeriod"/>
                      </a:pPr>
                      <a:r>
                        <a:rPr lang="ru-RU" sz="1400" b="0" baseline="0" smtClean="0"/>
                        <a:t>Привести значение критерия Фишера для вероятности 0,99 и  </a:t>
                      </a:r>
                      <a:r>
                        <a:rPr lang="en-US" sz="1400" b="0" baseline="0" smtClean="0"/>
                        <a:t>df </a:t>
                      </a:r>
                      <a:r>
                        <a:rPr lang="en-US" sz="1400" b="0" baseline="-25000" smtClean="0"/>
                        <a:t>min</a:t>
                      </a:r>
                      <a:r>
                        <a:rPr lang="en-US" sz="1400" b="0" baseline="0" smtClean="0"/>
                        <a:t>  df </a:t>
                      </a:r>
                      <a:r>
                        <a:rPr lang="en-US" sz="1400" b="0" baseline="-25000" smtClean="0"/>
                        <a:t>max</a:t>
                      </a:r>
                      <a:endParaRPr lang="ru-RU" sz="1400" b="0" baseline="-25000"/>
                    </a:p>
                  </a:txBody>
                  <a:tcPr anchor="ctr"/>
                </a:tc>
              </a:tr>
              <a:tr h="589364">
                <a:tc>
                  <a:txBody>
                    <a:bodyPr/>
                    <a:lstStyle/>
                    <a:p>
                      <a:pPr algn="ctr"/>
                      <a:r>
                        <a:rPr lang="ru-RU" sz="1400" i="1" smtClean="0"/>
                        <a:t>Прецизионность</a:t>
                      </a:r>
                      <a:endParaRPr lang="en-US" sz="1400" i="1" smtClean="0"/>
                    </a:p>
                    <a:p>
                      <a:pPr algn="ctr"/>
                      <a:r>
                        <a:rPr lang="ru-RU" sz="1400" smtClean="0"/>
                        <a:t> =</a:t>
                      </a:r>
                      <a:r>
                        <a:rPr lang="en-US" sz="1400" smtClean="0"/>
                        <a:t>&gt;</a:t>
                      </a:r>
                      <a:r>
                        <a:rPr lang="ru-RU" sz="1400" smtClean="0"/>
                        <a:t> Сходимость</a:t>
                      </a:r>
                      <a:endParaRPr lang="ru-RU" sz="1400"/>
                    </a:p>
                  </a:txBody>
                  <a:tcPr anchor="ctr"/>
                </a:tc>
                <a:tc>
                  <a:txBody>
                    <a:bodyPr/>
                    <a:lstStyle/>
                    <a:p>
                      <a:pPr algn="ctr"/>
                      <a:r>
                        <a:rPr lang="ru-RU" sz="1400" smtClean="0"/>
                        <a:t>В</a:t>
                      </a:r>
                      <a:r>
                        <a:rPr lang="ru-RU" sz="1400" baseline="0" smtClean="0"/>
                        <a:t> одних и тех же условиях , руками одного аналитика, проанализировать  10 повторностей  приготовленного раствора аналита.</a:t>
                      </a:r>
                      <a:endParaRPr lang="ru-RU" sz="1400"/>
                    </a:p>
                  </a:txBody>
                  <a:tcPr anchor="ctr"/>
                </a:tc>
                <a:tc>
                  <a:txBody>
                    <a:bodyPr/>
                    <a:lstStyle/>
                    <a:p>
                      <a:pPr marL="342900" indent="-342900" algn="l">
                        <a:buAutoNum type="arabicPeriod"/>
                      </a:pPr>
                      <a:r>
                        <a:rPr lang="ru-RU" sz="1400" smtClean="0"/>
                        <a:t>Коэффициент</a:t>
                      </a:r>
                      <a:r>
                        <a:rPr lang="ru-RU" sz="1400" baseline="0" smtClean="0"/>
                        <a:t> вариации </a:t>
                      </a:r>
                      <a:r>
                        <a:rPr lang="en-US" sz="1400" baseline="0" smtClean="0"/>
                        <a:t> </a:t>
                      </a:r>
                      <a:r>
                        <a:rPr lang="en-US" sz="1400" b="1" i="1" baseline="0" smtClean="0"/>
                        <a:t>CV</a:t>
                      </a:r>
                      <a:endParaRPr lang="ru-RU" sz="1400" b="1" i="1" baseline="0" smtClean="0"/>
                    </a:p>
                    <a:p>
                      <a:pPr marL="342900" indent="-342900" algn="l">
                        <a:buAutoNum type="arabicPeriod"/>
                      </a:pPr>
                      <a:r>
                        <a:rPr lang="ru-RU" sz="1400" b="0" baseline="0" smtClean="0"/>
                        <a:t>Предел сходимости  </a:t>
                      </a:r>
                      <a:r>
                        <a:rPr lang="en-US" sz="1400" b="1" i="1" baseline="0" smtClean="0"/>
                        <a:t>r</a:t>
                      </a:r>
                      <a:endParaRPr lang="ru-RU" sz="1400" b="1" i="1" baseline="0" smtClean="0"/>
                    </a:p>
                    <a:p>
                      <a:pPr marL="342900" indent="-342900" algn="l">
                        <a:buAutoNum type="arabicPeriod"/>
                      </a:pPr>
                      <a:r>
                        <a:rPr lang="ru-RU" sz="1400" b="0" i="0" baseline="0" smtClean="0"/>
                        <a:t>Привести хроматограммы</a:t>
                      </a:r>
                      <a:endParaRPr lang="ru-RU" sz="1400" b="1"/>
                    </a:p>
                  </a:txBody>
                  <a:tcPr anchor="ctr"/>
                </a:tc>
              </a:tr>
            </a:tbl>
          </a:graphicData>
        </a:graphic>
      </p:graphicFrame>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graphicFrame>
        <p:nvGraphicFramePr>
          <p:cNvPr id="4" name="Таблица 3"/>
          <p:cNvGraphicFramePr>
            <a:graphicFrameLocks noGrp="1"/>
          </p:cNvGraphicFramePr>
          <p:nvPr/>
        </p:nvGraphicFramePr>
        <p:xfrm>
          <a:off x="214281" y="1643051"/>
          <a:ext cx="8786874" cy="4865383"/>
        </p:xfrm>
        <a:graphic>
          <a:graphicData uri="http://schemas.openxmlformats.org/drawingml/2006/table">
            <a:tbl>
              <a:tblPr firstRow="1" bandRow="1">
                <a:tableStyleId>{5C22544A-7EE6-4342-B048-85BDC9FD1C3A}</a:tableStyleId>
              </a:tblPr>
              <a:tblGrid>
                <a:gridCol w="2143141"/>
                <a:gridCol w="3571900"/>
                <a:gridCol w="3071833"/>
              </a:tblGrid>
              <a:tr h="483004">
                <a:tc>
                  <a:txBody>
                    <a:bodyPr/>
                    <a:lstStyle/>
                    <a:p>
                      <a:pPr algn="ctr"/>
                      <a:r>
                        <a:rPr lang="ru-RU" sz="1400" b="1" smtClean="0">
                          <a:solidFill>
                            <a:srgbClr val="7030A0"/>
                          </a:solidFill>
                        </a:rPr>
                        <a:t>Этап </a:t>
                      </a:r>
                      <a:r>
                        <a:rPr lang="ru-RU" sz="1400" b="1" err="1" smtClean="0">
                          <a:solidFill>
                            <a:srgbClr val="7030A0"/>
                          </a:solidFill>
                        </a:rPr>
                        <a:t>валидации</a:t>
                      </a:r>
                      <a:endParaRPr lang="ru-RU" sz="1400" b="1">
                        <a:solidFill>
                          <a:srgbClr val="7030A0"/>
                        </a:solidFill>
                      </a:endParaRPr>
                    </a:p>
                  </a:txBody>
                  <a:tcPr anchor="ctr"/>
                </a:tc>
                <a:tc>
                  <a:txBody>
                    <a:bodyPr/>
                    <a:lstStyle/>
                    <a:p>
                      <a:pPr algn="ctr"/>
                      <a:r>
                        <a:rPr lang="ru-RU" sz="1400" b="1" smtClean="0">
                          <a:solidFill>
                            <a:srgbClr val="7030A0"/>
                          </a:solidFill>
                        </a:rPr>
                        <a:t>Как выполнить ?</a:t>
                      </a:r>
                      <a:endParaRPr lang="ru-RU" sz="1400" b="1">
                        <a:solidFill>
                          <a:srgbClr val="7030A0"/>
                        </a:solidFill>
                      </a:endParaRPr>
                    </a:p>
                  </a:txBody>
                  <a:tcPr anchor="ctr"/>
                </a:tc>
                <a:tc>
                  <a:txBody>
                    <a:bodyPr/>
                    <a:lstStyle/>
                    <a:p>
                      <a:pPr algn="ctr"/>
                      <a:r>
                        <a:rPr lang="ru-RU" sz="1400" b="1" smtClean="0">
                          <a:solidFill>
                            <a:srgbClr val="7030A0"/>
                          </a:solidFill>
                        </a:rPr>
                        <a:t>Что должно быть  задокументировано ?</a:t>
                      </a:r>
                      <a:endParaRPr lang="ru-RU" sz="1400" b="1">
                        <a:solidFill>
                          <a:srgbClr val="7030A0"/>
                        </a:solidFill>
                      </a:endParaRPr>
                    </a:p>
                  </a:txBody>
                  <a:tcPr anchor="ctr"/>
                </a:tc>
              </a:tr>
              <a:tr h="1482103">
                <a:tc>
                  <a:txBody>
                    <a:bodyPr/>
                    <a:lstStyle/>
                    <a:p>
                      <a:pPr algn="ctr"/>
                      <a:r>
                        <a:rPr lang="ru-RU" sz="1400" i="1" smtClean="0"/>
                        <a:t>Прецизионность</a:t>
                      </a:r>
                      <a:endParaRPr lang="en-US" sz="1400" i="1" smtClean="0"/>
                    </a:p>
                    <a:p>
                      <a:pPr algn="ctr"/>
                      <a:r>
                        <a:rPr lang="ru-RU" sz="1400" smtClean="0"/>
                        <a:t> =</a:t>
                      </a:r>
                      <a:r>
                        <a:rPr lang="en-US" sz="1400" smtClean="0"/>
                        <a:t>&gt;</a:t>
                      </a:r>
                      <a:r>
                        <a:rPr lang="ru-RU" sz="1400" smtClean="0"/>
                        <a:t> Промежуточная прецизионность</a:t>
                      </a:r>
                      <a:endParaRPr lang="ru-RU" sz="140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400" smtClean="0"/>
                        <a:t>В</a:t>
                      </a:r>
                      <a:r>
                        <a:rPr lang="ru-RU" sz="1400" baseline="0" smtClean="0"/>
                        <a:t> одних и тех же условиях , руками разных аналитиков  или на двух разных приборах, проанализировать  по10 повторностей  приготовленного раствора аналита.</a:t>
                      </a:r>
                      <a:endParaRPr lang="ru-RU" sz="1400"/>
                    </a:p>
                  </a:txBody>
                  <a:tcPr anchor="ctr"/>
                </a:tc>
                <a:tc>
                  <a:txBody>
                    <a:bodyPr/>
                    <a:lstStyle/>
                    <a:p>
                      <a:pPr marL="261938" indent="-261938" algn="l">
                        <a:buAutoNum type="arabicPeriod"/>
                      </a:pPr>
                      <a:r>
                        <a:rPr lang="ru-RU" sz="1400" smtClean="0"/>
                        <a:t>Коэффициент</a:t>
                      </a:r>
                      <a:r>
                        <a:rPr lang="ru-RU" sz="1400" baseline="0" smtClean="0"/>
                        <a:t> вариации </a:t>
                      </a:r>
                      <a:r>
                        <a:rPr lang="en-US" sz="1400" baseline="0" smtClean="0"/>
                        <a:t> </a:t>
                      </a:r>
                      <a:r>
                        <a:rPr lang="en-US" sz="1400" b="1" i="1" baseline="0" smtClean="0"/>
                        <a:t>CV</a:t>
                      </a:r>
                      <a:r>
                        <a:rPr lang="ru-RU" sz="1400" b="1" i="1" baseline="0" smtClean="0"/>
                        <a:t> </a:t>
                      </a:r>
                      <a:r>
                        <a:rPr lang="ru-RU" sz="1400" b="0" i="0" baseline="0" smtClean="0"/>
                        <a:t> в масштабах обеих условий.</a:t>
                      </a:r>
                    </a:p>
                    <a:p>
                      <a:pPr marL="261938" indent="-261938" algn="l">
                        <a:buAutoNum type="arabicPeriod"/>
                      </a:pPr>
                      <a:r>
                        <a:rPr lang="ru-RU" sz="1400" b="0" baseline="0" smtClean="0"/>
                        <a:t>Предел </a:t>
                      </a:r>
                      <a:r>
                        <a:rPr lang="en-US" sz="1400" b="0" baseline="0" smtClean="0"/>
                        <a:t> </a:t>
                      </a:r>
                      <a:r>
                        <a:rPr lang="ru-RU" sz="1400" b="0" baseline="0" smtClean="0"/>
                        <a:t>воспроизводимости  </a:t>
                      </a:r>
                      <a:r>
                        <a:rPr lang="en-US" sz="1400" b="1" i="1" baseline="0" smtClean="0"/>
                        <a:t>R</a:t>
                      </a:r>
                      <a:endParaRPr lang="ru-RU" sz="1400" b="1" i="1" baseline="0" smtClean="0"/>
                    </a:p>
                    <a:p>
                      <a:pPr marL="261938" marR="0" indent="-261938" algn="l" defTabSz="914400" rtl="0" eaLnBrk="1" fontAlgn="auto" latinLnBrk="0" hangingPunct="1">
                        <a:lnSpc>
                          <a:spcPct val="100000"/>
                        </a:lnSpc>
                        <a:spcBef>
                          <a:spcPts val="0"/>
                        </a:spcBef>
                        <a:spcAft>
                          <a:spcPts val="0"/>
                        </a:spcAft>
                        <a:buClrTx/>
                        <a:buSzTx/>
                        <a:buFontTx/>
                        <a:buAutoNum type="arabicPeriod"/>
                        <a:tabLst/>
                        <a:defRPr/>
                      </a:pPr>
                      <a:r>
                        <a:rPr lang="ru-RU" sz="1400" b="0" i="0" baseline="0" smtClean="0"/>
                        <a:t>Привести хроматограммы.</a:t>
                      </a:r>
                      <a:endParaRPr lang="ru-RU" sz="1400"/>
                    </a:p>
                  </a:txBody>
                  <a:tcPr anchor="ctr"/>
                </a:tc>
              </a:tr>
              <a:tr h="2670729">
                <a:tc>
                  <a:txBody>
                    <a:bodyPr/>
                    <a:lstStyle/>
                    <a:p>
                      <a:pPr algn="ctr"/>
                      <a:r>
                        <a:rPr lang="ru-RU" sz="1400" i="1" smtClean="0"/>
                        <a:t>Точность</a:t>
                      </a:r>
                      <a:endParaRPr lang="en-US" sz="1400" i="1" smtClean="0"/>
                    </a:p>
                    <a:p>
                      <a:pPr algn="ctr"/>
                      <a:r>
                        <a:rPr lang="ru-RU" sz="1400" smtClean="0"/>
                        <a:t> =</a:t>
                      </a:r>
                      <a:r>
                        <a:rPr lang="en-US" sz="1400" smtClean="0"/>
                        <a:t>&gt;</a:t>
                      </a:r>
                      <a:r>
                        <a:rPr lang="ru-RU" sz="1400" smtClean="0"/>
                        <a:t> Правильность</a:t>
                      </a:r>
                    </a:p>
                    <a:p>
                      <a:pPr algn="ctr"/>
                      <a:endParaRPr lang="ru-RU" sz="1400"/>
                    </a:p>
                  </a:txBody>
                  <a:tcPr anchor="ctr"/>
                </a:tc>
                <a:tc>
                  <a:txBody>
                    <a:bodyPr/>
                    <a:lstStyle/>
                    <a:p>
                      <a:pPr marL="0" indent="20638" algn="l">
                        <a:buNone/>
                      </a:pPr>
                      <a:r>
                        <a:rPr lang="ru-RU" sz="1400" smtClean="0"/>
                        <a:t>Выполнить</a:t>
                      </a:r>
                      <a:r>
                        <a:rPr lang="ru-RU" sz="1400" baseline="0" smtClean="0"/>
                        <a:t> определение коэффициента возврата :</a:t>
                      </a:r>
                    </a:p>
                    <a:p>
                      <a:pPr marL="0" indent="20638" algn="l">
                        <a:buAutoNum type="arabicPeriod"/>
                      </a:pPr>
                      <a:r>
                        <a:rPr lang="ru-RU" sz="1400" i="1" u="sng" smtClean="0"/>
                        <a:t> В случае </a:t>
                      </a:r>
                      <a:r>
                        <a:rPr lang="ru-RU" sz="1400" i="1" u="sng" baseline="0" smtClean="0"/>
                        <a:t> макроисследований </a:t>
                      </a:r>
                      <a:r>
                        <a:rPr lang="ru-RU" sz="1400" baseline="0" smtClean="0"/>
                        <a:t>:</a:t>
                      </a:r>
                    </a:p>
                    <a:p>
                      <a:pPr marL="0" indent="20638" algn="l">
                        <a:buNone/>
                      </a:pPr>
                      <a:r>
                        <a:rPr lang="ru-RU" sz="1400" smtClean="0"/>
                        <a:t>В плацебо добавить аналит в известно</a:t>
                      </a:r>
                      <a:r>
                        <a:rPr lang="ru-RU" sz="1400" baseline="0" smtClean="0"/>
                        <a:t>й концентрации, как правило в диапазоне от 50 до 150 % от номинала с шагом в 10-20 %.  Приготовить примерно  15 образцов (5 концентраций по 3 повтора).</a:t>
                      </a:r>
                    </a:p>
                    <a:p>
                      <a:pPr marL="0" marR="0" indent="20638" algn="l" defTabSz="914400" rtl="0" eaLnBrk="1" fontAlgn="auto" latinLnBrk="0" hangingPunct="1">
                        <a:lnSpc>
                          <a:spcPct val="100000"/>
                        </a:lnSpc>
                        <a:spcBef>
                          <a:spcPts val="0"/>
                        </a:spcBef>
                        <a:spcAft>
                          <a:spcPts val="0"/>
                        </a:spcAft>
                        <a:buClrTx/>
                        <a:buSzTx/>
                        <a:buFontTx/>
                        <a:buNone/>
                        <a:tabLst/>
                        <a:defRPr/>
                      </a:pPr>
                      <a:r>
                        <a:rPr lang="ru-RU" sz="1400" i="1" u="none" smtClean="0"/>
                        <a:t>2</a:t>
                      </a:r>
                      <a:r>
                        <a:rPr lang="ru-RU" sz="1400" i="1" u="sng" smtClean="0"/>
                        <a:t>. В случае </a:t>
                      </a:r>
                      <a:r>
                        <a:rPr lang="ru-RU" sz="1400" i="1" u="sng" baseline="0" smtClean="0"/>
                        <a:t> микроисследований </a:t>
                      </a:r>
                      <a:r>
                        <a:rPr lang="ru-RU" sz="1400" baseline="0" smtClean="0"/>
                        <a:t>:</a:t>
                      </a:r>
                    </a:p>
                    <a:p>
                      <a:pPr marL="0" marR="0" indent="20638" algn="l" defTabSz="914400" rtl="0" eaLnBrk="1" fontAlgn="auto" latinLnBrk="0" hangingPunct="1">
                        <a:lnSpc>
                          <a:spcPct val="100000"/>
                        </a:lnSpc>
                        <a:spcBef>
                          <a:spcPts val="0"/>
                        </a:spcBef>
                        <a:spcAft>
                          <a:spcPts val="0"/>
                        </a:spcAft>
                        <a:buClrTx/>
                        <a:buSzTx/>
                        <a:buFontTx/>
                        <a:buNone/>
                        <a:tabLst/>
                        <a:defRPr/>
                      </a:pPr>
                      <a:r>
                        <a:rPr lang="ru-RU" sz="1400" smtClean="0"/>
                        <a:t>В плацебо добавить аналит в известно</a:t>
                      </a:r>
                      <a:r>
                        <a:rPr lang="ru-RU" sz="1400" baseline="0" smtClean="0"/>
                        <a:t>й концентрации,  в диапазоне от 25 до 150 % от номинального содержания примеси. </a:t>
                      </a:r>
                      <a:endParaRPr lang="ru-RU" sz="1400"/>
                    </a:p>
                  </a:txBody>
                  <a:tcPr anchor="ctr"/>
                </a:tc>
                <a:tc>
                  <a:txBody>
                    <a:bodyPr/>
                    <a:lstStyle/>
                    <a:p>
                      <a:pPr marL="342900" indent="-342900" algn="l">
                        <a:buAutoNum type="arabicPeriod"/>
                      </a:pPr>
                      <a:r>
                        <a:rPr lang="ru-RU" sz="1400" smtClean="0"/>
                        <a:t>Хроматограммы растворов. </a:t>
                      </a:r>
                    </a:p>
                    <a:p>
                      <a:pPr marL="342900" indent="-342900" algn="l">
                        <a:buAutoNum type="arabicPeriod"/>
                      </a:pPr>
                      <a:r>
                        <a:rPr lang="ru-RU" sz="1400" smtClean="0"/>
                        <a:t>Расчитать СКО.</a:t>
                      </a:r>
                    </a:p>
                    <a:p>
                      <a:pPr marL="342900" indent="-342900" algn="l">
                        <a:buAutoNum type="arabicPeriod"/>
                      </a:pPr>
                      <a:r>
                        <a:rPr lang="ru-RU" sz="1400" smtClean="0"/>
                        <a:t>Расчитать  коэффициент  рикавери для всех точек,</a:t>
                      </a:r>
                      <a:r>
                        <a:rPr lang="ru-RU" sz="1400" baseline="0" smtClean="0"/>
                        <a:t> а также среднее значение.</a:t>
                      </a:r>
                      <a:endParaRPr lang="ru-RU" sz="1400" smtClean="0"/>
                    </a:p>
                    <a:p>
                      <a:pPr marL="342900" indent="-342900" algn="l">
                        <a:buAutoNum type="arabicPeriod"/>
                      </a:pPr>
                      <a:r>
                        <a:rPr lang="ru-RU" sz="1400" smtClean="0"/>
                        <a:t>Привести график , подтверждающий линейность</a:t>
                      </a:r>
                      <a:r>
                        <a:rPr lang="ru-RU" sz="1400" baseline="0" smtClean="0"/>
                        <a:t> рикавери на всем протяжении рабочего диапазона.</a:t>
                      </a:r>
                    </a:p>
                    <a:p>
                      <a:pPr marL="342900" indent="-342900" algn="l">
                        <a:buAutoNum type="arabicPeriod"/>
                      </a:pPr>
                      <a:r>
                        <a:rPr lang="ru-RU" sz="1400" baseline="0" smtClean="0"/>
                        <a:t>Привести график распределения остатков.</a:t>
                      </a:r>
                      <a:endParaRPr lang="ru-RU" sz="1400"/>
                    </a:p>
                  </a:txBody>
                  <a:tcPr anchor="ctr"/>
                </a:tc>
              </a:tr>
            </a:tbl>
          </a:graphicData>
        </a:graphic>
      </p:graphicFrame>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graphicFrame>
        <p:nvGraphicFramePr>
          <p:cNvPr id="4" name="Таблица 3"/>
          <p:cNvGraphicFramePr>
            <a:graphicFrameLocks noGrp="1"/>
          </p:cNvGraphicFramePr>
          <p:nvPr/>
        </p:nvGraphicFramePr>
        <p:xfrm>
          <a:off x="214281" y="1643050"/>
          <a:ext cx="8786874" cy="4826084"/>
        </p:xfrm>
        <a:graphic>
          <a:graphicData uri="http://schemas.openxmlformats.org/drawingml/2006/table">
            <a:tbl>
              <a:tblPr firstRow="1" bandRow="1">
                <a:tableStyleId>{5C22544A-7EE6-4342-B048-85BDC9FD1C3A}</a:tableStyleId>
              </a:tblPr>
              <a:tblGrid>
                <a:gridCol w="2286017"/>
                <a:gridCol w="3429024"/>
                <a:gridCol w="3071833"/>
              </a:tblGrid>
              <a:tr h="589364">
                <a:tc>
                  <a:txBody>
                    <a:bodyPr/>
                    <a:lstStyle/>
                    <a:p>
                      <a:pPr algn="ctr"/>
                      <a:r>
                        <a:rPr lang="ru-RU" sz="1400" b="1" smtClean="0">
                          <a:solidFill>
                            <a:srgbClr val="7030A0"/>
                          </a:solidFill>
                        </a:rPr>
                        <a:t>Этап </a:t>
                      </a:r>
                      <a:r>
                        <a:rPr lang="ru-RU" sz="1400" b="1" err="1" smtClean="0">
                          <a:solidFill>
                            <a:srgbClr val="7030A0"/>
                          </a:solidFill>
                        </a:rPr>
                        <a:t>валидации</a:t>
                      </a:r>
                      <a:endParaRPr lang="ru-RU" sz="1400" b="1">
                        <a:solidFill>
                          <a:srgbClr val="7030A0"/>
                        </a:solidFill>
                      </a:endParaRPr>
                    </a:p>
                  </a:txBody>
                  <a:tcPr anchor="ctr"/>
                </a:tc>
                <a:tc>
                  <a:txBody>
                    <a:bodyPr/>
                    <a:lstStyle/>
                    <a:p>
                      <a:pPr algn="ctr"/>
                      <a:r>
                        <a:rPr lang="ru-RU" sz="1400" b="1" smtClean="0">
                          <a:solidFill>
                            <a:srgbClr val="7030A0"/>
                          </a:solidFill>
                        </a:rPr>
                        <a:t>Как выполнить ?</a:t>
                      </a:r>
                      <a:endParaRPr lang="ru-RU" sz="1400" b="1">
                        <a:solidFill>
                          <a:srgbClr val="7030A0"/>
                        </a:solidFill>
                      </a:endParaRPr>
                    </a:p>
                  </a:txBody>
                  <a:tcPr anchor="ctr"/>
                </a:tc>
                <a:tc>
                  <a:txBody>
                    <a:bodyPr/>
                    <a:lstStyle/>
                    <a:p>
                      <a:pPr algn="ctr"/>
                      <a:r>
                        <a:rPr lang="ru-RU" sz="1400" b="1" smtClean="0">
                          <a:solidFill>
                            <a:srgbClr val="7030A0"/>
                          </a:solidFill>
                        </a:rPr>
                        <a:t>Что должно быть  задокументировано ?</a:t>
                      </a:r>
                      <a:endParaRPr lang="ru-RU" sz="1400" b="1">
                        <a:solidFill>
                          <a:srgbClr val="7030A0"/>
                        </a:solidFill>
                      </a:endParaRPr>
                    </a:p>
                  </a:txBody>
                  <a:tcPr anchor="ctr"/>
                </a:tc>
              </a:tr>
              <a:tr h="589364">
                <a:tc>
                  <a:txBody>
                    <a:bodyPr/>
                    <a:lstStyle/>
                    <a:p>
                      <a:pPr algn="ctr"/>
                      <a:r>
                        <a:rPr lang="ru-RU" sz="1400" smtClean="0"/>
                        <a:t>Калибровка</a:t>
                      </a:r>
                    </a:p>
                    <a:p>
                      <a:pPr algn="ctr"/>
                      <a:r>
                        <a:rPr lang="ru-RU" sz="1400" smtClean="0"/>
                        <a:t>Линейность</a:t>
                      </a:r>
                      <a:endParaRPr lang="ru-RU" sz="1400"/>
                    </a:p>
                  </a:txBody>
                  <a:tcPr anchor="ctr"/>
                </a:tc>
                <a:tc>
                  <a:txBody>
                    <a:bodyPr/>
                    <a:lstStyle/>
                    <a:p>
                      <a:pPr marL="0" indent="20638" algn="l">
                        <a:buNone/>
                      </a:pPr>
                      <a:r>
                        <a:rPr lang="ru-RU" sz="1400" smtClean="0"/>
                        <a:t>Проанализировать  с</a:t>
                      </a:r>
                      <a:r>
                        <a:rPr lang="ru-RU" sz="1400" baseline="0" smtClean="0"/>
                        <a:t>тандартные растворы определяемого  аналита, различных концентраций ( желателен диапазон от 10 % до 120 % содержания от номинального значения). Количество калибровочных точек не менее 6  в тройной повторности .  </a:t>
                      </a:r>
                    </a:p>
                    <a:p>
                      <a:pPr marL="0" indent="20638" algn="l">
                        <a:buNone/>
                      </a:pPr>
                      <a:endParaRPr lang="ru-RU" sz="1400"/>
                    </a:p>
                  </a:txBody>
                  <a:tcPr anchor="ctr"/>
                </a:tc>
                <a:tc>
                  <a:txBody>
                    <a:bodyPr/>
                    <a:lstStyle/>
                    <a:p>
                      <a:pPr marL="342900" indent="-342900" algn="l">
                        <a:buAutoNum type="arabicPeriod"/>
                      </a:pPr>
                      <a:r>
                        <a:rPr lang="ru-RU" sz="1400" b="0" i="0" baseline="0" smtClean="0"/>
                        <a:t>Привести хроматограммы</a:t>
                      </a:r>
                      <a:endParaRPr lang="ru-RU" sz="1400" b="1" smtClean="0"/>
                    </a:p>
                    <a:p>
                      <a:pPr marL="342900" indent="-342900" algn="l">
                        <a:buAutoNum type="arabicPeriod"/>
                      </a:pPr>
                      <a:r>
                        <a:rPr lang="ru-RU" sz="1400" smtClean="0"/>
                        <a:t>Построить калибровку, указать коэффициенты регрессии (</a:t>
                      </a:r>
                      <a:r>
                        <a:rPr lang="en-US" sz="1400" b="1" i="1" smtClean="0"/>
                        <a:t>b,a</a:t>
                      </a:r>
                      <a:r>
                        <a:rPr lang="en-US" sz="1400" smtClean="0"/>
                        <a:t>)</a:t>
                      </a:r>
                      <a:r>
                        <a:rPr lang="ru-RU" sz="1400" smtClean="0"/>
                        <a:t>.</a:t>
                      </a:r>
                    </a:p>
                    <a:p>
                      <a:pPr marL="342900" indent="-342900" algn="l">
                        <a:buAutoNum type="arabicPeriod"/>
                      </a:pPr>
                      <a:r>
                        <a:rPr lang="ru-RU" sz="1400" smtClean="0"/>
                        <a:t>Расчитать  ошибку аппроксимации или остаточное СКО регрессии </a:t>
                      </a:r>
                      <a:r>
                        <a:rPr lang="en-US" sz="1400" b="1" i="1" smtClean="0"/>
                        <a:t>S</a:t>
                      </a:r>
                      <a:r>
                        <a:rPr lang="en-US" sz="1400" b="1" i="1" baseline="-25000" smtClean="0"/>
                        <a:t>y</a:t>
                      </a:r>
                    </a:p>
                    <a:p>
                      <a:pPr marL="342900" indent="-342900" algn="l">
                        <a:buAutoNum type="arabicPeriod"/>
                      </a:pPr>
                      <a:r>
                        <a:rPr lang="ru-RU" sz="1400" baseline="0" smtClean="0"/>
                        <a:t>Привести критерий линейности (</a:t>
                      </a:r>
                      <a:r>
                        <a:rPr lang="en-US" sz="1400" b="1" i="1" baseline="0" smtClean="0"/>
                        <a:t>PG</a:t>
                      </a:r>
                      <a:r>
                        <a:rPr lang="ru-RU" sz="1400" baseline="0" smtClean="0"/>
                        <a:t>) (Мандель-тест) и соответственно табличный критерий Фишера </a:t>
                      </a:r>
                      <a:r>
                        <a:rPr lang="en-US" sz="1400" b="1" i="1" smtClean="0">
                          <a:solidFill>
                            <a:srgbClr val="000000"/>
                          </a:solidFill>
                          <a:ea typeface="Times New Roman" pitchFamily="18" charset="0"/>
                          <a:cs typeface="Arial" pitchFamily="34" charset="0"/>
                        </a:rPr>
                        <a:t>F</a:t>
                      </a:r>
                      <a:r>
                        <a:rPr lang="en-US" sz="1400" b="1" i="1" baseline="-25000" smtClean="0">
                          <a:solidFill>
                            <a:srgbClr val="000000"/>
                          </a:solidFill>
                          <a:ea typeface="Times New Roman" pitchFamily="18" charset="0"/>
                          <a:cs typeface="Arial" pitchFamily="34" charset="0"/>
                        </a:rPr>
                        <a:t>(0.01,1,N-3)</a:t>
                      </a:r>
                      <a:r>
                        <a:rPr lang="en-US" sz="1400" b="1" i="1" smtClean="0">
                          <a:solidFill>
                            <a:srgbClr val="000000"/>
                          </a:solidFill>
                          <a:ea typeface="Times New Roman" pitchFamily="18" charset="0"/>
                          <a:cs typeface="Arial" pitchFamily="34" charset="0"/>
                        </a:rPr>
                        <a:t>)</a:t>
                      </a:r>
                      <a:endParaRPr lang="ru-RU" sz="1400" b="1" i="1" smtClean="0">
                        <a:solidFill>
                          <a:srgbClr val="000000"/>
                        </a:solidFill>
                        <a:ea typeface="Times New Roman" pitchFamily="18" charset="0"/>
                        <a:cs typeface="Arial" pitchFamily="34" charset="0"/>
                      </a:endParaRPr>
                    </a:p>
                    <a:p>
                      <a:pPr marL="342900" indent="-342900" algn="l">
                        <a:buAutoNum type="arabicPeriod"/>
                      </a:pPr>
                      <a:r>
                        <a:rPr lang="ru-RU" sz="1400" b="0" i="0" baseline="0" smtClean="0">
                          <a:solidFill>
                            <a:srgbClr val="000000"/>
                          </a:solidFill>
                          <a:cs typeface="Arial" pitchFamily="34" charset="0"/>
                        </a:rPr>
                        <a:t>Привести графики зависимости и остатков.</a:t>
                      </a:r>
                      <a:endParaRPr lang="ru-RU" sz="1400" b="0" i="0" baseline="0"/>
                    </a:p>
                  </a:txBody>
                  <a:tcPr anchor="ctr"/>
                </a:tc>
              </a:tr>
              <a:tr h="589364">
                <a:tc>
                  <a:txBody>
                    <a:bodyPr/>
                    <a:lstStyle/>
                    <a:p>
                      <a:pPr algn="ctr"/>
                      <a:r>
                        <a:rPr lang="ru-RU" sz="1400" smtClean="0"/>
                        <a:t>Предел детектирования</a:t>
                      </a:r>
                    </a:p>
                    <a:p>
                      <a:pPr algn="ctr"/>
                      <a:r>
                        <a:rPr lang="ru-RU" sz="1400" smtClean="0"/>
                        <a:t>Предел</a:t>
                      </a:r>
                      <a:r>
                        <a:rPr lang="ru-RU" sz="1400" baseline="0" smtClean="0"/>
                        <a:t> определения</a:t>
                      </a:r>
                      <a:endParaRPr lang="ru-RU" sz="1400"/>
                    </a:p>
                  </a:txBody>
                  <a:tcPr anchor="ctr"/>
                </a:tc>
                <a:tc>
                  <a:txBody>
                    <a:bodyPr/>
                    <a:lstStyle/>
                    <a:p>
                      <a:pPr algn="ctr"/>
                      <a:r>
                        <a:rPr lang="ru-RU" sz="1400" smtClean="0"/>
                        <a:t>Расчитать  исходя из полученной</a:t>
                      </a:r>
                      <a:r>
                        <a:rPr lang="ru-RU" sz="1400" baseline="0" smtClean="0"/>
                        <a:t> калибровки. Можно проверить предел хроматографированием  раствора с расчитанным пределом детектирования.</a:t>
                      </a:r>
                      <a:endParaRPr lang="ru-RU" sz="1400"/>
                    </a:p>
                  </a:txBody>
                  <a:tcPr anchor="ctr"/>
                </a:tc>
                <a:tc>
                  <a:txBody>
                    <a:bodyPr/>
                    <a:lstStyle/>
                    <a:p>
                      <a:pPr marL="342900" indent="-342900" algn="l">
                        <a:buAutoNum type="arabicPeriod"/>
                      </a:pPr>
                      <a:r>
                        <a:rPr lang="ru-RU" sz="1400" b="0" i="0" baseline="0" err="1" smtClean="0"/>
                        <a:t>Расчитать</a:t>
                      </a:r>
                      <a:r>
                        <a:rPr lang="ru-RU" sz="1400" b="1" i="1" baseline="0" smtClean="0"/>
                        <a:t> </a:t>
                      </a:r>
                      <a:r>
                        <a:rPr lang="en-US" sz="1400" b="1" i="1" baseline="0" smtClean="0"/>
                        <a:t>LOD</a:t>
                      </a:r>
                      <a:endParaRPr lang="ru-RU" sz="1400" b="1" i="1" baseline="0" smtClean="0"/>
                    </a:p>
                    <a:p>
                      <a:pPr marL="342900" indent="-342900" algn="l">
                        <a:buAutoNum type="arabicPeriod"/>
                      </a:pPr>
                      <a:r>
                        <a:rPr lang="ru-RU" sz="1400" b="0" i="0" baseline="0" err="1" smtClean="0"/>
                        <a:t>Расчитать</a:t>
                      </a:r>
                      <a:r>
                        <a:rPr lang="ru-RU" sz="1400" b="1" i="1" baseline="0" smtClean="0"/>
                        <a:t> </a:t>
                      </a:r>
                      <a:r>
                        <a:rPr lang="en-US" sz="1400" b="1" i="1" baseline="0" smtClean="0"/>
                        <a:t>LOQ</a:t>
                      </a:r>
                      <a:endParaRPr lang="ru-RU" sz="1400" b="1" i="1" baseline="0" smtClean="0"/>
                    </a:p>
                    <a:p>
                      <a:pPr marL="342900" indent="-342900" algn="l">
                        <a:buAutoNum type="arabicPeriod"/>
                      </a:pPr>
                      <a:r>
                        <a:rPr lang="ru-RU" sz="1400" b="0" i="0" baseline="0" smtClean="0"/>
                        <a:t>Привести </a:t>
                      </a:r>
                      <a:r>
                        <a:rPr lang="ru-RU" sz="1400" b="0" i="0" baseline="0" err="1" smtClean="0"/>
                        <a:t>хроматограммы</a:t>
                      </a:r>
                      <a:endParaRPr lang="en-US" sz="1400" b="0" i="0" baseline="0" smtClean="0"/>
                    </a:p>
                  </a:txBody>
                  <a:tcPr anchor="ct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357158" y="2143116"/>
            <a:ext cx="8358246" cy="2677656"/>
          </a:xfrm>
          <a:prstGeom prst="rect">
            <a:avLst/>
          </a:prstGeom>
        </p:spPr>
        <p:txBody>
          <a:bodyPr wrap="square">
            <a:spAutoFit/>
          </a:bodyPr>
          <a:lstStyle/>
          <a:p>
            <a:pPr indent="363538" algn="just"/>
            <a:r>
              <a:rPr lang="ru-RU" sz="1400" smtClean="0">
                <a:latin typeface="Arial" pitchFamily="34" charset="0"/>
              </a:rPr>
              <a:t>Несколько огорчает наличие корня квадратного от </a:t>
            </a:r>
            <a:r>
              <a:rPr lang="en-US" sz="1400" b="1" smtClean="0">
                <a:latin typeface="Arial" pitchFamily="34" charset="0"/>
              </a:rPr>
              <a:t>n</a:t>
            </a:r>
            <a:r>
              <a:rPr lang="ru-RU" sz="1400" smtClean="0">
                <a:latin typeface="Arial" pitchFamily="34" charset="0"/>
              </a:rPr>
              <a:t> в уравнениях . Этот корень означает, что, если хочется уменьшить стандартное отклонение в два раза, то надо увеличить число измерений в четыре раза. Число повторов зависит от того, где и как будет использоваться результат, т.е.</a:t>
            </a:r>
          </a:p>
          <a:p>
            <a:pPr indent="363538" algn="just"/>
            <a:endParaRPr lang="ru-RU" sz="1400" smtClean="0">
              <a:latin typeface="Arial" pitchFamily="34" charset="0"/>
            </a:endParaRPr>
          </a:p>
          <a:p>
            <a:pPr indent="363538" algn="just"/>
            <a:r>
              <a:rPr lang="ru-RU" sz="1400" smtClean="0">
                <a:latin typeface="Arial" pitchFamily="34" charset="0"/>
              </a:rPr>
              <a:t>Центральная предельная теорема также да</a:t>
            </a:r>
            <a:r>
              <a:rPr lang="en-US" sz="1400" smtClean="0">
                <a:latin typeface="Arial" pitchFamily="34" charset="0"/>
              </a:rPr>
              <a:t>e</a:t>
            </a:r>
            <a:r>
              <a:rPr lang="ru-RU" sz="1400" smtClean="0">
                <a:latin typeface="Arial" pitchFamily="34" charset="0"/>
              </a:rPr>
              <a:t>т аналитику еще один позитив. В большинстве случаев полученные химиком-аналитиком данные предположительно имеют нормальное распредление. </a:t>
            </a:r>
          </a:p>
          <a:p>
            <a:pPr indent="363538" algn="just"/>
            <a:r>
              <a:rPr lang="ru-RU" sz="1400" smtClean="0">
                <a:latin typeface="Arial" pitchFamily="34" charset="0"/>
              </a:rPr>
              <a:t>Но, к сожалению  реальное распределение данных не так уж и нормально, но распределение средних по выборкам всегда стремится к нормальному распределению, даже если генеральная совокупность не является нормально распределенной. Таким образом нахождение средних по данным также помогает нам с анализом данных путем устранения озабоченности о том нормально или не нормально распределены данные в генеральной совокупности.</a:t>
            </a:r>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graphicFrame>
        <p:nvGraphicFramePr>
          <p:cNvPr id="4" name="Таблица 3"/>
          <p:cNvGraphicFramePr>
            <a:graphicFrameLocks noGrp="1"/>
          </p:cNvGraphicFramePr>
          <p:nvPr/>
        </p:nvGraphicFramePr>
        <p:xfrm>
          <a:off x="214281" y="1643050"/>
          <a:ext cx="8786874" cy="5039444"/>
        </p:xfrm>
        <a:graphic>
          <a:graphicData uri="http://schemas.openxmlformats.org/drawingml/2006/table">
            <a:tbl>
              <a:tblPr firstRow="1" bandRow="1">
                <a:tableStyleId>{5C22544A-7EE6-4342-B048-85BDC9FD1C3A}</a:tableStyleId>
              </a:tblPr>
              <a:tblGrid>
                <a:gridCol w="2286017"/>
                <a:gridCol w="3429024"/>
                <a:gridCol w="3071833"/>
              </a:tblGrid>
              <a:tr h="589364">
                <a:tc>
                  <a:txBody>
                    <a:bodyPr/>
                    <a:lstStyle/>
                    <a:p>
                      <a:pPr algn="ctr"/>
                      <a:r>
                        <a:rPr lang="ru-RU" sz="1400" b="1" smtClean="0">
                          <a:solidFill>
                            <a:srgbClr val="7030A0"/>
                          </a:solidFill>
                        </a:rPr>
                        <a:t>Этап </a:t>
                      </a:r>
                      <a:r>
                        <a:rPr lang="ru-RU" sz="1400" b="1" err="1" smtClean="0">
                          <a:solidFill>
                            <a:srgbClr val="7030A0"/>
                          </a:solidFill>
                        </a:rPr>
                        <a:t>валидации</a:t>
                      </a:r>
                      <a:endParaRPr lang="ru-RU" sz="1400" b="1">
                        <a:solidFill>
                          <a:srgbClr val="7030A0"/>
                        </a:solidFill>
                      </a:endParaRPr>
                    </a:p>
                  </a:txBody>
                  <a:tcPr anchor="ctr"/>
                </a:tc>
                <a:tc>
                  <a:txBody>
                    <a:bodyPr/>
                    <a:lstStyle/>
                    <a:p>
                      <a:pPr algn="ctr"/>
                      <a:r>
                        <a:rPr lang="ru-RU" sz="1400" b="1" smtClean="0">
                          <a:solidFill>
                            <a:srgbClr val="7030A0"/>
                          </a:solidFill>
                        </a:rPr>
                        <a:t>Как выполнить ?</a:t>
                      </a:r>
                      <a:endParaRPr lang="ru-RU" sz="1400" b="1">
                        <a:solidFill>
                          <a:srgbClr val="7030A0"/>
                        </a:solidFill>
                      </a:endParaRPr>
                    </a:p>
                  </a:txBody>
                  <a:tcPr anchor="ctr"/>
                </a:tc>
                <a:tc>
                  <a:txBody>
                    <a:bodyPr/>
                    <a:lstStyle/>
                    <a:p>
                      <a:pPr algn="ctr"/>
                      <a:r>
                        <a:rPr lang="ru-RU" sz="1400" b="1" smtClean="0">
                          <a:solidFill>
                            <a:srgbClr val="7030A0"/>
                          </a:solidFill>
                        </a:rPr>
                        <a:t>Что должно быть  задокументировано ?</a:t>
                      </a:r>
                      <a:endParaRPr lang="ru-RU" sz="1400" b="1">
                        <a:solidFill>
                          <a:srgbClr val="7030A0"/>
                        </a:solidFill>
                      </a:endParaRPr>
                    </a:p>
                  </a:txBody>
                  <a:tcPr anchor="ctr"/>
                </a:tc>
              </a:tr>
              <a:tr h="589364">
                <a:tc>
                  <a:txBody>
                    <a:bodyPr/>
                    <a:lstStyle/>
                    <a:p>
                      <a:pPr algn="ctr"/>
                      <a:r>
                        <a:rPr lang="ru-RU" sz="1400" smtClean="0"/>
                        <a:t>Робасность</a:t>
                      </a:r>
                    </a:p>
                    <a:p>
                      <a:pPr algn="ctr"/>
                      <a:r>
                        <a:rPr lang="ru-RU" sz="1400" smtClean="0"/>
                        <a:t>Надежность</a:t>
                      </a:r>
                      <a:endParaRPr lang="ru-RU" sz="1400"/>
                    </a:p>
                  </a:txBody>
                  <a:tcPr anchor="ctr"/>
                </a:tc>
                <a:tc>
                  <a:txBody>
                    <a:bodyPr/>
                    <a:lstStyle/>
                    <a:p>
                      <a:pPr algn="ctr"/>
                      <a:r>
                        <a:rPr lang="ru-RU" sz="1400" smtClean="0"/>
                        <a:t>В</a:t>
                      </a:r>
                      <a:r>
                        <a:rPr lang="ru-RU" sz="1400" baseline="0" smtClean="0"/>
                        <a:t> несколько различных условиях (разные приборы, разные дни, разные температуры окружающей среды, разные реактивы и т.д.), проанализировать  раствор одного и того же препарата.</a:t>
                      </a:r>
                      <a:endParaRPr lang="ru-RU" sz="1400"/>
                    </a:p>
                  </a:txBody>
                  <a:tcPr anchor="ctr"/>
                </a:tc>
                <a:tc>
                  <a:txBody>
                    <a:bodyPr/>
                    <a:lstStyle/>
                    <a:p>
                      <a:pPr marL="342900" indent="-342900" algn="l">
                        <a:buAutoNum type="arabicPeriod"/>
                      </a:pPr>
                      <a:r>
                        <a:rPr lang="en-US" sz="1400" b="0" i="0" baseline="0" smtClean="0"/>
                        <a:t>RSD </a:t>
                      </a:r>
                      <a:r>
                        <a:rPr lang="ru-RU" sz="1400" b="0" i="0" baseline="0" smtClean="0"/>
                        <a:t> пиков</a:t>
                      </a:r>
                      <a:r>
                        <a:rPr lang="en-US" sz="1400" b="0" i="0" baseline="0" smtClean="0"/>
                        <a:t> </a:t>
                      </a:r>
                      <a:r>
                        <a:rPr lang="ru-RU" sz="1400" b="0" i="0" baseline="0" smtClean="0"/>
                        <a:t>для разных условий</a:t>
                      </a:r>
                      <a:r>
                        <a:rPr lang="en-US" sz="1400" b="0" i="0" baseline="0" smtClean="0"/>
                        <a:t>.</a:t>
                      </a:r>
                      <a:endParaRPr lang="ru-RU" sz="1400" b="0" i="0" baseline="0" smtClean="0"/>
                    </a:p>
                    <a:p>
                      <a:pPr marL="342900" indent="-342900" algn="l">
                        <a:buAutoNum type="arabicPeriod"/>
                      </a:pPr>
                      <a:r>
                        <a:rPr lang="ru-RU" sz="1400" b="0" i="0" baseline="0" smtClean="0"/>
                        <a:t> </a:t>
                      </a:r>
                      <a:r>
                        <a:rPr lang="en-US" sz="1400" b="0" i="0" baseline="0" smtClean="0"/>
                        <a:t>RT </a:t>
                      </a:r>
                      <a:r>
                        <a:rPr lang="ru-RU" sz="1400" b="0" i="0" baseline="0" smtClean="0"/>
                        <a:t>основных компонентов смесей</a:t>
                      </a:r>
                      <a:r>
                        <a:rPr lang="ru-RU" sz="1400" b="1" i="1" baseline="0" smtClean="0"/>
                        <a:t>.</a:t>
                      </a:r>
                    </a:p>
                    <a:p>
                      <a:pPr marL="342900" indent="-342900" algn="l">
                        <a:buAutoNum type="arabicPeriod"/>
                      </a:pPr>
                      <a:r>
                        <a:rPr lang="ru-RU" sz="1400" b="0" i="0" baseline="0" smtClean="0"/>
                        <a:t>Эффективность по каждому из пиков.</a:t>
                      </a:r>
                    </a:p>
                    <a:p>
                      <a:pPr marL="342900" indent="-342900" algn="l">
                        <a:buAutoNum type="arabicPeriod"/>
                      </a:pPr>
                      <a:r>
                        <a:rPr lang="ru-RU" sz="1400" b="0" i="0" baseline="0" smtClean="0"/>
                        <a:t>Коэффициенты асимметрии пиков.</a:t>
                      </a:r>
                    </a:p>
                    <a:p>
                      <a:pPr marL="342900" indent="-342900" algn="l">
                        <a:buAutoNum type="arabicPeriod"/>
                      </a:pPr>
                      <a:r>
                        <a:rPr lang="ru-RU" sz="1400" b="0" i="0" baseline="0" smtClean="0"/>
                        <a:t>Разрешение для критичных пар пиков </a:t>
                      </a:r>
                    </a:p>
                    <a:p>
                      <a:pPr marL="342900" indent="-342900" algn="l">
                        <a:buAutoNum type="arabicPeriod"/>
                      </a:pPr>
                      <a:r>
                        <a:rPr lang="ru-RU" sz="1400" b="0" i="0" baseline="0" smtClean="0"/>
                        <a:t>Привести хроматограммы</a:t>
                      </a:r>
                      <a:endParaRPr lang="ru-RU" sz="1400" b="1"/>
                    </a:p>
                  </a:txBody>
                  <a:tcPr anchor="ctr"/>
                </a:tc>
              </a:tr>
              <a:tr h="589364">
                <a:tc>
                  <a:txBody>
                    <a:bodyPr/>
                    <a:lstStyle/>
                    <a:p>
                      <a:pPr algn="ctr"/>
                      <a:r>
                        <a:rPr lang="ru-RU" sz="1400" smtClean="0"/>
                        <a:t>Неопределенность</a:t>
                      </a:r>
                      <a:endParaRPr lang="ru-RU" sz="140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400" smtClean="0"/>
                        <a:t>Расчитать неопределенность одним из приведенных методов , согласно модельного уравнения</a:t>
                      </a:r>
                      <a:endParaRPr lang="ru-RU" sz="1400"/>
                    </a:p>
                  </a:txBody>
                  <a:tcPr anchor="ctr"/>
                </a:tc>
                <a:tc>
                  <a:txBody>
                    <a:bodyPr/>
                    <a:lstStyle/>
                    <a:p>
                      <a:pPr marL="261938" indent="-261938" algn="l">
                        <a:buAutoNum type="arabicPeriod"/>
                      </a:pPr>
                      <a:r>
                        <a:rPr lang="ru-RU" sz="1400" smtClean="0"/>
                        <a:t>Привести</a:t>
                      </a:r>
                      <a:r>
                        <a:rPr lang="ru-RU" sz="1400" baseline="0" smtClean="0"/>
                        <a:t> бюджет неопределенности (в случае расчета по </a:t>
                      </a:r>
                      <a:r>
                        <a:rPr lang="en-US" sz="1400" baseline="0" smtClean="0"/>
                        <a:t>GUM)</a:t>
                      </a:r>
                      <a:r>
                        <a:rPr lang="ru-RU" sz="1400" baseline="0" smtClean="0"/>
                        <a:t>.</a:t>
                      </a:r>
                    </a:p>
                    <a:p>
                      <a:pPr marL="261938" indent="-261938" algn="l">
                        <a:buAutoNum type="arabicPeriod"/>
                      </a:pPr>
                      <a:r>
                        <a:rPr lang="ru-RU" sz="1400" baseline="0" smtClean="0"/>
                        <a:t>Привести значение расширенной неопределенности, стандартной суммарной неопределенности, коэффициента охвата.</a:t>
                      </a:r>
                      <a:endParaRPr lang="ru-RU" sz="1400"/>
                    </a:p>
                  </a:txBody>
                  <a:tcPr anchor="ctr"/>
                </a:tc>
              </a:tr>
            </a:tbl>
          </a:graphicData>
        </a:graphic>
      </p:graphicFrame>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5" name="TextBox 4"/>
          <p:cNvSpPr txBox="1"/>
          <p:nvPr/>
        </p:nvSpPr>
        <p:spPr>
          <a:xfrm>
            <a:off x="214282" y="1785926"/>
            <a:ext cx="8643998" cy="646331"/>
          </a:xfrm>
          <a:prstGeom prst="rect">
            <a:avLst/>
          </a:prstGeom>
          <a:noFill/>
        </p:spPr>
        <p:txBody>
          <a:bodyPr wrap="square" rtlCol="0">
            <a:spAutoFit/>
          </a:bodyPr>
          <a:lstStyle/>
          <a:p>
            <a:pPr algn="ctr"/>
            <a:r>
              <a:rPr lang="ru-RU" b="1" smtClean="0"/>
              <a:t>Итак, как же спланировать серии экспериментов для получения исчерпывающего отчета по </a:t>
            </a:r>
            <a:r>
              <a:rPr lang="ru-RU" b="1" err="1" smtClean="0"/>
              <a:t>валидации</a:t>
            </a:r>
            <a:r>
              <a:rPr lang="ru-RU" b="1" smtClean="0"/>
              <a:t> метода ?</a:t>
            </a:r>
            <a:endParaRPr lang="ru-RU" b="1"/>
          </a:p>
        </p:txBody>
      </p:sp>
      <p:graphicFrame>
        <p:nvGraphicFramePr>
          <p:cNvPr id="6" name="Таблица 5"/>
          <p:cNvGraphicFramePr>
            <a:graphicFrameLocks noGrp="1"/>
          </p:cNvGraphicFramePr>
          <p:nvPr/>
        </p:nvGraphicFramePr>
        <p:xfrm>
          <a:off x="357158" y="2714620"/>
          <a:ext cx="8501122" cy="3810000"/>
        </p:xfrm>
        <a:graphic>
          <a:graphicData uri="http://schemas.openxmlformats.org/drawingml/2006/table">
            <a:tbl>
              <a:tblPr firstRow="1" bandRow="1">
                <a:tableStyleId>{69CF1AB2-1976-4502-BF36-3FF5EA218861}</a:tableStyleId>
              </a:tblPr>
              <a:tblGrid>
                <a:gridCol w="4250561"/>
                <a:gridCol w="4250561"/>
              </a:tblGrid>
              <a:tr h="370840">
                <a:tc>
                  <a:txBody>
                    <a:bodyPr/>
                    <a:lstStyle/>
                    <a:p>
                      <a:pPr algn="ctr"/>
                      <a:r>
                        <a:rPr lang="ru-RU" sz="1400" smtClean="0"/>
                        <a:t>Критерии,</a:t>
                      </a:r>
                      <a:r>
                        <a:rPr lang="ru-RU" sz="1400" baseline="0" smtClean="0"/>
                        <a:t> которые можно рассчитать из данной серии анализов</a:t>
                      </a:r>
                      <a:endParaRPr lang="ru-RU" sz="1400"/>
                    </a:p>
                  </a:txBody>
                  <a:tcPr/>
                </a:tc>
                <a:tc>
                  <a:txBody>
                    <a:bodyPr/>
                    <a:lstStyle/>
                    <a:p>
                      <a:pPr algn="ctr"/>
                      <a:r>
                        <a:rPr lang="ru-RU" sz="1400" smtClean="0"/>
                        <a:t>Планирование серий анализов</a:t>
                      </a:r>
                      <a:endParaRPr lang="ru-RU" sz="1400"/>
                    </a:p>
                  </a:txBody>
                  <a:tcPr/>
                </a:tc>
              </a:tr>
              <a:tr h="370840">
                <a:tc>
                  <a:txBody>
                    <a:bodyPr/>
                    <a:lstStyle/>
                    <a:p>
                      <a:pPr algn="ctr"/>
                      <a:r>
                        <a:rPr lang="ru-RU" sz="1400" smtClean="0"/>
                        <a:t>Диапазон</a:t>
                      </a:r>
                      <a:r>
                        <a:rPr lang="ru-RU" sz="1400" baseline="0" smtClean="0"/>
                        <a:t> , </a:t>
                      </a:r>
                      <a:r>
                        <a:rPr lang="ru-RU" sz="1400" smtClean="0"/>
                        <a:t>Линейность,  </a:t>
                      </a:r>
                      <a:r>
                        <a:rPr lang="en-US" sz="1400" smtClean="0"/>
                        <a:t>LOD</a:t>
                      </a:r>
                      <a:r>
                        <a:rPr lang="ru-RU" sz="1400" smtClean="0"/>
                        <a:t>,</a:t>
                      </a:r>
                      <a:r>
                        <a:rPr lang="en-US" sz="1400" smtClean="0"/>
                        <a:t> LOQ</a:t>
                      </a:r>
                      <a:endParaRPr lang="ru-RU" sz="1400"/>
                    </a:p>
                  </a:txBody>
                  <a:tcPr/>
                </a:tc>
                <a:tc>
                  <a:txBody>
                    <a:bodyPr/>
                    <a:lstStyle/>
                    <a:p>
                      <a:r>
                        <a:rPr lang="ru-RU" sz="1400" u="sng" smtClean="0"/>
                        <a:t>Образцы </a:t>
                      </a:r>
                      <a:r>
                        <a:rPr lang="ru-RU" sz="1400" u="none" smtClean="0"/>
                        <a:t>:  </a:t>
                      </a:r>
                      <a:r>
                        <a:rPr lang="ru-RU" sz="1400" smtClean="0"/>
                        <a:t>Растворы </a:t>
                      </a:r>
                      <a:r>
                        <a:rPr lang="ru-RU" sz="1400" b="1" smtClean="0"/>
                        <a:t>стандартного </a:t>
                      </a:r>
                      <a:r>
                        <a:rPr lang="ru-RU" sz="1400" smtClean="0"/>
                        <a:t> вещества </a:t>
                      </a:r>
                      <a:r>
                        <a:rPr lang="ru-RU" sz="1400" baseline="0" smtClean="0"/>
                        <a:t> </a:t>
                      </a:r>
                    </a:p>
                    <a:p>
                      <a:r>
                        <a:rPr lang="ru-RU" sz="1400" baseline="0" smtClean="0"/>
                        <a:t>                   различной  концентрации.</a:t>
                      </a:r>
                    </a:p>
                    <a:p>
                      <a:endParaRPr lang="ru-RU" sz="1400" baseline="0" smtClean="0"/>
                    </a:p>
                    <a:p>
                      <a:endParaRPr lang="ru-RU" sz="1400" baseline="0" smtClean="0"/>
                    </a:p>
                    <a:p>
                      <a:endParaRPr lang="ru-RU" sz="1400" baseline="0" smtClean="0"/>
                    </a:p>
                    <a:p>
                      <a:endParaRPr lang="ru-RU" sz="1400" baseline="0" smtClean="0"/>
                    </a:p>
                    <a:p>
                      <a:endParaRPr lang="ru-RU" sz="1400" baseline="0" smtClean="0"/>
                    </a:p>
                    <a:p>
                      <a:endParaRPr lang="ru-RU" sz="1400" baseline="0" smtClean="0"/>
                    </a:p>
                    <a:p>
                      <a:endParaRPr lang="ru-RU" sz="1400" baseline="0" smtClean="0"/>
                    </a:p>
                    <a:p>
                      <a:endParaRPr lang="ru-RU" sz="1400" baseline="0" smtClean="0"/>
                    </a:p>
                    <a:p>
                      <a:endParaRPr lang="ru-RU" sz="1400" baseline="0" smtClean="0"/>
                    </a:p>
                    <a:p>
                      <a:endParaRPr lang="ru-RU" sz="1400" baseline="0" smtClean="0"/>
                    </a:p>
                    <a:p>
                      <a:endParaRPr lang="ru-RU" sz="1400" baseline="0" smtClean="0"/>
                    </a:p>
                    <a:p>
                      <a:r>
                        <a:rPr lang="ru-RU" sz="1400" baseline="0" smtClean="0"/>
                        <a:t>Итого :   29 обязательных инжекций</a:t>
                      </a:r>
                    </a:p>
                    <a:p>
                      <a:endParaRPr lang="ru-RU" sz="1400"/>
                    </a:p>
                  </a:txBody>
                  <a:tcPr/>
                </a:tc>
              </a:tr>
            </a:tbl>
          </a:graphicData>
        </a:graphic>
      </p:graphicFrame>
      <p:graphicFrame>
        <p:nvGraphicFramePr>
          <p:cNvPr id="7" name="Таблица 6"/>
          <p:cNvGraphicFramePr>
            <a:graphicFrameLocks noGrp="1"/>
          </p:cNvGraphicFramePr>
          <p:nvPr/>
        </p:nvGraphicFramePr>
        <p:xfrm>
          <a:off x="5072066" y="3929066"/>
          <a:ext cx="3262312" cy="1970316"/>
        </p:xfrm>
        <a:graphic>
          <a:graphicData uri="http://schemas.openxmlformats.org/drawingml/2006/table">
            <a:tbl>
              <a:tblPr firstRow="1" bandRow="1">
                <a:tableStyleId>{5C22544A-7EE6-4342-B048-85BDC9FD1C3A}</a:tableStyleId>
              </a:tblPr>
              <a:tblGrid>
                <a:gridCol w="285752"/>
                <a:gridCol w="529826"/>
                <a:gridCol w="407789"/>
                <a:gridCol w="407789"/>
                <a:gridCol w="407789"/>
                <a:gridCol w="407789"/>
                <a:gridCol w="407789"/>
                <a:gridCol w="407789"/>
              </a:tblGrid>
              <a:tr h="214314">
                <a:tc>
                  <a:txBody>
                    <a:bodyPr/>
                    <a:lstStyle/>
                    <a:p>
                      <a:pPr algn="ct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7">
                  <a:txBody>
                    <a:bodyPr/>
                    <a:lstStyle/>
                    <a:p>
                      <a:pPr algn="ctr"/>
                      <a:r>
                        <a:rPr lang="ru-RU" sz="1100" smtClean="0"/>
                        <a:t>Повторности</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5206">
                <a:tc rowSpan="6">
                  <a:txBody>
                    <a:bodyPr/>
                    <a:lstStyle/>
                    <a:p>
                      <a:pPr algn="ctr"/>
                      <a:r>
                        <a:rPr lang="ru-RU" sz="1100" smtClean="0"/>
                        <a:t>Точки</a:t>
                      </a:r>
                      <a:r>
                        <a:rPr lang="ru-RU" sz="1100" baseline="0" smtClean="0"/>
                        <a:t> калибровки</a:t>
                      </a:r>
                      <a:endParaRPr lang="ru-RU" sz="1100"/>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100" smtClean="0"/>
                        <a:t>С</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100" smtClean="0"/>
                        <a:t>1</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100" smtClean="0"/>
                        <a:t>2</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100" smtClean="0"/>
                        <a:t>3</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100" smtClean="0"/>
                        <a:t>9</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100" smtClean="0"/>
                        <a:t>10</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5206">
                <a:tc vMerge="1">
                  <a:txBody>
                    <a:bodyPr/>
                    <a:lstStyle/>
                    <a:p>
                      <a:pPr algn="ctr"/>
                      <a:endParaRPr lang="ru-RU" sz="1100" baseline="-25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100" baseline="0" smtClean="0"/>
                        <a:t>С</a:t>
                      </a:r>
                      <a:r>
                        <a:rPr lang="ru-RU" sz="1100" baseline="-25000" smtClean="0"/>
                        <a:t>м</a:t>
                      </a:r>
                      <a:r>
                        <a:rPr lang="en-US" sz="1100" baseline="-25000" smtClean="0"/>
                        <a:t>in</a:t>
                      </a:r>
                      <a:endParaRPr lang="ru-RU" sz="1100" baseline="-25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5206">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aseline="0" smtClean="0"/>
                        <a:t>С</a:t>
                      </a:r>
                      <a:r>
                        <a:rPr lang="ru-RU" sz="1100" baseline="-25000" smtClean="0"/>
                        <a:t>2</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5206">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aseline="0" smtClean="0"/>
                        <a:t>С</a:t>
                      </a:r>
                      <a:r>
                        <a:rPr lang="ru-RU" sz="1100" baseline="-25000" smtClean="0"/>
                        <a:t>3</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5206">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aseline="0" smtClean="0"/>
                        <a:t>С</a:t>
                      </a:r>
                      <a:r>
                        <a:rPr lang="ru-RU" sz="1100" baseline="-25000" smtClean="0"/>
                        <a:t>4</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5206">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baseline="0" smtClean="0"/>
                        <a:t>С</a:t>
                      </a:r>
                      <a:r>
                        <a:rPr lang="ru-RU" sz="1100" baseline="-25000" smtClean="0"/>
                        <a:t>м</a:t>
                      </a:r>
                      <a:r>
                        <a:rPr lang="en-US" sz="1100" baseline="-25000" smtClean="0"/>
                        <a:t>ax</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100" smtClean="0"/>
                        <a:t>*</a:t>
                      </a:r>
                      <a:endParaRPr lang="ru-RU"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85728"/>
            <a:ext cx="8572560" cy="769441"/>
          </a:xfrm>
          <a:prstGeom prst="rect">
            <a:avLst/>
          </a:prstGeom>
          <a:solidFill>
            <a:schemeClr val="accent1"/>
          </a:solidFill>
        </p:spPr>
        <p:txBody>
          <a:bodyPr wrap="square" lIns="91440" tIns="45720" rIns="91440" bIns="45720">
            <a:spAutoFit/>
          </a:bodyPr>
          <a:lstStyle/>
          <a:p>
            <a:pPr algn="ct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Поэтапная </a:t>
            </a:r>
            <a:r>
              <a:rPr lang="ru-RU" sz="4400" b="1" err="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валидация</a:t>
            </a:r>
            <a:r>
              <a:rPr lang="ru-RU" sz="4400" b="1"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метода</a:t>
            </a:r>
            <a:endParaRPr lang="ru-RU" sz="4400" b="1">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graphicFrame>
        <p:nvGraphicFramePr>
          <p:cNvPr id="6" name="Таблица 5"/>
          <p:cNvGraphicFramePr>
            <a:graphicFrameLocks noGrp="1"/>
          </p:cNvGraphicFramePr>
          <p:nvPr/>
        </p:nvGraphicFramePr>
        <p:xfrm>
          <a:off x="357158" y="1714488"/>
          <a:ext cx="8501122" cy="4786346"/>
        </p:xfrm>
        <a:graphic>
          <a:graphicData uri="http://schemas.openxmlformats.org/drawingml/2006/table">
            <a:tbl>
              <a:tblPr firstRow="1" bandRow="1">
                <a:tableStyleId>{69CF1AB2-1976-4502-BF36-3FF5EA218861}</a:tableStyleId>
              </a:tblPr>
              <a:tblGrid>
                <a:gridCol w="3714776"/>
                <a:gridCol w="4786346"/>
              </a:tblGrid>
              <a:tr h="616423">
                <a:tc>
                  <a:txBody>
                    <a:bodyPr/>
                    <a:lstStyle/>
                    <a:p>
                      <a:pPr algn="ctr"/>
                      <a:r>
                        <a:rPr lang="ru-RU" sz="1400" smtClean="0"/>
                        <a:t>Критерии,</a:t>
                      </a:r>
                      <a:r>
                        <a:rPr lang="ru-RU" sz="1400" baseline="0" smtClean="0"/>
                        <a:t> которые можно рассчитать из данной серии анализов</a:t>
                      </a:r>
                      <a:endParaRPr lang="ru-RU" sz="1400"/>
                    </a:p>
                  </a:txBody>
                  <a:tcPr/>
                </a:tc>
                <a:tc>
                  <a:txBody>
                    <a:bodyPr/>
                    <a:lstStyle/>
                    <a:p>
                      <a:pPr algn="ctr"/>
                      <a:r>
                        <a:rPr lang="ru-RU" sz="1400" smtClean="0"/>
                        <a:t>Планирование серий анализов</a:t>
                      </a:r>
                      <a:endParaRPr lang="ru-RU" sz="1400"/>
                    </a:p>
                  </a:txBody>
                  <a:tcPr/>
                </a:tc>
              </a:tr>
              <a:tr h="4169923">
                <a:tc>
                  <a:txBody>
                    <a:bodyPr/>
                    <a:lstStyle/>
                    <a:p>
                      <a:pPr algn="ctr"/>
                      <a:r>
                        <a:rPr lang="ru-RU" sz="1100" smtClean="0"/>
                        <a:t>Точность, сходимость, промежуточная </a:t>
                      </a:r>
                      <a:r>
                        <a:rPr lang="ru-RU" sz="1100" err="1" smtClean="0"/>
                        <a:t>прецизионность</a:t>
                      </a:r>
                      <a:r>
                        <a:rPr lang="ru-RU" sz="1100" smtClean="0"/>
                        <a:t>, неопределенность, </a:t>
                      </a:r>
                      <a:r>
                        <a:rPr lang="ru-RU" sz="1100" err="1" smtClean="0"/>
                        <a:t>рикавери</a:t>
                      </a:r>
                      <a:endParaRPr lang="ru-RU" sz="1100"/>
                    </a:p>
                  </a:txBody>
                  <a:tcPr/>
                </a:tc>
                <a:tc>
                  <a:txBody>
                    <a:bodyPr/>
                    <a:lstStyle/>
                    <a:p>
                      <a:r>
                        <a:rPr lang="ru-RU" sz="1100" b="1" u="sng" smtClean="0"/>
                        <a:t>Образцы </a:t>
                      </a:r>
                      <a:r>
                        <a:rPr lang="ru-RU" sz="1100" b="1" u="none" smtClean="0"/>
                        <a:t>:  </a:t>
                      </a:r>
                      <a:r>
                        <a:rPr lang="ru-RU" sz="1100" smtClean="0"/>
                        <a:t>Растворы </a:t>
                      </a:r>
                      <a:r>
                        <a:rPr lang="ru-RU" sz="1100" baseline="0" smtClean="0"/>
                        <a:t>  различной  концентрации, полученные путем обработки модельных смесей, полученных на основе плацебо с добавкой определяемых веществ</a:t>
                      </a:r>
                    </a:p>
                    <a:p>
                      <a:endParaRPr lang="ru-RU" sz="1100" baseline="0" smtClean="0"/>
                    </a:p>
                    <a:p>
                      <a:endParaRPr lang="ru-RU" sz="1100" baseline="0" smtClean="0"/>
                    </a:p>
                    <a:p>
                      <a:endParaRPr lang="ru-RU" sz="1100" baseline="0" smtClean="0"/>
                    </a:p>
                    <a:p>
                      <a:endParaRPr lang="ru-RU" sz="1100" baseline="0" smtClean="0"/>
                    </a:p>
                    <a:p>
                      <a:endParaRPr lang="ru-RU" sz="1100" baseline="0" smtClean="0"/>
                    </a:p>
                    <a:p>
                      <a:endParaRPr lang="ru-RU" sz="1100" baseline="0" smtClean="0"/>
                    </a:p>
                    <a:p>
                      <a:endParaRPr lang="ru-RU" sz="1100" baseline="0" smtClean="0"/>
                    </a:p>
                    <a:p>
                      <a:endParaRPr lang="ru-RU" sz="1100" baseline="0" smtClean="0"/>
                    </a:p>
                    <a:p>
                      <a:endParaRPr lang="ru-RU" sz="1100" baseline="0" smtClean="0"/>
                    </a:p>
                    <a:p>
                      <a:endParaRPr lang="ru-RU" sz="1100" baseline="0" smtClean="0"/>
                    </a:p>
                    <a:p>
                      <a:endParaRPr lang="ru-RU" sz="1100" baseline="0" smtClean="0"/>
                    </a:p>
                    <a:p>
                      <a:endParaRPr lang="ru-RU" sz="1100" baseline="0" smtClean="0"/>
                    </a:p>
                    <a:p>
                      <a:r>
                        <a:rPr lang="ru-RU" sz="1100" baseline="0" smtClean="0"/>
                        <a:t> Итого :   25 обязательных инжекций для одного оператора и прибора.</a:t>
                      </a:r>
                    </a:p>
                    <a:p>
                      <a:endParaRPr lang="ru-RU" sz="1100" baseline="0" smtClean="0"/>
                    </a:p>
                    <a:p>
                      <a:endParaRPr lang="ru-RU" sz="1100" baseline="0" smtClean="0"/>
                    </a:p>
                    <a:p>
                      <a:endParaRPr lang="ru-RU" sz="1100" baseline="0" smtClean="0"/>
                    </a:p>
                    <a:p>
                      <a:endParaRPr lang="ru-RU" sz="1100" baseline="0" smtClean="0"/>
                    </a:p>
                    <a:p>
                      <a:endParaRPr lang="ru-RU" sz="1100" baseline="0" smtClean="0"/>
                    </a:p>
                    <a:p>
                      <a:endParaRPr lang="ru-RU" sz="1100" baseline="0" smtClean="0"/>
                    </a:p>
                    <a:p>
                      <a:endParaRPr lang="ru-RU" sz="1100" baseline="0" smtClean="0"/>
                    </a:p>
                    <a:p>
                      <a:r>
                        <a:rPr lang="ru-RU" sz="1100" baseline="0" smtClean="0"/>
                        <a:t>Итого :  10 обязательных инжекций для второго оператора и прибора.</a:t>
                      </a:r>
                      <a:endParaRPr lang="ru-RU" sz="1100"/>
                    </a:p>
                  </a:txBody>
                  <a:tcPr/>
                </a:tc>
              </a:tr>
            </a:tbl>
          </a:graphicData>
        </a:graphic>
      </p:graphicFrame>
      <p:graphicFrame>
        <p:nvGraphicFramePr>
          <p:cNvPr id="7" name="Таблица 6"/>
          <p:cNvGraphicFramePr>
            <a:graphicFrameLocks noGrp="1"/>
          </p:cNvGraphicFramePr>
          <p:nvPr/>
        </p:nvGraphicFramePr>
        <p:xfrm>
          <a:off x="4214811" y="2929888"/>
          <a:ext cx="4500593" cy="1963917"/>
        </p:xfrm>
        <a:graphic>
          <a:graphicData uri="http://schemas.openxmlformats.org/drawingml/2006/table">
            <a:tbl>
              <a:tblPr firstRow="1" bandRow="1">
                <a:tableStyleId>{5C22544A-7EE6-4342-B048-85BDC9FD1C3A}</a:tableStyleId>
              </a:tblPr>
              <a:tblGrid>
                <a:gridCol w="327316"/>
                <a:gridCol w="815691"/>
                <a:gridCol w="483345"/>
                <a:gridCol w="542117"/>
                <a:gridCol w="542117"/>
                <a:gridCol w="542117"/>
                <a:gridCol w="542117"/>
                <a:gridCol w="705773"/>
              </a:tblGrid>
              <a:tr h="392827">
                <a:tc>
                  <a:txBody>
                    <a:bodyPr/>
                    <a:lstStyle/>
                    <a:p>
                      <a:pPr algn="ct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7">
                  <a:txBody>
                    <a:bodyPr/>
                    <a:lstStyle/>
                    <a:p>
                      <a:pPr algn="ctr"/>
                      <a:r>
                        <a:rPr lang="ru-RU" sz="900" smtClean="0"/>
                        <a:t>Первый</a:t>
                      </a:r>
                      <a:r>
                        <a:rPr lang="ru-RU" sz="900" baseline="0" smtClean="0"/>
                        <a:t> </a:t>
                      </a:r>
                      <a:r>
                        <a:rPr lang="ru-RU" sz="900" smtClean="0"/>
                        <a:t> оператор или прибор . </a:t>
                      </a:r>
                    </a:p>
                    <a:p>
                      <a:pPr algn="ctr"/>
                      <a:r>
                        <a:rPr lang="ru-RU" sz="1200" smtClean="0">
                          <a:solidFill>
                            <a:srgbClr val="FF0000"/>
                          </a:solidFill>
                        </a:rPr>
                        <a:t>Повторности</a:t>
                      </a:r>
                      <a:endParaRPr lang="ru-RU" sz="120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9179">
                <a:tc rowSpan="6">
                  <a:txBody>
                    <a:bodyPr/>
                    <a:lstStyle/>
                    <a:p>
                      <a:pPr algn="ctr"/>
                      <a:r>
                        <a:rPr lang="ru-RU" sz="900" smtClean="0"/>
                        <a:t>Точки</a:t>
                      </a:r>
                      <a:r>
                        <a:rPr lang="ru-RU" sz="900" baseline="0" smtClean="0"/>
                        <a:t> калибровки</a:t>
                      </a:r>
                      <a:endParaRPr lang="ru-RU" sz="900"/>
                    </a:p>
                  </a:txBody>
                  <a:tcPr vert="vert27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smtClean="0"/>
                        <a:t>С, % от номинала</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smtClean="0"/>
                        <a:t>1</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smtClean="0"/>
                        <a:t>2</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smtClean="0"/>
                        <a:t>3</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smtClean="0"/>
                        <a:t>9</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smtClean="0"/>
                        <a:t>10</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8237">
                <a:tc vMerge="1">
                  <a:txBody>
                    <a:bodyPr/>
                    <a:lstStyle/>
                    <a:p>
                      <a:pPr algn="ctr"/>
                      <a:endParaRPr lang="ru-RU" sz="1100" baseline="-25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baseline="0" smtClean="0"/>
                        <a:t>С</a:t>
                      </a:r>
                      <a:r>
                        <a:rPr lang="ru-RU" sz="900" baseline="-25000" smtClean="0"/>
                        <a:t>м</a:t>
                      </a:r>
                      <a:r>
                        <a:rPr lang="en-US" sz="900" baseline="-25000" smtClean="0"/>
                        <a:t>in</a:t>
                      </a:r>
                      <a:r>
                        <a:rPr lang="ru-RU" sz="900" baseline="-25000" smtClean="0"/>
                        <a:t> </a:t>
                      </a:r>
                      <a:r>
                        <a:rPr lang="ru-RU" sz="900" baseline="0" smtClean="0"/>
                        <a:t> (60%)</a:t>
                      </a:r>
                      <a:endParaRPr lang="ru-RU" sz="900" baseline="-250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8237">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baseline="0" smtClean="0"/>
                        <a:t>С</a:t>
                      </a:r>
                      <a:r>
                        <a:rPr lang="ru-RU" sz="900" baseline="-25000" smtClean="0"/>
                        <a:t>2   </a:t>
                      </a:r>
                      <a:r>
                        <a:rPr lang="ru-RU" sz="900" baseline="0" smtClean="0"/>
                        <a:t>(80 %)</a:t>
                      </a:r>
                      <a:endParaRPr lang="ru-RU" sz="900" baseline="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8237">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baseline="0" smtClean="0"/>
                        <a:t>С</a:t>
                      </a:r>
                      <a:r>
                        <a:rPr lang="ru-RU" sz="900" baseline="-25000" smtClean="0"/>
                        <a:t>3 </a:t>
                      </a:r>
                      <a:r>
                        <a:rPr lang="ru-RU" sz="900" baseline="0" smtClean="0"/>
                        <a:t>(100 %)</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ru-RU"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ru-RU"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ru-RU"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218237">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baseline="0" smtClean="0"/>
                        <a:t>С</a:t>
                      </a:r>
                      <a:r>
                        <a:rPr lang="ru-RU" sz="900" baseline="-25000" smtClean="0"/>
                        <a:t>4  </a:t>
                      </a:r>
                      <a:r>
                        <a:rPr lang="ru-RU" sz="900" baseline="0" smtClean="0"/>
                        <a:t>(120 %)</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72277">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baseline="0" smtClean="0"/>
                        <a:t>С</a:t>
                      </a:r>
                      <a:r>
                        <a:rPr lang="ru-RU" sz="900" baseline="-25000" smtClean="0"/>
                        <a:t>м</a:t>
                      </a:r>
                      <a:r>
                        <a:rPr lang="en-US" sz="900" baseline="-25000" smtClean="0"/>
                        <a:t>ax</a:t>
                      </a:r>
                      <a:r>
                        <a:rPr lang="ru-RU" sz="900" baseline="0" smtClean="0"/>
                        <a:t>(140 %)</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8" name="Таблица 7"/>
          <p:cNvGraphicFramePr>
            <a:graphicFrameLocks noGrp="1"/>
          </p:cNvGraphicFramePr>
          <p:nvPr/>
        </p:nvGraphicFramePr>
        <p:xfrm>
          <a:off x="4857752" y="5214950"/>
          <a:ext cx="3357584" cy="1034372"/>
        </p:xfrm>
        <a:graphic>
          <a:graphicData uri="http://schemas.openxmlformats.org/drawingml/2006/table">
            <a:tbl>
              <a:tblPr firstRow="1" bandRow="1">
                <a:tableStyleId>{5C22544A-7EE6-4342-B048-85BDC9FD1C3A}</a:tableStyleId>
              </a:tblPr>
              <a:tblGrid>
                <a:gridCol w="857256"/>
                <a:gridCol w="357190"/>
                <a:gridCol w="428628"/>
                <a:gridCol w="428628"/>
                <a:gridCol w="428628"/>
                <a:gridCol w="428628"/>
                <a:gridCol w="428626"/>
              </a:tblGrid>
              <a:tr h="393352">
                <a:tc gridSpan="7">
                  <a:txBody>
                    <a:bodyPr/>
                    <a:lstStyle/>
                    <a:p>
                      <a:pPr algn="ctr"/>
                      <a:r>
                        <a:rPr lang="ru-RU" sz="900" baseline="0" smtClean="0"/>
                        <a:t>Второй </a:t>
                      </a:r>
                      <a:r>
                        <a:rPr lang="ru-RU" sz="900" smtClean="0"/>
                        <a:t> оператор или прибор . </a:t>
                      </a:r>
                    </a:p>
                    <a:p>
                      <a:pPr algn="ctr"/>
                      <a:r>
                        <a:rPr lang="ru-RU" sz="1200" smtClean="0">
                          <a:solidFill>
                            <a:srgbClr val="FF0000"/>
                          </a:solidFill>
                        </a:rPr>
                        <a:t>Повторности</a:t>
                      </a:r>
                      <a:endParaRPr lang="ru-RU" sz="120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ru-RU"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9647">
                <a:tc>
                  <a:txBody>
                    <a:bodyPr/>
                    <a:lstStyle/>
                    <a:p>
                      <a:pPr algn="ctr"/>
                      <a:r>
                        <a:rPr lang="ru-RU" sz="900" smtClean="0"/>
                        <a:t>С, % от номинала</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smtClean="0"/>
                        <a:t>1</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smtClean="0"/>
                        <a:t>2</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smtClean="0"/>
                        <a:t>3</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smtClean="0"/>
                        <a:t>9</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900" smtClean="0"/>
                        <a:t>10</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713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900" baseline="0" smtClean="0"/>
                        <a:t>С</a:t>
                      </a:r>
                      <a:r>
                        <a:rPr lang="ru-RU" sz="900" baseline="-25000" smtClean="0"/>
                        <a:t>3 </a:t>
                      </a:r>
                      <a:r>
                        <a:rPr lang="ru-RU" sz="900" baseline="0" smtClean="0"/>
                        <a:t>(100 %)</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en-US"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ru-RU"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ru-RU"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algn="ctr"/>
                      <a:r>
                        <a:rPr lang="ru-RU" sz="900" smtClean="0"/>
                        <a:t>*</a:t>
                      </a:r>
                      <a:endParaRPr lang="ru-RU" sz="9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bl>
          </a:graphicData>
        </a:graphic>
      </p:graphicFrame>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97313" y="2714620"/>
            <a:ext cx="895674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cap="none"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Благодарю за внимание !</a:t>
            </a:r>
            <a:endParaRPr lang="ru-RU" sz="54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357158" y="4214818"/>
            <a:ext cx="8429684" cy="1815882"/>
          </a:xfrm>
          <a:prstGeom prst="rect">
            <a:avLst/>
          </a:prstGeom>
        </p:spPr>
        <p:txBody>
          <a:bodyPr wrap="square">
            <a:spAutoFit/>
          </a:bodyPr>
          <a:lstStyle/>
          <a:p>
            <a:pPr algn="ctr"/>
            <a:r>
              <a:rPr lang="ru-RU" sz="1400" b="1" i="1" smtClean="0">
                <a:latin typeface="Arial" pitchFamily="34" charset="0"/>
              </a:rPr>
              <a:t>Доверительные интервалы и доверительные пределы</a:t>
            </a:r>
          </a:p>
          <a:p>
            <a:pPr algn="ctr"/>
            <a:endParaRPr lang="ru-RU" sz="1400" b="1" i="1" smtClean="0">
              <a:latin typeface="Arial" pitchFamily="34" charset="0"/>
            </a:endParaRPr>
          </a:p>
          <a:p>
            <a:pPr indent="363538" algn="just"/>
            <a:r>
              <a:rPr lang="ru-RU" sz="1400" smtClean="0">
                <a:latin typeface="Arial" pitchFamily="34" charset="0"/>
              </a:rPr>
              <a:t>Стандартное отклонение среднего говорит нам однозначно о дисперсии (рассеивании) данных. Поэтому достаточно привести среднее значение и его стандартное отклонение (и число данных). Но более информативным является представление диапазона значений, которые охватывали бы некоторую часть данных (скажем 95 или 99%). Таким образом  мы с некоторой долей скептицизма  указываем конечный диапазон в котором с большой вероятностью находится истинное значение. </a:t>
            </a:r>
          </a:p>
        </p:txBody>
      </p:sp>
      <p:sp>
        <p:nvSpPr>
          <p:cNvPr id="5" name="Прямоугольник 4"/>
          <p:cNvSpPr/>
          <p:nvPr/>
        </p:nvSpPr>
        <p:spPr>
          <a:xfrm>
            <a:off x="1714480" y="1357298"/>
            <a:ext cx="7000924" cy="2605842"/>
          </a:xfrm>
          <a:prstGeom prst="rect">
            <a:avLst/>
          </a:prstGeom>
        </p:spPr>
        <p:txBody>
          <a:bodyPr wrap="square">
            <a:spAutoFit/>
          </a:bodyPr>
          <a:lstStyle/>
          <a:p>
            <a:pPr algn="ctr"/>
            <a:endParaRPr lang="en-US" sz="1400" b="1" smtClean="0">
              <a:latin typeface="Arial" pitchFamily="34" charset="0"/>
            </a:endParaRPr>
          </a:p>
          <a:p>
            <a:pPr algn="ctr"/>
            <a:r>
              <a:rPr lang="ru-RU" sz="1400" b="1" smtClean="0">
                <a:latin typeface="Arial" pitchFamily="34" charset="0"/>
              </a:rPr>
              <a:t>Число степеней свободы</a:t>
            </a:r>
            <a:r>
              <a:rPr lang="en-US" sz="1400" b="1" i="1" smtClean="0">
                <a:latin typeface="Arial" pitchFamily="34" charset="0"/>
              </a:rPr>
              <a:t> (degrees of freedom (df))</a:t>
            </a:r>
          </a:p>
          <a:p>
            <a:pPr algn="just"/>
            <a:endParaRPr lang="en-US" sz="1400" baseline="-25000" smtClean="0">
              <a:latin typeface="Arial" pitchFamily="34" charset="0"/>
            </a:endParaRPr>
          </a:p>
          <a:p>
            <a:pPr indent="363538" algn="just"/>
            <a:r>
              <a:rPr lang="ru-RU" sz="1400" smtClean="0">
                <a:latin typeface="Arial" pitchFamily="34" charset="0"/>
              </a:rPr>
              <a:t>Число степеней свободы — одно из основных понятий в математической статистике. Это понятие трудно поддается строгому определению. В простых случаях число степеней свободы может быть интерпретировано как число переменных, которые могут быть произвольно присвоены при характеристике выборки. Другими словами, для выборки простейшей структуры (</a:t>
            </a:r>
            <a:r>
              <a:rPr lang="en-US" sz="1400" b="1" i="1" smtClean="0">
                <a:latin typeface="Arial" pitchFamily="34" charset="0"/>
              </a:rPr>
              <a:t>X</a:t>
            </a:r>
            <a:r>
              <a:rPr lang="en-US" sz="1400" b="1" i="1" baseline="-25000" smtClean="0">
                <a:latin typeface="Arial" pitchFamily="34" charset="0"/>
              </a:rPr>
              <a:t>1</a:t>
            </a:r>
            <a:r>
              <a:rPr lang="en-US" sz="1400" b="1" i="1" smtClean="0">
                <a:latin typeface="Arial" pitchFamily="34" charset="0"/>
              </a:rPr>
              <a:t>,X</a:t>
            </a:r>
            <a:r>
              <a:rPr lang="en-US" sz="1400" b="1" i="1" baseline="-25000" smtClean="0">
                <a:latin typeface="Arial" pitchFamily="34" charset="0"/>
              </a:rPr>
              <a:t>2</a:t>
            </a:r>
            <a:r>
              <a:rPr lang="en-US" sz="1400" b="1" i="1" smtClean="0">
                <a:latin typeface="Arial" pitchFamily="34" charset="0"/>
              </a:rPr>
              <a:t>,…….X</a:t>
            </a:r>
            <a:r>
              <a:rPr lang="en-US" sz="1400" b="1" i="1" baseline="-25000" smtClean="0">
                <a:latin typeface="Arial" pitchFamily="34" charset="0"/>
              </a:rPr>
              <a:t>n</a:t>
            </a:r>
            <a:r>
              <a:rPr lang="ru-RU" sz="1400" smtClean="0">
                <a:latin typeface="Arial" pitchFamily="34" charset="0"/>
              </a:rPr>
              <a:t>) число степеней свободы равно разности между числом измерений и числом исследуемых параметров. В данном случае число измерений равно </a:t>
            </a:r>
            <a:r>
              <a:rPr lang="en-US" sz="1400" b="1" i="1" smtClean="0">
                <a:latin typeface="Arial" pitchFamily="34" charset="0"/>
              </a:rPr>
              <a:t>n</a:t>
            </a:r>
            <a:r>
              <a:rPr lang="en-US" sz="1400" smtClean="0">
                <a:latin typeface="Arial" pitchFamily="34" charset="0"/>
              </a:rPr>
              <a:t>, </a:t>
            </a:r>
            <a:r>
              <a:rPr lang="ru-RU" sz="1400" smtClean="0">
                <a:latin typeface="Arial" pitchFamily="34" charset="0"/>
              </a:rPr>
              <a:t>исследуемый параметр один (среднее значение), следовательно, число степеней свободы равно</a:t>
            </a:r>
            <a:r>
              <a:rPr lang="en-US" sz="1400" smtClean="0">
                <a:latin typeface="Arial" pitchFamily="34" charset="0"/>
              </a:rPr>
              <a:t> </a:t>
            </a:r>
            <a:r>
              <a:rPr lang="en-US" sz="1400" b="1" i="1" smtClean="0">
                <a:latin typeface="Arial" pitchFamily="34" charset="0"/>
              </a:rPr>
              <a:t>df=</a:t>
            </a:r>
            <a:r>
              <a:rPr lang="ru-RU" sz="1400" smtClean="0">
                <a:latin typeface="Arial" pitchFamily="34" charset="0"/>
              </a:rPr>
              <a:t> </a:t>
            </a:r>
            <a:r>
              <a:rPr lang="en-US" sz="1400" b="1" i="1" smtClean="0">
                <a:latin typeface="Arial" pitchFamily="34" charset="0"/>
              </a:rPr>
              <a:t>n -</a:t>
            </a:r>
            <a:r>
              <a:rPr lang="ru-RU" sz="1400" b="1" i="1" smtClean="0">
                <a:latin typeface="Arial" pitchFamily="34" charset="0"/>
              </a:rPr>
              <a:t>1</a:t>
            </a:r>
            <a:r>
              <a:rPr lang="ru-RU" sz="1400" smtClean="0">
                <a:latin typeface="Arial" pitchFamily="34" charset="0"/>
              </a:rPr>
              <a:t>.</a:t>
            </a:r>
          </a:p>
        </p:txBody>
      </p:sp>
      <p:pic>
        <p:nvPicPr>
          <p:cNvPr id="6" name="Рисунок 5" descr="J0299125.WMF"/>
          <p:cNvPicPr>
            <a:picLocks noChangeAspect="1"/>
          </p:cNvPicPr>
          <p:nvPr/>
        </p:nvPicPr>
        <p:blipFill>
          <a:blip r:embed="rId2"/>
          <a:stretch>
            <a:fillRect/>
          </a:stretch>
        </p:blipFill>
        <p:spPr>
          <a:xfrm>
            <a:off x="214282" y="1428736"/>
            <a:ext cx="1357322" cy="2000264"/>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357158" y="1428736"/>
            <a:ext cx="8358246" cy="1600438"/>
          </a:xfrm>
          <a:prstGeom prst="rect">
            <a:avLst/>
          </a:prstGeom>
        </p:spPr>
        <p:txBody>
          <a:bodyPr wrap="square">
            <a:spAutoFit/>
          </a:bodyPr>
          <a:lstStyle/>
          <a:p>
            <a:pPr indent="363538" algn="just"/>
            <a:r>
              <a:rPr lang="ru-RU" sz="1400" smtClean="0">
                <a:latin typeface="Arial" pitchFamily="34" charset="0"/>
              </a:rPr>
              <a:t>Строгий расчет границ доверительного интервала случайной величины возможен лишь в предположении, что эта величина подчиняется некоторому известному закону распределения. Закон распределения случайной величины - одно из фундаментальных понятий теории вероятностей. Он характеризует относительную долю (частоту, вероятность появления) тех или иных значений случайной величины при ее многократном воспроизведении. Математическим выражением закона распределения случайной величины служит ее функция распределения (функция плотности вероятности) р(х). </a:t>
            </a:r>
          </a:p>
        </p:txBody>
      </p:sp>
      <p:sp>
        <p:nvSpPr>
          <p:cNvPr id="5" name="Прямоугольник 4"/>
          <p:cNvSpPr/>
          <p:nvPr/>
        </p:nvSpPr>
        <p:spPr>
          <a:xfrm>
            <a:off x="3357872" y="3000372"/>
            <a:ext cx="5357850" cy="2677656"/>
          </a:xfrm>
          <a:prstGeom prst="rect">
            <a:avLst/>
          </a:prstGeom>
        </p:spPr>
        <p:txBody>
          <a:bodyPr wrap="square">
            <a:spAutoFit/>
          </a:bodyPr>
          <a:lstStyle/>
          <a:p>
            <a:pPr indent="363538" algn="just"/>
            <a:r>
              <a:rPr lang="ru-RU" sz="1400" smtClean="0">
                <a:latin typeface="Arial" pitchFamily="34" charset="0"/>
              </a:rPr>
              <a:t>Например, функция распределения, изображенная на рисунке означает, что для соответствующей ей случайной величины  </a:t>
            </a:r>
            <a:r>
              <a:rPr lang="ru-RU" sz="1400" b="1" i="1" err="1" smtClean="0">
                <a:latin typeface="Arial" pitchFamily="34" charset="0"/>
              </a:rPr>
              <a:t>х</a:t>
            </a:r>
            <a:r>
              <a:rPr lang="ru-RU" sz="1400" smtClean="0">
                <a:latin typeface="Arial" pitchFamily="34" charset="0"/>
              </a:rPr>
              <a:t> наиболее часто встречаются значения находятся вблизи </a:t>
            </a:r>
            <a:r>
              <a:rPr lang="en-US" sz="1400" smtClean="0">
                <a:latin typeface="Arial" pitchFamily="34" charset="0"/>
              </a:rPr>
              <a:t>    </a:t>
            </a:r>
            <a:r>
              <a:rPr lang="ru-RU" sz="1400" b="1" i="1" err="1" smtClean="0">
                <a:latin typeface="Arial" pitchFamily="34" charset="0"/>
              </a:rPr>
              <a:t>х</a:t>
            </a:r>
            <a:r>
              <a:rPr lang="en-US" sz="1400" b="1" i="1" smtClean="0">
                <a:latin typeface="Arial" pitchFamily="34" charset="0"/>
              </a:rPr>
              <a:t> </a:t>
            </a:r>
            <a:r>
              <a:rPr lang="en-US" sz="1400" smtClean="0">
                <a:latin typeface="Arial" pitchFamily="34" charset="0"/>
              </a:rPr>
              <a:t>= </a:t>
            </a:r>
            <a:r>
              <a:rPr lang="ru-RU" sz="1400" smtClean="0">
                <a:latin typeface="Arial" pitchFamily="34" charset="0"/>
              </a:rPr>
              <a:t>10, а большие и меньшие значения встречаются тем реже, чем дальше они отстоят от 10.</a:t>
            </a:r>
          </a:p>
          <a:p>
            <a:pPr algn="just"/>
            <a:r>
              <a:rPr lang="ru-RU" sz="1400" smtClean="0">
                <a:latin typeface="Arial" pitchFamily="34" charset="0"/>
              </a:rPr>
              <a:t>В качестве примера не случайно приведена </a:t>
            </a:r>
            <a:r>
              <a:rPr lang="ru-RU" sz="1400" err="1" smtClean="0">
                <a:latin typeface="Arial" pitchFamily="34" charset="0"/>
              </a:rPr>
              <a:t>колоколообразная</a:t>
            </a:r>
            <a:r>
              <a:rPr lang="ru-RU" sz="1400" smtClean="0">
                <a:latin typeface="Arial" pitchFamily="34" charset="0"/>
              </a:rPr>
              <a:t>, симметричная функция распределения. Именно такой ее вид наиболее характерен для результатов химического анализа. В большинстве случаев закон распределения результатов химического анализа можно</a:t>
            </a:r>
            <a:r>
              <a:rPr lang="en-US" sz="1400" smtClean="0">
                <a:latin typeface="Arial" pitchFamily="34" charset="0"/>
              </a:rPr>
              <a:t> </a:t>
            </a:r>
            <a:r>
              <a:rPr lang="ru-RU" sz="1400" smtClean="0">
                <a:latin typeface="Arial" pitchFamily="34" charset="0"/>
              </a:rPr>
              <a:t>удовлетворительно аппроксимировать так называемой функцией </a:t>
            </a:r>
            <a:r>
              <a:rPr lang="ru-RU" sz="1400" i="1" smtClean="0">
                <a:latin typeface="Arial" pitchFamily="34" charset="0"/>
              </a:rPr>
              <a:t>нормального (или гауссова) </a:t>
            </a:r>
            <a:r>
              <a:rPr lang="ru-RU" sz="1400" smtClean="0">
                <a:latin typeface="Arial" pitchFamily="34" charset="0"/>
              </a:rPr>
              <a:t>распределения:</a:t>
            </a:r>
          </a:p>
        </p:txBody>
      </p:sp>
      <p:pic>
        <p:nvPicPr>
          <p:cNvPr id="53250" name="Picture 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00034" y="3071810"/>
            <a:ext cx="3143272" cy="2000264"/>
          </a:xfrm>
          <a:prstGeom prst="rect">
            <a:avLst/>
          </a:prstGeom>
          <a:noFill/>
          <a:ln w="9525">
            <a:noFill/>
            <a:miter lim="800000"/>
            <a:headEnd/>
            <a:tailEnd/>
          </a:ln>
          <a:effectLst/>
        </p:spPr>
      </p:pic>
      <p:graphicFrame>
        <p:nvGraphicFramePr>
          <p:cNvPr id="97282" name="Object 2"/>
          <p:cNvGraphicFramePr>
            <a:graphicFrameLocks noChangeAspect="1"/>
          </p:cNvGraphicFramePr>
          <p:nvPr/>
        </p:nvGraphicFramePr>
        <p:xfrm>
          <a:off x="4786314" y="5576860"/>
          <a:ext cx="2285998" cy="852536"/>
        </p:xfrm>
        <a:graphic>
          <a:graphicData uri="http://schemas.openxmlformats.org/presentationml/2006/ole">
            <p:oleObj spid="_x0000_s97282" name="Формула" r:id="rId4" imgW="1498320" imgH="469800" progId="Equation.3">
              <p:embed/>
            </p:oleObj>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7" name="Прямоугольник 6"/>
          <p:cNvSpPr/>
          <p:nvPr/>
        </p:nvSpPr>
        <p:spPr>
          <a:xfrm>
            <a:off x="428596" y="1071546"/>
            <a:ext cx="8358246" cy="2893100"/>
          </a:xfrm>
          <a:prstGeom prst="rect">
            <a:avLst/>
          </a:prstGeom>
        </p:spPr>
        <p:txBody>
          <a:bodyPr wrap="square">
            <a:spAutoFit/>
          </a:bodyPr>
          <a:lstStyle/>
          <a:p>
            <a:pPr indent="363538" algn="just"/>
            <a:r>
              <a:rPr lang="ru-RU" sz="1400" smtClean="0">
                <a:latin typeface="Arial" pitchFamily="34" charset="0"/>
              </a:rPr>
              <a:t>Параметры этой функции </a:t>
            </a:r>
            <a:r>
              <a:rPr lang="el-GR" sz="1400" b="1" i="1" smtClean="0">
                <a:latin typeface="Arial"/>
                <a:cs typeface="Arial"/>
              </a:rPr>
              <a:t>μ</a:t>
            </a:r>
            <a:r>
              <a:rPr lang="ru-RU" sz="1400" smtClean="0">
                <a:latin typeface="Arial" pitchFamily="34" charset="0"/>
              </a:rPr>
              <a:t> и </a:t>
            </a:r>
            <a:r>
              <a:rPr lang="el-GR" sz="1400" b="1" i="1" smtClean="0">
                <a:latin typeface="Arial" pitchFamily="34" charset="0"/>
              </a:rPr>
              <a:t>σ</a:t>
            </a:r>
            <a:r>
              <a:rPr lang="ru-RU" sz="1400" smtClean="0">
                <a:latin typeface="Arial" pitchFamily="34" charset="0"/>
              </a:rPr>
              <a:t> характеризуют: </a:t>
            </a:r>
            <a:r>
              <a:rPr lang="el-GR" sz="1400" b="1" i="1" smtClean="0">
                <a:latin typeface="Arial"/>
                <a:cs typeface="Arial"/>
              </a:rPr>
              <a:t>μ </a:t>
            </a:r>
            <a:r>
              <a:rPr lang="ru-RU" sz="1400" smtClean="0">
                <a:latin typeface="Arial" pitchFamily="34" charset="0"/>
              </a:rPr>
              <a:t>- положение максимума кривой, т.е. собственно значение результата анализа, а </a:t>
            </a:r>
            <a:r>
              <a:rPr lang="el-GR" sz="1400" b="1" i="1" smtClean="0">
                <a:latin typeface="Arial" pitchFamily="34" charset="0"/>
              </a:rPr>
              <a:t>σ </a:t>
            </a:r>
            <a:r>
              <a:rPr lang="ru-RU" sz="1400" smtClean="0">
                <a:latin typeface="Arial" pitchFamily="34" charset="0"/>
              </a:rPr>
              <a:t>- ширину "колокола", т.е. </a:t>
            </a:r>
            <a:r>
              <a:rPr lang="ru-RU" sz="1400" err="1" smtClean="0">
                <a:latin typeface="Arial" pitchFamily="34" charset="0"/>
              </a:rPr>
              <a:t>воспроизводимость</a:t>
            </a:r>
            <a:r>
              <a:rPr lang="ru-RU" sz="1400" smtClean="0">
                <a:latin typeface="Arial" pitchFamily="34" charset="0"/>
              </a:rPr>
              <a:t> результатов. Можно сказать, что среднее     является приближенным значением </a:t>
            </a:r>
            <a:r>
              <a:rPr lang="el-GR" sz="1400" b="1" i="1" smtClean="0">
                <a:latin typeface="Arial"/>
                <a:cs typeface="Arial"/>
              </a:rPr>
              <a:t>μ</a:t>
            </a:r>
            <a:r>
              <a:rPr lang="ru-RU" sz="1400" smtClean="0">
                <a:latin typeface="Arial" pitchFamily="34" charset="0"/>
              </a:rPr>
              <a:t>, а стандартное отклонение </a:t>
            </a:r>
            <a:r>
              <a:rPr lang="en-US" sz="1400" smtClean="0">
                <a:latin typeface="Arial" pitchFamily="34" charset="0"/>
              </a:rPr>
              <a:t>s(x) </a:t>
            </a:r>
            <a:r>
              <a:rPr lang="ru-RU" sz="1400" smtClean="0">
                <a:latin typeface="Arial" pitchFamily="34" charset="0"/>
              </a:rPr>
              <a:t>- приближенным значением </a:t>
            </a:r>
            <a:r>
              <a:rPr lang="el-GR" sz="1400" b="1" i="1" smtClean="0">
                <a:latin typeface="Arial" pitchFamily="34" charset="0"/>
              </a:rPr>
              <a:t>σ</a:t>
            </a:r>
            <a:r>
              <a:rPr lang="ru-RU" sz="1400" smtClean="0">
                <a:latin typeface="Arial" pitchFamily="34" charset="0"/>
              </a:rPr>
              <a:t>. Естественно, эти приближения тем точнее, чем больше объем экспериментальных данных, из которых они рассчитаны, т.е. чем больше число параллельных измерений  </a:t>
            </a:r>
            <a:r>
              <a:rPr lang="en-US" sz="1400" b="1" i="1" smtClean="0">
                <a:latin typeface="Arial" pitchFamily="34" charset="0"/>
              </a:rPr>
              <a:t>n</a:t>
            </a:r>
            <a:r>
              <a:rPr lang="ru-RU" sz="1400" smtClean="0">
                <a:latin typeface="Arial" pitchFamily="34" charset="0"/>
              </a:rPr>
              <a:t> и, соответственно, число степеней свободы</a:t>
            </a:r>
            <a:r>
              <a:rPr lang="en-US" sz="1400" b="1" i="1" smtClean="0">
                <a:latin typeface="Arial" pitchFamily="34" charset="0"/>
              </a:rPr>
              <a:t> </a:t>
            </a:r>
            <a:r>
              <a:rPr lang="en-US" sz="1400" b="1" i="1" err="1" smtClean="0">
                <a:latin typeface="Arial" pitchFamily="34" charset="0"/>
              </a:rPr>
              <a:t>df</a:t>
            </a:r>
            <a:r>
              <a:rPr lang="ru-RU" sz="1400" smtClean="0">
                <a:latin typeface="Arial" pitchFamily="34" charset="0"/>
              </a:rPr>
              <a:t>.</a:t>
            </a:r>
            <a:r>
              <a:rPr lang="en-US" sz="1400" smtClean="0">
                <a:latin typeface="Arial" pitchFamily="34" charset="0"/>
              </a:rPr>
              <a:t> </a:t>
            </a:r>
            <a:r>
              <a:rPr lang="ru-RU" sz="1400" smtClean="0">
                <a:latin typeface="Arial" pitchFamily="34" charset="0"/>
              </a:rPr>
              <a:t>В предположении того факта, что, случайная величина х подчиняется нормальному закону распределения, то ее доверительный интервал рассчитывается как</a:t>
            </a:r>
            <a:r>
              <a:rPr lang="en-US" sz="1400" smtClean="0">
                <a:latin typeface="Arial" pitchFamily="34" charset="0"/>
              </a:rPr>
              <a:t> :</a:t>
            </a:r>
          </a:p>
          <a:p>
            <a:pPr algn="ctr"/>
            <a:r>
              <a:rPr lang="en-US" sz="1400" b="1" i="1" smtClean="0">
                <a:latin typeface="Arial" pitchFamily="34" charset="0"/>
              </a:rPr>
              <a:t>x</a:t>
            </a:r>
            <a:r>
              <a:rPr lang="ru-RU" sz="1400" b="1" i="1" smtClean="0">
                <a:latin typeface="Arial" pitchFamily="34" charset="0"/>
              </a:rPr>
              <a:t> </a:t>
            </a:r>
            <a:r>
              <a:rPr lang="en-US" sz="1400" b="1" i="1" smtClean="0">
                <a:latin typeface="Arial" pitchFamily="34" charset="0"/>
              </a:rPr>
              <a:t>±</a:t>
            </a:r>
            <a:r>
              <a:rPr lang="ru-RU" sz="1400" b="1" i="1" smtClean="0">
                <a:latin typeface="Arial" pitchFamily="34" charset="0"/>
              </a:rPr>
              <a:t> </a:t>
            </a:r>
            <a:r>
              <a:rPr lang="en-US" sz="1400" b="1" i="1" smtClean="0">
                <a:latin typeface="Arial" pitchFamily="34" charset="0"/>
              </a:rPr>
              <a:t>t(P, </a:t>
            </a:r>
            <a:r>
              <a:rPr lang="en-US" sz="1400" b="1" i="1" err="1" smtClean="0">
                <a:latin typeface="Arial" pitchFamily="34" charset="0"/>
              </a:rPr>
              <a:t>df</a:t>
            </a:r>
            <a:r>
              <a:rPr lang="en-US" sz="1400" b="1" i="1" smtClean="0">
                <a:latin typeface="Arial" pitchFamily="34" charset="0"/>
              </a:rPr>
              <a:t>)·s(x)</a:t>
            </a:r>
            <a:endParaRPr lang="ru-RU" sz="1400" b="1" i="1" smtClean="0">
              <a:latin typeface="Arial" pitchFamily="34" charset="0"/>
            </a:endParaRPr>
          </a:p>
          <a:p>
            <a:pPr algn="just"/>
            <a:endParaRPr lang="en-US" sz="1400" smtClean="0">
              <a:latin typeface="Arial" pitchFamily="34" charset="0"/>
            </a:endParaRPr>
          </a:p>
          <a:p>
            <a:pPr indent="355600" algn="just"/>
            <a:r>
              <a:rPr lang="ru-RU" sz="1400" smtClean="0">
                <a:latin typeface="Arial" pitchFamily="34" charset="0"/>
              </a:rPr>
              <a:t>Ширина доверительного интервала нормально распределенной случайной величины пропорциональна </a:t>
            </a:r>
            <a:r>
              <a:rPr lang="en-US" sz="1400" smtClean="0">
                <a:latin typeface="Arial" pitchFamily="34" charset="0"/>
              </a:rPr>
              <a:t> </a:t>
            </a:r>
            <a:r>
              <a:rPr lang="ru-RU" sz="1400" smtClean="0">
                <a:latin typeface="Arial" pitchFamily="34" charset="0"/>
              </a:rPr>
              <a:t>величине </a:t>
            </a:r>
            <a:r>
              <a:rPr lang="en-US" sz="1400" smtClean="0">
                <a:latin typeface="Arial" pitchFamily="34" charset="0"/>
              </a:rPr>
              <a:t> </a:t>
            </a:r>
            <a:r>
              <a:rPr lang="ru-RU" sz="1400" smtClean="0">
                <a:latin typeface="Arial" pitchFamily="34" charset="0"/>
              </a:rPr>
              <a:t>ее</a:t>
            </a:r>
            <a:r>
              <a:rPr lang="en-US" sz="1400" smtClean="0">
                <a:latin typeface="Arial" pitchFamily="34" charset="0"/>
              </a:rPr>
              <a:t> </a:t>
            </a:r>
            <a:r>
              <a:rPr lang="ru-RU" sz="1400" smtClean="0">
                <a:latin typeface="Arial" pitchFamily="34" charset="0"/>
              </a:rPr>
              <a:t> стандартного</a:t>
            </a:r>
            <a:r>
              <a:rPr lang="en-US" sz="1400" smtClean="0">
                <a:latin typeface="Arial" pitchFamily="34" charset="0"/>
              </a:rPr>
              <a:t> </a:t>
            </a:r>
            <a:r>
              <a:rPr lang="ru-RU" sz="1400" smtClean="0">
                <a:latin typeface="Arial" pitchFamily="34" charset="0"/>
              </a:rPr>
              <a:t> отклонения.</a:t>
            </a:r>
          </a:p>
          <a:p>
            <a:pPr indent="363538" algn="just"/>
            <a:endParaRPr lang="ru-RU" sz="1400" smtClean="0">
              <a:latin typeface="Arial" pitchFamily="34" charset="0"/>
            </a:endParaRPr>
          </a:p>
        </p:txBody>
      </p:sp>
      <p:pic>
        <p:nvPicPr>
          <p:cNvPr id="8" name="Picture 1"/>
          <p:cNvPicPr>
            <a:picLocks noChangeAspect="1" noChangeArrowheads="1"/>
          </p:cNvPicPr>
          <p:nvPr/>
        </p:nvPicPr>
        <p:blipFill>
          <a:blip r:embed="rId2"/>
          <a:srcRect/>
          <a:stretch>
            <a:fillRect/>
          </a:stretch>
        </p:blipFill>
        <p:spPr bwMode="auto">
          <a:xfrm>
            <a:off x="285720" y="3786190"/>
            <a:ext cx="3357586" cy="2714644"/>
          </a:xfrm>
          <a:prstGeom prst="rect">
            <a:avLst/>
          </a:prstGeom>
          <a:noFill/>
          <a:ln w="9525">
            <a:noFill/>
            <a:miter lim="800000"/>
            <a:headEnd/>
            <a:tailEnd/>
          </a:ln>
          <a:effectLst/>
        </p:spPr>
      </p:pic>
      <p:sp>
        <p:nvSpPr>
          <p:cNvPr id="9" name="Прямоугольник 8"/>
          <p:cNvSpPr/>
          <p:nvPr/>
        </p:nvSpPr>
        <p:spPr>
          <a:xfrm>
            <a:off x="3428992" y="3714752"/>
            <a:ext cx="5429288" cy="2677656"/>
          </a:xfrm>
          <a:prstGeom prst="rect">
            <a:avLst/>
          </a:prstGeom>
        </p:spPr>
        <p:txBody>
          <a:bodyPr wrap="square">
            <a:spAutoFit/>
          </a:bodyPr>
          <a:lstStyle/>
          <a:p>
            <a:pPr indent="263525" algn="ctr"/>
            <a:r>
              <a:rPr lang="ru-RU" sz="1400" smtClean="0">
                <a:latin typeface="Arial" pitchFamily="34" charset="0"/>
                <a:cs typeface="Arial" pitchFamily="34" charset="0"/>
              </a:rPr>
              <a:t>Площадь под кривой интерпретируется как вероятность или относительная частота. </a:t>
            </a:r>
          </a:p>
          <a:p>
            <a:pPr algn="ctr"/>
            <a:r>
              <a:rPr lang="ru-RU" sz="1400" smtClean="0">
                <a:latin typeface="Arial" pitchFamily="34" charset="0"/>
                <a:cs typeface="Arial" pitchFamily="34" charset="0"/>
              </a:rPr>
              <a:t> </a:t>
            </a:r>
          </a:p>
          <a:p>
            <a:pPr algn="ctr"/>
            <a:r>
              <a:rPr lang="ru-RU" sz="1400" smtClean="0">
                <a:latin typeface="Arial" pitchFamily="34" charset="0"/>
                <a:cs typeface="Arial" pitchFamily="34" charset="0"/>
              </a:rPr>
              <a:t>Полезно знать, что если распределение является нормальным, то: </a:t>
            </a:r>
          </a:p>
          <a:p>
            <a:pPr algn="ctr"/>
            <a:endParaRPr lang="ru-RU" sz="1400" smtClean="0">
              <a:latin typeface="Arial" pitchFamily="34" charset="0"/>
              <a:cs typeface="Arial" pitchFamily="34" charset="0"/>
            </a:endParaRPr>
          </a:p>
          <a:p>
            <a:pPr algn="ctr"/>
            <a:r>
              <a:rPr lang="ru-RU" sz="1400" smtClean="0">
                <a:latin typeface="Arial" pitchFamily="34" charset="0"/>
                <a:cs typeface="Arial" pitchFamily="34" charset="0"/>
              </a:rPr>
              <a:t>90% всех случаев располагается в диапазоне значений</a:t>
            </a:r>
          </a:p>
          <a:p>
            <a:pPr algn="ctr"/>
            <a:r>
              <a:rPr lang="ru-RU" sz="1400" smtClean="0">
                <a:latin typeface="Arial" pitchFamily="34" charset="0"/>
                <a:cs typeface="Arial" pitchFamily="34" charset="0"/>
              </a:rPr>
              <a:t> М (среднее) ± 1,64 </a:t>
            </a:r>
            <a:r>
              <a:rPr lang="ru-RU" sz="1400" err="1" smtClean="0">
                <a:latin typeface="Arial" pitchFamily="34" charset="0"/>
                <a:cs typeface="Arial" pitchFamily="34" charset="0"/>
              </a:rPr>
              <a:t>σ </a:t>
            </a:r>
            <a:r>
              <a:rPr lang="ru-RU" sz="1400" smtClean="0">
                <a:latin typeface="Arial" pitchFamily="34" charset="0"/>
                <a:cs typeface="Arial" pitchFamily="34" charset="0"/>
              </a:rPr>
              <a:t>; </a:t>
            </a:r>
          </a:p>
          <a:p>
            <a:pPr algn="ctr"/>
            <a:r>
              <a:rPr lang="ru-RU" sz="1400" smtClean="0">
                <a:latin typeface="Arial" pitchFamily="34" charset="0"/>
                <a:cs typeface="Arial" pitchFamily="34" charset="0"/>
              </a:rPr>
              <a:t>95% всех случаев располагается в диапазоне значений </a:t>
            </a:r>
          </a:p>
          <a:p>
            <a:pPr algn="ctr"/>
            <a:r>
              <a:rPr lang="ru-RU" sz="1400" smtClean="0">
                <a:latin typeface="Arial" pitchFamily="34" charset="0"/>
                <a:cs typeface="Arial" pitchFamily="34" charset="0"/>
              </a:rPr>
              <a:t>М (среднее) ± 1,96 </a:t>
            </a:r>
            <a:r>
              <a:rPr lang="ru-RU" sz="1400" err="1" smtClean="0">
                <a:latin typeface="Arial" pitchFamily="34" charset="0"/>
                <a:cs typeface="Arial" pitchFamily="34" charset="0"/>
              </a:rPr>
              <a:t>σ </a:t>
            </a:r>
            <a:r>
              <a:rPr lang="ru-RU" sz="1400" smtClean="0">
                <a:latin typeface="Arial" pitchFamily="34" charset="0"/>
                <a:cs typeface="Arial" pitchFamily="34" charset="0"/>
              </a:rPr>
              <a:t>; </a:t>
            </a:r>
          </a:p>
          <a:p>
            <a:pPr algn="ctr"/>
            <a:r>
              <a:rPr lang="ru-RU" sz="1400" smtClean="0">
                <a:latin typeface="Arial" pitchFamily="34" charset="0"/>
                <a:cs typeface="Arial" pitchFamily="34" charset="0"/>
              </a:rPr>
              <a:t>99% всех случаев располагается в диапазоне значений </a:t>
            </a:r>
          </a:p>
          <a:p>
            <a:pPr algn="ctr"/>
            <a:r>
              <a:rPr lang="ru-RU" sz="1400" smtClean="0">
                <a:latin typeface="Arial" pitchFamily="34" charset="0"/>
                <a:cs typeface="Arial" pitchFamily="34" charset="0"/>
              </a:rPr>
              <a:t>М (среднее) ± 2,58 </a:t>
            </a:r>
            <a:r>
              <a:rPr lang="ru-RU" sz="1400" err="1" smtClean="0">
                <a:latin typeface="Arial" pitchFamily="34" charset="0"/>
                <a:cs typeface="Arial" pitchFamily="34" charset="0"/>
              </a:rPr>
              <a:t>σ </a:t>
            </a:r>
            <a:r>
              <a:rPr lang="ru-RU" sz="1400" smtClean="0">
                <a:latin typeface="Arial" pitchFamily="34" charset="0"/>
                <a:cs typeface="Arial" pitchFamily="34" charset="0"/>
              </a:rPr>
              <a:t>. </a:t>
            </a:r>
            <a:endParaRPr lang="ru-RU" sz="1400">
              <a:latin typeface="Arial" pitchFamily="34" charset="0"/>
              <a:cs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285720" y="1571612"/>
            <a:ext cx="8572560" cy="4185761"/>
          </a:xfrm>
          <a:prstGeom prst="rect">
            <a:avLst/>
          </a:prstGeom>
        </p:spPr>
        <p:txBody>
          <a:bodyPr wrap="square">
            <a:spAutoFit/>
          </a:bodyPr>
          <a:lstStyle/>
          <a:p>
            <a:pPr indent="363538" algn="just"/>
            <a:r>
              <a:rPr lang="ru-RU" sz="1400" smtClean="0">
                <a:latin typeface="Arial" pitchFamily="34" charset="0"/>
              </a:rPr>
              <a:t>Численные значения коэффициентов пропорциональности </a:t>
            </a:r>
            <a:r>
              <a:rPr lang="en-US" sz="1400" b="1" i="1" smtClean="0">
                <a:latin typeface="Arial" pitchFamily="34" charset="0"/>
              </a:rPr>
              <a:t>t</a:t>
            </a:r>
            <a:r>
              <a:rPr lang="en-US" sz="1400" smtClean="0">
                <a:latin typeface="Arial" pitchFamily="34" charset="0"/>
              </a:rPr>
              <a:t> </a:t>
            </a:r>
            <a:r>
              <a:rPr lang="ru-RU" sz="1400" smtClean="0">
                <a:latin typeface="Arial" pitchFamily="34" charset="0"/>
              </a:rPr>
              <a:t>были впервые рассчитаны английским математиком В.Госсетом, подписывавшим свои труды псевдонимом Стьюдент, и потому называются коэффициентами Стьюдента. Они зависят от двух параметров: доверительной вероятности </a:t>
            </a:r>
            <a:r>
              <a:rPr lang="ru-RU" sz="1400" b="1" i="1" smtClean="0">
                <a:latin typeface="Arial" pitchFamily="34" charset="0"/>
              </a:rPr>
              <a:t>Р</a:t>
            </a:r>
            <a:r>
              <a:rPr lang="ru-RU" sz="1400" smtClean="0">
                <a:latin typeface="Arial" pitchFamily="34" charset="0"/>
              </a:rPr>
              <a:t> и числа степеней свободы</a:t>
            </a:r>
            <a:r>
              <a:rPr lang="en-US" sz="1400" smtClean="0">
                <a:latin typeface="Arial" pitchFamily="34" charset="0"/>
              </a:rPr>
              <a:t> </a:t>
            </a:r>
            <a:r>
              <a:rPr lang="en-US" sz="1400" b="1" i="1" smtClean="0">
                <a:latin typeface="Arial" pitchFamily="34" charset="0"/>
              </a:rPr>
              <a:t>df</a:t>
            </a:r>
            <a:r>
              <a:rPr lang="ru-RU" sz="1400" smtClean="0">
                <a:latin typeface="Arial" pitchFamily="34" charset="0"/>
              </a:rPr>
              <a:t>, соответствующего стандартному отклонению </a:t>
            </a:r>
            <a:r>
              <a:rPr lang="en-US" sz="1400" b="1" i="1" smtClean="0">
                <a:latin typeface="Arial" pitchFamily="34" charset="0"/>
              </a:rPr>
              <a:t>s(x)</a:t>
            </a:r>
            <a:r>
              <a:rPr lang="en-US" sz="1400" smtClean="0">
                <a:latin typeface="Arial" pitchFamily="34" charset="0"/>
              </a:rPr>
              <a:t>.</a:t>
            </a:r>
          </a:p>
          <a:p>
            <a:pPr algn="just"/>
            <a:r>
              <a:rPr lang="ru-RU" sz="1400" smtClean="0">
                <a:latin typeface="Arial" pitchFamily="34" charset="0"/>
              </a:rPr>
              <a:t>Причина зависимости </a:t>
            </a:r>
            <a:r>
              <a:rPr lang="en-US" sz="1400" b="1" i="1" smtClean="0">
                <a:latin typeface="Arial" pitchFamily="34" charset="0"/>
              </a:rPr>
              <a:t>t </a:t>
            </a:r>
            <a:r>
              <a:rPr lang="ru-RU" sz="1400" smtClean="0">
                <a:latin typeface="Arial" pitchFamily="34" charset="0"/>
              </a:rPr>
              <a:t>от </a:t>
            </a:r>
            <a:r>
              <a:rPr lang="ru-RU" sz="1400" b="1" i="1" smtClean="0">
                <a:latin typeface="Arial" pitchFamily="34" charset="0"/>
              </a:rPr>
              <a:t>Р</a:t>
            </a:r>
            <a:r>
              <a:rPr lang="ru-RU" sz="1400" smtClean="0">
                <a:latin typeface="Arial" pitchFamily="34" charset="0"/>
              </a:rPr>
              <a:t> очевидна: чем выше доверительная вероятность, тем шире должен быть доверительный интервал с тем, чтобы можно было гарантировать попадание в него значения величины </a:t>
            </a:r>
            <a:r>
              <a:rPr lang="en-US" sz="1400" b="1" i="1" smtClean="0">
                <a:latin typeface="Arial" pitchFamily="34" charset="0"/>
              </a:rPr>
              <a:t>x</a:t>
            </a:r>
            <a:r>
              <a:rPr lang="en-US" sz="1400" smtClean="0">
                <a:latin typeface="Arial" pitchFamily="34" charset="0"/>
              </a:rPr>
              <a:t>. </a:t>
            </a:r>
            <a:r>
              <a:rPr lang="ru-RU" sz="1400" smtClean="0">
                <a:latin typeface="Arial" pitchFamily="34" charset="0"/>
              </a:rPr>
              <a:t>Поэтому с ростом </a:t>
            </a:r>
            <a:r>
              <a:rPr lang="ru-RU" sz="1400" b="1" i="1" smtClean="0">
                <a:latin typeface="Arial" pitchFamily="34" charset="0"/>
              </a:rPr>
              <a:t>Р</a:t>
            </a:r>
            <a:r>
              <a:rPr lang="ru-RU" sz="1400" smtClean="0">
                <a:latin typeface="Arial" pitchFamily="34" charset="0"/>
              </a:rPr>
              <a:t> значения </a:t>
            </a:r>
            <a:r>
              <a:rPr lang="en-US" sz="1400" b="1" i="1" smtClean="0">
                <a:latin typeface="Arial" pitchFamily="34" charset="0"/>
              </a:rPr>
              <a:t>t </a:t>
            </a:r>
            <a:r>
              <a:rPr lang="ru-RU" sz="1400" smtClean="0">
                <a:latin typeface="Arial" pitchFamily="34" charset="0"/>
              </a:rPr>
              <a:t>возрастают</a:t>
            </a:r>
            <a:r>
              <a:rPr lang="en-US" sz="1400" smtClean="0">
                <a:latin typeface="Arial" pitchFamily="34" charset="0"/>
              </a:rPr>
              <a:t>.</a:t>
            </a:r>
            <a:r>
              <a:rPr lang="ru-RU" sz="1400" smtClean="0">
                <a:latin typeface="Arial" pitchFamily="34" charset="0"/>
              </a:rPr>
              <a:t> Зависимость </a:t>
            </a:r>
            <a:r>
              <a:rPr lang="en-US" sz="1400" b="1" i="1" smtClean="0">
                <a:latin typeface="Arial" pitchFamily="34" charset="0"/>
              </a:rPr>
              <a:t>t</a:t>
            </a:r>
            <a:r>
              <a:rPr lang="en-US" sz="1400" smtClean="0">
                <a:latin typeface="Arial" pitchFamily="34" charset="0"/>
              </a:rPr>
              <a:t> </a:t>
            </a:r>
            <a:r>
              <a:rPr lang="ru-RU" sz="1400" smtClean="0">
                <a:latin typeface="Arial" pitchFamily="34" charset="0"/>
              </a:rPr>
              <a:t>от</a:t>
            </a:r>
            <a:r>
              <a:rPr lang="en-US" sz="1400" smtClean="0">
                <a:latin typeface="Arial" pitchFamily="34" charset="0"/>
              </a:rPr>
              <a:t> </a:t>
            </a:r>
            <a:r>
              <a:rPr lang="en-US" sz="1400" b="1" i="1" smtClean="0">
                <a:latin typeface="Arial" pitchFamily="34" charset="0"/>
              </a:rPr>
              <a:t>df</a:t>
            </a:r>
            <a:r>
              <a:rPr lang="en-US" sz="1400" smtClean="0">
                <a:latin typeface="Arial" pitchFamily="34" charset="0"/>
              </a:rPr>
              <a:t> </a:t>
            </a:r>
            <a:r>
              <a:rPr lang="ru-RU" sz="1400" smtClean="0">
                <a:latin typeface="Arial" pitchFamily="34" charset="0"/>
              </a:rPr>
              <a:t>объясняется следующим образом. Поскольку </a:t>
            </a:r>
            <a:r>
              <a:rPr lang="en-US" sz="1400" b="1" i="1" smtClean="0">
                <a:latin typeface="Arial" pitchFamily="34" charset="0"/>
              </a:rPr>
              <a:t>s(x) </a:t>
            </a:r>
            <a:r>
              <a:rPr lang="ru-RU" sz="1400" smtClean="0">
                <a:latin typeface="Arial" pitchFamily="34" charset="0"/>
              </a:rPr>
              <a:t>- величина случайная, то в силу случайных причин ее значение может оказаться заниженным. В этом случае и доверительный интервал окажется более узким, и попадание в него значения величины </a:t>
            </a:r>
            <a:r>
              <a:rPr lang="en-US" sz="1400" b="1" i="1" smtClean="0">
                <a:latin typeface="Arial" pitchFamily="34" charset="0"/>
              </a:rPr>
              <a:t>x</a:t>
            </a:r>
            <a:r>
              <a:rPr lang="en-US" sz="1400" smtClean="0">
                <a:latin typeface="Arial" pitchFamily="34" charset="0"/>
              </a:rPr>
              <a:t> </a:t>
            </a:r>
            <a:r>
              <a:rPr lang="ru-RU" sz="1400" smtClean="0">
                <a:latin typeface="Arial" pitchFamily="34" charset="0"/>
              </a:rPr>
              <a:t>уже не может быть гарантировано с заданной доверительной вероятностью. Чтобы "подстраховаться" от подобных неприятностей, следует расширить доверительный интервал, увеличить значение </a:t>
            </a:r>
            <a:r>
              <a:rPr lang="en-US" sz="1400" b="1" i="1" smtClean="0">
                <a:latin typeface="Arial" pitchFamily="34" charset="0"/>
              </a:rPr>
              <a:t>t</a:t>
            </a:r>
            <a:r>
              <a:rPr lang="en-US" sz="1400" smtClean="0">
                <a:latin typeface="Arial" pitchFamily="34" charset="0"/>
              </a:rPr>
              <a:t> </a:t>
            </a:r>
            <a:r>
              <a:rPr lang="ru-RU" sz="1400" smtClean="0">
                <a:latin typeface="Arial" pitchFamily="34" charset="0"/>
              </a:rPr>
              <a:t>- тем больше, чем менее надежно известно значение</a:t>
            </a:r>
            <a:r>
              <a:rPr lang="en-US" sz="1400" smtClean="0">
                <a:latin typeface="Arial" pitchFamily="34" charset="0"/>
              </a:rPr>
              <a:t> </a:t>
            </a:r>
            <a:r>
              <a:rPr lang="en-US" sz="1400" b="1" i="1" smtClean="0">
                <a:latin typeface="Arial" pitchFamily="34" charset="0"/>
              </a:rPr>
              <a:t>s</a:t>
            </a:r>
            <a:r>
              <a:rPr lang="ru-RU" sz="1400" smtClean="0">
                <a:latin typeface="Arial" pitchFamily="34" charset="0"/>
              </a:rPr>
              <a:t>, т.е. чем меньше число его степеней свободы. Поэтому с уменьшением</a:t>
            </a:r>
            <a:r>
              <a:rPr lang="en-US" sz="1400" smtClean="0">
                <a:latin typeface="Arial" pitchFamily="34" charset="0"/>
              </a:rPr>
              <a:t> </a:t>
            </a:r>
            <a:r>
              <a:rPr lang="en-US" sz="1400" b="1" i="1" smtClean="0">
                <a:latin typeface="Arial" pitchFamily="34" charset="0"/>
              </a:rPr>
              <a:t>df</a:t>
            </a:r>
            <a:r>
              <a:rPr lang="en-US" sz="1400" smtClean="0">
                <a:latin typeface="Arial" pitchFamily="34" charset="0"/>
              </a:rPr>
              <a:t> </a:t>
            </a:r>
            <a:r>
              <a:rPr lang="ru-RU" sz="1400" smtClean="0">
                <a:latin typeface="Arial" pitchFamily="34" charset="0"/>
              </a:rPr>
              <a:t>величины </a:t>
            </a:r>
            <a:r>
              <a:rPr lang="en-US" sz="1400" b="1" i="1" smtClean="0">
                <a:latin typeface="Arial" pitchFamily="34" charset="0"/>
              </a:rPr>
              <a:t>t </a:t>
            </a:r>
            <a:r>
              <a:rPr lang="ru-RU" sz="1400" smtClean="0">
                <a:latin typeface="Arial" pitchFamily="34" charset="0"/>
              </a:rPr>
              <a:t>возрастают.</a:t>
            </a:r>
          </a:p>
          <a:p>
            <a:pPr indent="363538" algn="just"/>
            <a:r>
              <a:rPr lang="ru-RU" sz="1400" smtClean="0">
                <a:latin typeface="Arial" pitchFamily="34" charset="0"/>
              </a:rPr>
              <a:t>Коэффициенты Стьюдента для различных значений </a:t>
            </a:r>
            <a:r>
              <a:rPr lang="ru-RU" sz="1400" b="1" i="1" smtClean="0">
                <a:latin typeface="Arial" pitchFamily="34" charset="0"/>
              </a:rPr>
              <a:t>Р</a:t>
            </a:r>
            <a:r>
              <a:rPr lang="ru-RU" sz="1400" smtClean="0">
                <a:latin typeface="Arial" pitchFamily="34" charset="0"/>
              </a:rPr>
              <a:t> и</a:t>
            </a:r>
            <a:r>
              <a:rPr lang="en-US" sz="1400" smtClean="0">
                <a:latin typeface="Arial" pitchFamily="34" charset="0"/>
              </a:rPr>
              <a:t> </a:t>
            </a:r>
            <a:r>
              <a:rPr lang="en-US" sz="1400" b="1" i="1" smtClean="0">
                <a:latin typeface="Arial" pitchFamily="34" charset="0"/>
              </a:rPr>
              <a:t>df</a:t>
            </a:r>
            <a:r>
              <a:rPr lang="en-US" sz="1400" smtClean="0">
                <a:latin typeface="Arial" pitchFamily="34" charset="0"/>
              </a:rPr>
              <a:t> </a:t>
            </a:r>
            <a:r>
              <a:rPr lang="ru-RU" sz="1400" smtClean="0">
                <a:latin typeface="Arial" pitchFamily="34" charset="0"/>
              </a:rPr>
              <a:t> являются табличной величиной.</a:t>
            </a:r>
          </a:p>
          <a:p>
            <a:pPr indent="363538" algn="just"/>
            <a:r>
              <a:rPr lang="ru-RU" sz="1400" smtClean="0">
                <a:latin typeface="Arial" pitchFamily="34" charset="0"/>
              </a:rPr>
              <a:t>Если единичные значения </a:t>
            </a:r>
            <a:r>
              <a:rPr lang="ru-RU" sz="1400" b="1" i="1" smtClean="0">
                <a:latin typeface="Arial" pitchFamily="34" charset="0"/>
              </a:rPr>
              <a:t>х</a:t>
            </a:r>
            <a:r>
              <a:rPr lang="ru-RU" sz="1400" smtClean="0">
                <a:latin typeface="Arial" pitchFamily="34" charset="0"/>
              </a:rPr>
              <a:t> имеют нормальное распределение, то и среднее    тоже имеет нормальное распределение. Поэтому формулу Стьюдента для расчета доверительного интервала можно записать и для среднего:</a:t>
            </a:r>
          </a:p>
          <a:p>
            <a:pPr indent="363538" algn="just"/>
            <a:endParaRPr lang="ru-RU" sz="1400" smtClean="0">
              <a:latin typeface="Arial" pitchFamily="34" charset="0"/>
            </a:endParaRPr>
          </a:p>
        </p:txBody>
      </p:sp>
      <p:graphicFrame>
        <p:nvGraphicFramePr>
          <p:cNvPr id="55298" name="Object 2"/>
          <p:cNvGraphicFramePr>
            <a:graphicFrameLocks noChangeAspect="1"/>
          </p:cNvGraphicFramePr>
          <p:nvPr/>
        </p:nvGraphicFramePr>
        <p:xfrm>
          <a:off x="7526338" y="4772025"/>
          <a:ext cx="128587" cy="285750"/>
        </p:xfrm>
        <a:graphic>
          <a:graphicData uri="http://schemas.openxmlformats.org/presentationml/2006/ole">
            <p:oleObj spid="_x0000_s55298" name="Формула" r:id="rId3" imgW="126720" imgH="190440" progId="Equation.3">
              <p:embed/>
            </p:oleObj>
          </a:graphicData>
        </a:graphic>
      </p:graphicFrame>
      <p:graphicFrame>
        <p:nvGraphicFramePr>
          <p:cNvPr id="6" name="Объект 5"/>
          <p:cNvGraphicFramePr>
            <a:graphicFrameLocks noChangeAspect="1"/>
          </p:cNvGraphicFramePr>
          <p:nvPr/>
        </p:nvGraphicFramePr>
        <p:xfrm>
          <a:off x="3297238" y="5627688"/>
          <a:ext cx="2060580" cy="531812"/>
        </p:xfrm>
        <a:graphic>
          <a:graphicData uri="http://schemas.openxmlformats.org/presentationml/2006/ole">
            <p:oleObj spid="_x0000_s55299" name="Формула" r:id="rId4" imgW="1054080" imgH="215640" progId="Equation.3">
              <p:embed/>
            </p:oleObj>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285720" y="1571612"/>
            <a:ext cx="8572560" cy="307777"/>
          </a:xfrm>
          <a:prstGeom prst="rect">
            <a:avLst/>
          </a:prstGeom>
        </p:spPr>
        <p:txBody>
          <a:bodyPr wrap="square">
            <a:spAutoFit/>
          </a:bodyPr>
          <a:lstStyle/>
          <a:p>
            <a:pPr algn="just"/>
            <a:r>
              <a:rPr lang="ru-RU" sz="1400" smtClean="0">
                <a:latin typeface="Arial" pitchFamily="34" charset="0"/>
              </a:rPr>
              <a:t>Величина</a:t>
            </a:r>
            <a:r>
              <a:rPr lang="en-US" sz="1400" smtClean="0">
                <a:latin typeface="Arial" pitchFamily="34" charset="0"/>
              </a:rPr>
              <a:t> </a:t>
            </a:r>
            <a:r>
              <a:rPr lang="ru-RU" sz="1400" smtClean="0">
                <a:latin typeface="Arial" pitchFamily="34" charset="0"/>
              </a:rPr>
              <a:t>         </a:t>
            </a:r>
            <a:r>
              <a:rPr lang="en-US" sz="1400" smtClean="0">
                <a:latin typeface="Arial" pitchFamily="34" charset="0"/>
              </a:rPr>
              <a:t>     </a:t>
            </a:r>
            <a:r>
              <a:rPr lang="ru-RU" sz="1400" smtClean="0">
                <a:latin typeface="Arial" pitchFamily="34" charset="0"/>
              </a:rPr>
              <a:t>меньше, чем </a:t>
            </a:r>
            <a:r>
              <a:rPr lang="en-US" sz="1400" b="1" smtClean="0">
                <a:latin typeface="Arial" pitchFamily="34" charset="0"/>
              </a:rPr>
              <a:t>s(x)</a:t>
            </a:r>
            <a:r>
              <a:rPr lang="en-US" sz="1400" smtClean="0">
                <a:latin typeface="Arial" pitchFamily="34" charset="0"/>
              </a:rPr>
              <a:t> </a:t>
            </a:r>
            <a:r>
              <a:rPr lang="ru-RU" sz="1400" smtClean="0">
                <a:latin typeface="Arial" pitchFamily="34" charset="0"/>
              </a:rPr>
              <a:t>(среднее точнее единичного). Для серии из </a:t>
            </a:r>
            <a:r>
              <a:rPr lang="en-US" sz="1400" b="1" i="1" smtClean="0">
                <a:latin typeface="Arial" pitchFamily="34" charset="0"/>
              </a:rPr>
              <a:t>n</a:t>
            </a:r>
            <a:r>
              <a:rPr lang="ru-RU" sz="1400" smtClean="0">
                <a:latin typeface="Arial" pitchFamily="34" charset="0"/>
              </a:rPr>
              <a:t> значений : </a:t>
            </a:r>
          </a:p>
        </p:txBody>
      </p:sp>
      <p:graphicFrame>
        <p:nvGraphicFramePr>
          <p:cNvPr id="5" name="Объект 4"/>
          <p:cNvGraphicFramePr>
            <a:graphicFrameLocks noChangeAspect="1"/>
          </p:cNvGraphicFramePr>
          <p:nvPr/>
        </p:nvGraphicFramePr>
        <p:xfrm>
          <a:off x="1301498" y="1549386"/>
          <a:ext cx="500066" cy="344489"/>
        </p:xfrm>
        <a:graphic>
          <a:graphicData uri="http://schemas.openxmlformats.org/presentationml/2006/ole">
            <p:oleObj spid="_x0000_s56322" name="Формула" r:id="rId3" imgW="304560" imgH="215640" progId="Equation.3">
              <p:embed/>
            </p:oleObj>
          </a:graphicData>
        </a:graphic>
      </p:graphicFrame>
      <p:sp>
        <p:nvSpPr>
          <p:cNvPr id="6" name="Прямоугольник 5"/>
          <p:cNvSpPr/>
          <p:nvPr/>
        </p:nvSpPr>
        <p:spPr>
          <a:xfrm>
            <a:off x="285720" y="2714620"/>
            <a:ext cx="8429684" cy="523220"/>
          </a:xfrm>
          <a:prstGeom prst="rect">
            <a:avLst/>
          </a:prstGeom>
        </p:spPr>
        <p:txBody>
          <a:bodyPr wrap="square">
            <a:spAutoFit/>
          </a:bodyPr>
          <a:lstStyle/>
          <a:p>
            <a:pPr algn="just"/>
            <a:r>
              <a:rPr lang="ru-RU" sz="1400" smtClean="0">
                <a:latin typeface="Arial" pitchFamily="34" charset="0"/>
              </a:rPr>
              <a:t>Поэтому доверительный интервал для величины, расчитанной из серии </a:t>
            </a:r>
            <a:r>
              <a:rPr lang="en-US" sz="1400" b="1" i="1" smtClean="0">
                <a:latin typeface="Arial" pitchFamily="34" charset="0"/>
              </a:rPr>
              <a:t>n</a:t>
            </a:r>
            <a:r>
              <a:rPr lang="ru-RU" sz="1400" smtClean="0">
                <a:latin typeface="Arial" pitchFamily="34" charset="0"/>
              </a:rPr>
              <a:t> параллельных измерений, можно записать как</a:t>
            </a:r>
            <a:r>
              <a:rPr lang="en-US" sz="1400" smtClean="0">
                <a:latin typeface="Arial" pitchFamily="34" charset="0"/>
              </a:rPr>
              <a:t> :</a:t>
            </a:r>
            <a:endParaRPr lang="ru-RU" sz="1400"/>
          </a:p>
        </p:txBody>
      </p:sp>
      <p:graphicFrame>
        <p:nvGraphicFramePr>
          <p:cNvPr id="7" name="Объект 6"/>
          <p:cNvGraphicFramePr>
            <a:graphicFrameLocks noChangeAspect="1"/>
          </p:cNvGraphicFramePr>
          <p:nvPr/>
        </p:nvGraphicFramePr>
        <p:xfrm>
          <a:off x="3571868" y="1928802"/>
          <a:ext cx="1384112" cy="714380"/>
        </p:xfrm>
        <a:graphic>
          <a:graphicData uri="http://schemas.openxmlformats.org/presentationml/2006/ole">
            <p:oleObj spid="_x0000_s56323" name="Формула" r:id="rId4" imgW="787320" imgH="406080" progId="Equation.3">
              <p:embed/>
            </p:oleObj>
          </a:graphicData>
        </a:graphic>
      </p:graphicFrame>
      <p:graphicFrame>
        <p:nvGraphicFramePr>
          <p:cNvPr id="8" name="Объект 7"/>
          <p:cNvGraphicFramePr>
            <a:graphicFrameLocks noChangeAspect="1"/>
          </p:cNvGraphicFramePr>
          <p:nvPr/>
        </p:nvGraphicFramePr>
        <p:xfrm>
          <a:off x="3643306" y="3225800"/>
          <a:ext cx="1643074" cy="631828"/>
        </p:xfrm>
        <a:graphic>
          <a:graphicData uri="http://schemas.openxmlformats.org/presentationml/2006/ole">
            <p:oleObj spid="_x0000_s56324" name="Формула" r:id="rId5" imgW="1079280" imgH="406080" progId="Equation.3">
              <p:embed/>
            </p:oleObj>
          </a:graphicData>
        </a:graphic>
      </p:graphicFrame>
      <p:sp>
        <p:nvSpPr>
          <p:cNvPr id="9" name="Прямоугольник 8"/>
          <p:cNvSpPr/>
          <p:nvPr/>
        </p:nvSpPr>
        <p:spPr>
          <a:xfrm>
            <a:off x="285720" y="4143380"/>
            <a:ext cx="8501122" cy="1600438"/>
          </a:xfrm>
          <a:prstGeom prst="rect">
            <a:avLst/>
          </a:prstGeom>
        </p:spPr>
        <p:txBody>
          <a:bodyPr wrap="square">
            <a:spAutoFit/>
          </a:bodyPr>
          <a:lstStyle/>
          <a:p>
            <a:pPr indent="363538" algn="just"/>
            <a:r>
              <a:rPr lang="ru-RU" sz="1400" smtClean="0">
                <a:latin typeface="Arial" pitchFamily="34" charset="0"/>
              </a:rPr>
              <a:t>При расчете доверительного интервала встает вопрос о выборе доверительной вероятности </a:t>
            </a:r>
            <a:r>
              <a:rPr lang="ru-RU" sz="1400" b="1" i="1" smtClean="0">
                <a:latin typeface="Arial" pitchFamily="34" charset="0"/>
              </a:rPr>
              <a:t>Р</a:t>
            </a:r>
            <a:r>
              <a:rPr lang="ru-RU" sz="1400" smtClean="0">
                <a:latin typeface="Arial" pitchFamily="34" charset="0"/>
              </a:rPr>
              <a:t>. При слишком малых значениях </a:t>
            </a:r>
            <a:r>
              <a:rPr lang="ru-RU" sz="1400" b="1" i="1" smtClean="0">
                <a:latin typeface="Arial" pitchFamily="34" charset="0"/>
              </a:rPr>
              <a:t>Р</a:t>
            </a:r>
            <a:r>
              <a:rPr lang="ru-RU" sz="1400" smtClean="0">
                <a:latin typeface="Arial" pitchFamily="34" charset="0"/>
              </a:rPr>
              <a:t> выводы становятся недостаточно надежными. Слишком большие (близкие к 1) значения брать тоже нецелесообразно, так как в этом случае доверительные интервалы оказываются слишком широкими, малоинформативными. Для большинства химико-аналитических задач оптимальным значением </a:t>
            </a:r>
            <a:r>
              <a:rPr lang="ru-RU" sz="1400" b="1" i="1" smtClean="0">
                <a:latin typeface="Arial" pitchFamily="34" charset="0"/>
              </a:rPr>
              <a:t>Р</a:t>
            </a:r>
            <a:r>
              <a:rPr lang="ru-RU" sz="1400" smtClean="0">
                <a:latin typeface="Arial" pitchFamily="34" charset="0"/>
              </a:rPr>
              <a:t> является 0.95. Именно эту величину доверительной вероятности (за исключением специально оговоренных случаев) мы и будем использовать в дальнейшем.</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571612"/>
            <a:ext cx="8801072" cy="1143000"/>
          </a:xfrm>
        </p:spPr>
        <p:txBody>
          <a:bodyPr>
            <a:normAutofit fontScale="90000"/>
          </a:bodyPr>
          <a:lstStyle/>
          <a:p>
            <a:r>
              <a:rPr lang="ru-RU" smtClean="0"/>
              <a:t>Зачем  нужно проводить  испытание  гипотез?</a:t>
            </a:r>
            <a:br>
              <a:rPr lang="ru-RU" smtClean="0"/>
            </a:br>
            <a:endParaRPr lang="ru-RU"/>
          </a:p>
        </p:txBody>
      </p:sp>
      <p:sp>
        <p:nvSpPr>
          <p:cNvPr id="3" name="Заголовок 1"/>
          <p:cNvSpPr txBox="1">
            <a:spLocks/>
          </p:cNvSpPr>
          <p:nvPr/>
        </p:nvSpPr>
        <p:spPr>
          <a:xfrm>
            <a:off x="457200" y="274638"/>
            <a:ext cx="8229600" cy="939784"/>
          </a:xfrm>
          <a:prstGeom prst="rect">
            <a:avLst/>
          </a:prstGeom>
        </p:spPr>
        <p:txBody>
          <a:bodyPr vert="horz" rtlCol="0" anchor="ctr">
            <a:normAutofit/>
            <a:scene3d>
              <a:camera prst="orthographicFront"/>
              <a:lightRig rig="threePt" dir="tl">
                <a:rot lat="0" lon="0" rev="7200000"/>
              </a:lightRig>
            </a:scene3d>
            <a:sp3d contourW="6350">
              <a:contourClr>
                <a:schemeClr val="accent1"/>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altLang="en-US" sz="3200" b="1" i="1" u="none" strike="noStrike" kern="1200" cap="none" spc="0" normalizeH="0" baseline="0" noProof="0" smtClean="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uLnTx/>
                <a:uFillTx/>
                <a:latin typeface="+mj-lt"/>
                <a:ea typeface="+mj-ea"/>
                <a:cs typeface="+mj-cs"/>
              </a:rPr>
              <a:t>Статистика в аналитической химии</a:t>
            </a:r>
            <a:endParaRPr kumimoji="0" lang="ru-RU" altLang="en-US" sz="3200" b="1" i="0" u="none" strike="noStrike" kern="1200" cap="none" spc="0" normalizeH="0" baseline="0" noProof="0">
              <a:ln w="11430"/>
              <a:gradFill flip="none" rotWithShape="1">
                <a:gsLst>
                  <a:gs pos="0">
                    <a:schemeClr val="accent2"/>
                  </a:gs>
                  <a:gs pos="45000">
                    <a:schemeClr val="accent2">
                      <a:tint val="60000"/>
                    </a:schemeClr>
                  </a:gs>
                  <a:gs pos="90000">
                    <a:schemeClr val="accent2">
                      <a:tint val="40000"/>
                    </a:schemeClr>
                  </a:gs>
                  <a:gs pos="100000">
                    <a:schemeClr val="accent2">
                      <a:tint val="20000"/>
                    </a:schemeClr>
                  </a:gs>
                </a:gsLst>
                <a:lin ang="5400000" scaled="1"/>
                <a:tileRect/>
              </a:gradFill>
              <a:effectLst>
                <a:outerShdw blurRad="44450" dist="41910" dir="3600000" algn="tl">
                  <a:srgbClr val="000000">
                    <a:alpha val="50000"/>
                  </a:srgbClr>
                </a:outerShdw>
              </a:effectLst>
              <a:uLnTx/>
              <a:uFillTx/>
              <a:latin typeface="+mj-lt"/>
              <a:ea typeface="+mj-ea"/>
              <a:cs typeface="+mj-cs"/>
            </a:endParaRPr>
          </a:p>
        </p:txBody>
      </p:sp>
      <p:sp>
        <p:nvSpPr>
          <p:cNvPr id="4" name="Прямоугольник 3"/>
          <p:cNvSpPr/>
          <p:nvPr/>
        </p:nvSpPr>
        <p:spPr>
          <a:xfrm>
            <a:off x="928662" y="3143248"/>
            <a:ext cx="7429552" cy="2123658"/>
          </a:xfrm>
          <a:prstGeom prst="rect">
            <a:avLst/>
          </a:prstGeom>
        </p:spPr>
        <p:txBody>
          <a:bodyPr wrap="square">
            <a:spAutoFit/>
          </a:bodyPr>
          <a:lstStyle/>
          <a:p>
            <a:r>
              <a:rPr lang="ru-RU" sz="2800" i="1" smtClean="0"/>
              <a:t>Неизменно помни, что природа - не бог, </a:t>
            </a:r>
          </a:p>
          <a:p>
            <a:endParaRPr lang="ru-RU" sz="2800" i="1" smtClean="0"/>
          </a:p>
          <a:p>
            <a:r>
              <a:rPr lang="ru-RU" sz="2800" i="1" smtClean="0"/>
              <a:t>человек - не машина, гипотеза - не факт. </a:t>
            </a:r>
          </a:p>
          <a:p>
            <a:endParaRPr lang="ru-RU" sz="2400" smtClean="0"/>
          </a:p>
          <a:p>
            <a:pPr algn="r"/>
            <a:r>
              <a:rPr lang="ru-RU" sz="2400" b="1" i="1" err="1" smtClean="0"/>
              <a:t>Дени</a:t>
            </a:r>
            <a:r>
              <a:rPr lang="ru-RU" sz="2400" b="1" i="1" smtClean="0"/>
              <a:t> Дидро </a:t>
            </a:r>
            <a:endParaRPr lang="ru-RU" sz="2400" b="1" i="1"/>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28596" y="1071546"/>
            <a:ext cx="8429684" cy="5909310"/>
          </a:xfrm>
          <a:prstGeom prst="rect">
            <a:avLst/>
          </a:prstGeom>
        </p:spPr>
        <p:txBody>
          <a:bodyPr wrap="square">
            <a:spAutoFit/>
          </a:bodyPr>
          <a:lstStyle/>
          <a:p>
            <a:pPr indent="361950" algn="just"/>
            <a:r>
              <a:rPr lang="ru-RU" sz="1400" smtClean="0"/>
              <a:t>Одним из применений анализа полученных данных является возможность дать ответы на вопросы о качестве данных или о системе, которую эти данные описывают. В первую категорию попадают такие вопросы «распределены ли данные нормально?» и «имеются ли среди данных выпавшие значения?». Вопросы о системе могут быть такими: «Превышен ли уровень содержания примеси в лекарственном препарате?» или «дает ли новый метод такие же результаты как и традиционный метод?». Отвечая на эти вопросы мы определяем вероятность того, что представленные данные подтверждают правильность сформулированной гипотезы - следовательно «проверяем гипотезу».</a:t>
            </a:r>
          </a:p>
          <a:p>
            <a:pPr algn="just"/>
            <a:endParaRPr lang="ru-RU" sz="1400" smtClean="0"/>
          </a:p>
          <a:p>
            <a:pPr algn="ctr"/>
            <a:r>
              <a:rPr lang="ru-RU" sz="1400" b="1" u="sng" smtClean="0"/>
              <a:t>Гипотеза</a:t>
            </a:r>
            <a:r>
              <a:rPr lang="ru-RU" sz="1400" smtClean="0"/>
              <a:t>, это утверждение, которое может быть истинным, а может быть ложным. </a:t>
            </a:r>
          </a:p>
          <a:p>
            <a:pPr algn="just"/>
            <a:endParaRPr lang="ru-RU" sz="1400" smtClean="0"/>
          </a:p>
          <a:p>
            <a:pPr indent="361950" algn="just"/>
            <a:r>
              <a:rPr lang="ru-RU" sz="1400" smtClean="0"/>
              <a:t>Обычно, гипотеза формулируется таким образом, чтобы имелась бы возможность вычислить вероятность (Р) (или протестировать статистический показатель, вычисленный из этих данных) и затем принять решение о том, - должна ли гипотеза быть принята (высокий уровень Р) или отвергнута (низкий уровень Р). Частный случай испытания гипотез - тест на значимость. Для этого случая реально выдвигается гипотеза о том, что значимой разницы нет, а имеющаяся разница возникает от случайных эффектов: это называется нуль-гипотеза (Н</a:t>
            </a:r>
            <a:r>
              <a:rPr lang="ru-RU" sz="1400" baseline="-25000" smtClean="0"/>
              <a:t>О</a:t>
            </a:r>
            <a:r>
              <a:rPr lang="ru-RU" sz="1400" smtClean="0"/>
              <a:t>). Если вероятность, того что данные соответствуют выдвинутой </a:t>
            </a:r>
            <a:r>
              <a:rPr lang="ru-RU" sz="1400" err="1" smtClean="0"/>
              <a:t>нуль-гипотезе</a:t>
            </a:r>
            <a:r>
              <a:rPr lang="ru-RU" sz="1400" smtClean="0"/>
              <a:t>, попадает в заранее определенное значение (скажем 0.05 или 0.01), то гипотеза отвергается с этой вероятностью. Таким образом,      </a:t>
            </a:r>
            <a:r>
              <a:rPr lang="ru-RU" sz="1400" err="1" smtClean="0"/>
              <a:t>р</a:t>
            </a:r>
            <a:r>
              <a:rPr lang="ru-RU" sz="1400" smtClean="0"/>
              <a:t> &lt; 0.05   означает, что, если бы нуль-гипотеза была справедлива, то  наблюдаемые значения статистического параметра, вычисленного из этих данных  в неком диапазоне, составляли бы  менее чем  5% экспериментов. При использовании этого утверждения для проверки значимости какого-нибудь статистического показателя заранее должно быть принято решение о том уровне вероятности ниже которого нуль-гипотеза отвергается и делается заключение о значимости разности.</a:t>
            </a:r>
          </a:p>
          <a:p>
            <a:pPr algn="just"/>
            <a:endParaRPr lang="ru-RU" sz="1400" smtClean="0"/>
          </a:p>
        </p:txBody>
      </p:sp>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57158" y="1428736"/>
            <a:ext cx="8429684" cy="4401205"/>
          </a:xfrm>
          <a:prstGeom prst="rect">
            <a:avLst/>
          </a:prstGeom>
        </p:spPr>
        <p:txBody>
          <a:bodyPr wrap="square">
            <a:spAutoFit/>
          </a:bodyPr>
          <a:lstStyle/>
          <a:p>
            <a:pPr indent="361950" algn="just"/>
            <a:r>
              <a:rPr lang="ru-RU" sz="1400" smtClean="0"/>
              <a:t>Статистическая  значимость,  или  так называемый Р - уровень  значимости  - это основной  результат  проверки статистической  гипотезы.  Говоря  техническим  языком,  это  вероятность  получения  данного результата  выборочного  исследования  при  условии,  что  на  самом  деле  для  генеральной совокупности  верна  нулевая  статистическая  гипотеза  -  то  есть  нет никакой связи.  Иначе  говоря,  это вероятность того, что обнаруженная связь или зависимость  носит случайный характер, а не является  свойством совокупности.  Именно  статистическая  значимость,  Р - уровень  значимости  является количественной оценкой надежности связи: чем меньше эта вероятность, тем надежнее связь.</a:t>
            </a:r>
          </a:p>
          <a:p>
            <a:pPr indent="361950" algn="just"/>
            <a:r>
              <a:rPr lang="ru-RU" sz="1400" smtClean="0"/>
              <a:t>Для решения вопроса о том, что такое - разумный уровень вероятности принятия или отвержения гипотезы, т.е., насколько значимо «значимое», следует рассмотреть два сценария, в которых может быть принято неправильное решение. Первый - мы отвергаем гипотезу, когда она на самом деле верна (это т.н. ошибка Типа I). В биологических науках ошибка Типа I часто называется </a:t>
            </a:r>
            <a:r>
              <a:rPr lang="ru-RU" sz="1400" u="sng" smtClean="0"/>
              <a:t>ложно отрицательным результатом</a:t>
            </a:r>
            <a:r>
              <a:rPr lang="ru-RU" sz="1400" smtClean="0"/>
              <a:t>. Здесь заключение о том, что проверяемая разница находится вне допустимых пределов уровня, который можно ожидать на основе нормального распределения, соответствует  </a:t>
            </a:r>
            <a:r>
              <a:rPr lang="ru-RU" sz="1400" err="1" smtClean="0"/>
              <a:t>нуль-гипотезе</a:t>
            </a:r>
            <a:r>
              <a:rPr lang="ru-RU" sz="1400" smtClean="0"/>
              <a:t>, когда на самом деле Но истинна. Второй сценарий противоположен этому, он состоит в том, что тест значимости приводит аналитика к ошибочному принятию Но, в то время как она ложна (ошибка Типа II). Ошибка Типа II знакома биологам (врачам, фармацевтам и прочим) как </a:t>
            </a:r>
            <a:r>
              <a:rPr lang="ru-RU" sz="1400" u="sng" smtClean="0"/>
              <a:t>ложно положительный результат</a:t>
            </a:r>
            <a:r>
              <a:rPr lang="ru-RU" sz="1400" smtClean="0"/>
              <a:t>. </a:t>
            </a:r>
          </a:p>
          <a:p>
            <a:pPr algn="just"/>
            <a:r>
              <a:rPr lang="ru-RU" sz="1400" smtClean="0"/>
              <a:t> </a:t>
            </a:r>
          </a:p>
          <a:p>
            <a:pPr algn="just"/>
            <a:r>
              <a:rPr lang="ru-RU" sz="1400" smtClean="0"/>
              <a:t> </a:t>
            </a:r>
          </a:p>
        </p:txBody>
      </p:sp>
      <p:sp>
        <p:nvSpPr>
          <p:cNvPr id="4" name="Заголовок 1"/>
          <p:cNvSpPr>
            <a:spLocks noGrp="1"/>
          </p:cNvSpPr>
          <p:nvPr>
            <p:ph type="title"/>
          </p:nvPr>
        </p:nvSpPr>
        <p:spPr>
          <a:xfrm>
            <a:off x="428596" y="285728"/>
            <a:ext cx="8229600" cy="939784"/>
          </a:xfrm>
        </p:spPr>
        <p:txBody>
          <a:bodyPr>
            <a:normAutofit/>
          </a:bodyPr>
          <a:lstStyle/>
          <a:p>
            <a:r>
              <a:rPr lang="ru-RU" sz="3200" i="1" smtClean="0"/>
              <a:t>Статистика в аналитической химии</a:t>
            </a:r>
            <a:endParaRPr lang="ru-RU" sz="32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i="1" smtClean="0"/>
              <a:t>Статистика в аналитической химии</a:t>
            </a:r>
            <a:endParaRPr lang="ru-RU" sz="3200"/>
          </a:p>
        </p:txBody>
      </p:sp>
      <p:sp>
        <p:nvSpPr>
          <p:cNvPr id="4" name="Прямоугольник 3"/>
          <p:cNvSpPr/>
          <p:nvPr/>
        </p:nvSpPr>
        <p:spPr>
          <a:xfrm>
            <a:off x="285720" y="1643050"/>
            <a:ext cx="8501122" cy="4247317"/>
          </a:xfrm>
          <a:prstGeom prst="rect">
            <a:avLst/>
          </a:prstGeom>
        </p:spPr>
        <p:txBody>
          <a:bodyPr wrap="square">
            <a:spAutoFit/>
          </a:bodyPr>
          <a:lstStyle/>
          <a:p>
            <a:pPr indent="355600" algn="just"/>
            <a:r>
              <a:rPr lang="ru-RU" sz="1400" smtClean="0"/>
              <a:t>Использование статистики в химических, клинических и фармацевтических лабораториях является обычным делом. </a:t>
            </a:r>
          </a:p>
          <a:p>
            <a:pPr indent="355600" algn="just"/>
            <a:r>
              <a:rPr lang="ru-RU" sz="1400" smtClean="0"/>
              <a:t>Поскольку измеряемые данные получают в экспериментальных условиях, содержащих некоторую ошибку, статистические методы, хотя и не совершенны, являются наиболее эффективный путем осмысления данных. </a:t>
            </a:r>
          </a:p>
          <a:p>
            <a:pPr indent="355600" algn="just"/>
            <a:r>
              <a:rPr lang="ru-RU" sz="1400" smtClean="0"/>
              <a:t>Ситуация часто изображается, как :</a:t>
            </a:r>
          </a:p>
          <a:p>
            <a:pPr indent="355600" algn="just"/>
            <a:endParaRPr lang="ru-RU" sz="1400" smtClean="0"/>
          </a:p>
          <a:p>
            <a:pPr indent="355600" algn="ctr"/>
            <a:r>
              <a:rPr lang="en-US" b="1" i="1" smtClean="0"/>
              <a:t>T  =  t + e</a:t>
            </a:r>
          </a:p>
          <a:p>
            <a:pPr indent="355600" algn="ctr"/>
            <a:endParaRPr lang="en-US" sz="1400" smtClean="0"/>
          </a:p>
          <a:p>
            <a:pPr indent="355600" algn="just"/>
            <a:r>
              <a:rPr lang="ru-RU" sz="1400" smtClean="0"/>
              <a:t>Здесь, истинное,  но неизвестное значение, полученное в процессе измерения, </a:t>
            </a:r>
            <a:r>
              <a:rPr lang="ru-RU" sz="1400" b="1" i="1" smtClean="0"/>
              <a:t>T</a:t>
            </a:r>
            <a:r>
              <a:rPr lang="ru-RU" sz="1400" smtClean="0"/>
              <a:t>, состоит из  результата измерения образца , </a:t>
            </a:r>
            <a:r>
              <a:rPr lang="ru-RU" sz="1400" b="1" i="1" err="1" smtClean="0"/>
              <a:t>t</a:t>
            </a:r>
            <a:r>
              <a:rPr lang="ru-RU" sz="1400" smtClean="0"/>
              <a:t>, и случайной ошибки или вариации, </a:t>
            </a:r>
            <a:r>
              <a:rPr lang="ru-RU" sz="1400" b="1" i="1" smtClean="0"/>
              <a:t>e</a:t>
            </a:r>
            <a:r>
              <a:rPr lang="ru-RU" sz="1400" smtClean="0"/>
              <a:t>, возникающей при выполнении этого измерения.</a:t>
            </a:r>
          </a:p>
          <a:p>
            <a:pPr indent="355600" algn="just"/>
            <a:r>
              <a:rPr lang="ru-RU" sz="1400" smtClean="0"/>
              <a:t> Статистическая ошибка является проявлением случайной изменчивости, свойственной  любой системе измерений, и не является промахом. Например, инкубационная температура для бактерий в инкубаторе, имеет нормальное случайное колебание ±1</a:t>
            </a:r>
            <a:r>
              <a:rPr lang="ru-RU" sz="1400" smtClean="0">
                <a:latin typeface="Arial CYR" pitchFamily="34" charset="0"/>
                <a:cs typeface="Arial CYR" pitchFamily="34" charset="0"/>
              </a:rPr>
              <a:t>°</a:t>
            </a:r>
            <a:r>
              <a:rPr lang="ru-RU" sz="1400" smtClean="0"/>
              <a:t>C, которое рассматривается как статистическая ошибка. Статистическая ошибка – это не неправильное измерение или ошибочное измерение. Это, представление о неопределенности  случайных колебаний.</a:t>
            </a:r>
          </a:p>
          <a:p>
            <a:pPr indent="355600" algn="just"/>
            <a:r>
              <a:rPr lang="ru-RU" sz="1400" smtClean="0"/>
              <a:t>Статистический анализ предоставляет возможность исследователю объяснить происхождение  этой случайной ошибки.</a:t>
            </a:r>
            <a:endParaRPr lang="ru-RU" sz="14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28596" y="285728"/>
            <a:ext cx="8229600" cy="939784"/>
          </a:xfrm>
        </p:spPr>
        <p:txBody>
          <a:bodyPr>
            <a:normAutofit/>
          </a:bodyPr>
          <a:lstStyle/>
          <a:p>
            <a:r>
              <a:rPr lang="ru-RU" sz="3200" i="1" smtClean="0"/>
              <a:t>Статистика в аналитической химии</a:t>
            </a:r>
            <a:endParaRPr lang="ru-RU" sz="3200"/>
          </a:p>
        </p:txBody>
      </p:sp>
      <p:pic>
        <p:nvPicPr>
          <p:cNvPr id="447521" name="Picture 33"/>
          <p:cNvPicPr>
            <a:picLocks noChangeAspect="1" noChangeArrowheads="1"/>
          </p:cNvPicPr>
          <p:nvPr/>
        </p:nvPicPr>
        <p:blipFill>
          <a:blip r:embed="rId2"/>
          <a:srcRect/>
          <a:stretch>
            <a:fillRect/>
          </a:stretch>
        </p:blipFill>
        <p:spPr bwMode="auto">
          <a:xfrm>
            <a:off x="357158" y="1142984"/>
            <a:ext cx="8457748" cy="5357850"/>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i="1" smtClean="0"/>
              <a:t>Статистика в аналитической химии</a:t>
            </a:r>
            <a:endParaRPr lang="ru-RU" sz="3200"/>
          </a:p>
        </p:txBody>
      </p:sp>
      <p:sp>
        <p:nvSpPr>
          <p:cNvPr id="3" name="Прямоугольник 2"/>
          <p:cNvSpPr/>
          <p:nvPr/>
        </p:nvSpPr>
        <p:spPr>
          <a:xfrm>
            <a:off x="214282" y="1500174"/>
            <a:ext cx="8643998" cy="3447098"/>
          </a:xfrm>
          <a:prstGeom prst="rect">
            <a:avLst/>
          </a:prstGeom>
        </p:spPr>
        <p:txBody>
          <a:bodyPr wrap="square">
            <a:spAutoFit/>
          </a:bodyPr>
          <a:lstStyle/>
          <a:p>
            <a:pPr indent="361950" algn="ctr"/>
            <a:r>
              <a:rPr lang="ru-RU" sz="1400" b="1" i="1" smtClean="0"/>
              <a:t>Проверка гипотез обычно проходит  следующие этапы:</a:t>
            </a:r>
          </a:p>
          <a:p>
            <a:pPr indent="361950" algn="just"/>
            <a:endParaRPr lang="ru-RU" sz="1400" smtClean="0"/>
          </a:p>
          <a:p>
            <a:pPr indent="361950" algn="just"/>
            <a:r>
              <a:rPr lang="ru-RU" sz="1400" smtClean="0"/>
              <a:t> 1. Определение используемой  статистической модели. Здесь выдвигают некоторый набор предпосылок относительно закона  распределения случайной величины и его  параметров. Например, закон распределения нормальный, величины независимы и пр. </a:t>
            </a:r>
          </a:p>
          <a:p>
            <a:pPr indent="361950" algn="just"/>
            <a:r>
              <a:rPr lang="ru-RU" sz="1400" smtClean="0"/>
              <a:t>2. Формулируют Н</a:t>
            </a:r>
            <a:r>
              <a:rPr lang="ru-RU" sz="1400" baseline="-25000" smtClean="0"/>
              <a:t>0</a:t>
            </a:r>
            <a:r>
              <a:rPr lang="ru-RU" sz="1400" smtClean="0"/>
              <a:t> и Н</a:t>
            </a:r>
            <a:r>
              <a:rPr lang="ru-RU" sz="1400" baseline="-25000" smtClean="0"/>
              <a:t>1</a:t>
            </a:r>
            <a:r>
              <a:rPr lang="ru-RU" sz="1400" smtClean="0"/>
              <a:t>. </a:t>
            </a:r>
          </a:p>
          <a:p>
            <a:pPr indent="361950" algn="just"/>
            <a:r>
              <a:rPr lang="ru-RU" sz="1400" smtClean="0"/>
              <a:t>3. Выбирают критерий (</a:t>
            </a:r>
            <a:r>
              <a:rPr lang="ru-RU" sz="1400" err="1" smtClean="0"/>
              <a:t>критериальную</a:t>
            </a:r>
            <a:r>
              <a:rPr lang="ru-RU" sz="1400" smtClean="0"/>
              <a:t>  статистику), который подходит к выдвинутой статистической модели. </a:t>
            </a:r>
          </a:p>
          <a:p>
            <a:pPr indent="361950" algn="just"/>
            <a:r>
              <a:rPr lang="ru-RU" sz="1400" smtClean="0"/>
              <a:t>4. Выбирают уровень значимости </a:t>
            </a:r>
            <a:r>
              <a:rPr lang="el-GR" smtClean="0">
                <a:cs typeface="Calibri"/>
              </a:rPr>
              <a:t>α</a:t>
            </a:r>
            <a:r>
              <a:rPr lang="ru-RU" sz="1400" smtClean="0">
                <a:latin typeface="Calibri"/>
                <a:cs typeface="Calibri"/>
              </a:rPr>
              <a:t> </a:t>
            </a:r>
            <a:r>
              <a:rPr lang="ru-RU" sz="1400" smtClean="0"/>
              <a:t>в  зависимости от требуемой надежности выводов.</a:t>
            </a:r>
          </a:p>
          <a:p>
            <a:pPr indent="361950" algn="just"/>
            <a:r>
              <a:rPr lang="ru-RU" sz="1400" smtClean="0"/>
              <a:t>5. Определяют критическую область для проверки Н</a:t>
            </a:r>
            <a:r>
              <a:rPr lang="ru-RU" sz="1400" baseline="-25000" smtClean="0"/>
              <a:t>0</a:t>
            </a:r>
            <a:r>
              <a:rPr lang="ru-RU" sz="1400" smtClean="0"/>
              <a:t>. Если значение критерия  попадает в эту область, то Н</a:t>
            </a:r>
            <a:r>
              <a:rPr lang="ru-RU" sz="1400" baseline="-25000" smtClean="0"/>
              <a:t>0</a:t>
            </a:r>
            <a:r>
              <a:rPr lang="ru-RU" sz="1400" smtClean="0"/>
              <a:t> отклоняется. При  условии, что Н</a:t>
            </a:r>
            <a:r>
              <a:rPr lang="ru-RU" sz="1400" baseline="-25000" smtClean="0"/>
              <a:t>0 </a:t>
            </a:r>
            <a:r>
              <a:rPr lang="ru-RU" sz="1400" smtClean="0"/>
              <a:t>верна, вероятность  попадания в критическую область равна </a:t>
            </a:r>
            <a:r>
              <a:rPr lang="el-GR" smtClean="0">
                <a:cs typeface="Calibri"/>
              </a:rPr>
              <a:t>α</a:t>
            </a:r>
            <a:r>
              <a:rPr lang="ru-RU" sz="1400" smtClean="0"/>
              <a:t>. Вид этой области (односторонняя или  двухсторонняя) зависит от принятой Н</a:t>
            </a:r>
            <a:r>
              <a:rPr lang="ru-RU" sz="1400" baseline="-25000" smtClean="0"/>
              <a:t>0</a:t>
            </a:r>
            <a:r>
              <a:rPr lang="ru-RU" sz="1400" smtClean="0"/>
              <a:t>. </a:t>
            </a:r>
          </a:p>
          <a:p>
            <a:pPr indent="361950" algn="just"/>
            <a:r>
              <a:rPr lang="ru-RU" sz="1400" smtClean="0"/>
              <a:t>6. Рассчитывают значение выбранного  статистического критерия для имеющихся данных. </a:t>
            </a:r>
          </a:p>
          <a:p>
            <a:pPr indent="361950" algn="just"/>
            <a:r>
              <a:rPr lang="ru-RU" sz="1400" smtClean="0"/>
              <a:t>7. Рассчитанное значение критерия  сравнивают с критическим (иногда называемым табличным) и затем решают принять или отклонить Н</a:t>
            </a:r>
            <a:r>
              <a:rPr lang="ru-RU" sz="1400" baseline="-25000" smtClean="0"/>
              <a:t>0</a:t>
            </a:r>
            <a:r>
              <a:rPr lang="ru-RU" sz="1400" smtClean="0"/>
              <a:t>.</a:t>
            </a:r>
            <a:endParaRPr lang="en-US" sz="1400"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i="1" smtClean="0"/>
              <a:t>Статистика в аналитической химии</a:t>
            </a:r>
            <a:endParaRPr lang="ru-RU" sz="3200"/>
          </a:p>
        </p:txBody>
      </p:sp>
      <p:sp>
        <p:nvSpPr>
          <p:cNvPr id="3" name="Прямоугольник 2"/>
          <p:cNvSpPr/>
          <p:nvPr/>
        </p:nvSpPr>
        <p:spPr>
          <a:xfrm>
            <a:off x="214282" y="1500174"/>
            <a:ext cx="8643998" cy="4185761"/>
          </a:xfrm>
          <a:prstGeom prst="rect">
            <a:avLst/>
          </a:prstGeom>
        </p:spPr>
        <p:txBody>
          <a:bodyPr wrap="square">
            <a:spAutoFit/>
          </a:bodyPr>
          <a:lstStyle/>
          <a:p>
            <a:pPr indent="361950" algn="ctr"/>
            <a:r>
              <a:rPr lang="ru-RU" sz="1400" b="1" smtClean="0"/>
              <a:t>Односторонние и двусторонние критерии проверки значимости </a:t>
            </a:r>
          </a:p>
          <a:p>
            <a:pPr indent="361950" algn="just"/>
            <a:r>
              <a:rPr lang="ru-RU" sz="1400" smtClean="0"/>
              <a:t> </a:t>
            </a:r>
          </a:p>
          <a:p>
            <a:pPr indent="361950" algn="just"/>
            <a:r>
              <a:rPr lang="ru-RU" sz="1400" smtClean="0"/>
              <a:t>Если  цель  исследования состоит том,  чтобы  выявить  различие  параметров  двух  генеральных совокупностей, которые соответствуют различным ее естественным  условиям ,  то  часто  неизвестно,  какой  из  этих  параметров  будет  больше,  а какой меньше.  Например,  если  интересуются  вариативностью  результатов  в  контрольной  и экспериментальной выборках, то, как правило, нет уверенности в знаке различия дисперсий или стандартных  отклонений  результатов,  по  которым  оценивается  вариативность.  В  этом  случае нулевая  гипотеза  состоит  в  том,  что  дисперсии  равны  между  собой,  а  цель  исследования  — доказать  обратное,  т.е.  наличие  различия  между  дисперсиями.  При  этом  допускается,  что различие может быть любого знака. </a:t>
            </a:r>
            <a:r>
              <a:rPr lang="ru-RU" sz="1400" b="1" i="1" smtClean="0"/>
              <a:t>Такие гипотезы называются двусторонними.  </a:t>
            </a:r>
          </a:p>
          <a:p>
            <a:pPr indent="361950" algn="just"/>
            <a:r>
              <a:rPr lang="ru-RU" sz="1400" smtClean="0"/>
              <a:t>Но  иногда  задача  состоит  в  том,  чтобы  доказать  увеличение  или  уменьшение  параметра; например,  средний  результат  в  экспериментальной  выборке  выше,  чем  контрольной.  При  этом уже  не  допускается,  что  различие  может  быть  другого  знака.  </a:t>
            </a:r>
            <a:r>
              <a:rPr lang="ru-RU" sz="1400" b="1" i="1" smtClean="0"/>
              <a:t>Такие  гипотезы  называются односторонними. </a:t>
            </a:r>
          </a:p>
          <a:p>
            <a:pPr indent="361950" algn="just"/>
            <a:endParaRPr lang="ru-RU" sz="1400" b="1" i="1" smtClean="0"/>
          </a:p>
          <a:p>
            <a:pPr algn="just"/>
            <a:r>
              <a:rPr lang="ru-RU" sz="1400" smtClean="0"/>
              <a:t>       Критерии  значимости,  служащие  для  проверки  двусторонних  гипотез,  называются двусторонними, а для односторонних — односторонними.</a:t>
            </a:r>
            <a:endParaRPr lang="en-US" sz="1400" smtClean="0"/>
          </a:p>
          <a:p>
            <a:pPr algn="just"/>
            <a:endParaRPr lang="en-US" sz="140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i="1" smtClean="0"/>
              <a:t>Статистика в аналитической химии</a:t>
            </a:r>
            <a:endParaRPr lang="ru-RU" sz="3200"/>
          </a:p>
        </p:txBody>
      </p:sp>
      <p:sp>
        <p:nvSpPr>
          <p:cNvPr id="3" name="Прямоугольник 2"/>
          <p:cNvSpPr/>
          <p:nvPr/>
        </p:nvSpPr>
        <p:spPr>
          <a:xfrm>
            <a:off x="214282" y="1285860"/>
            <a:ext cx="8643998" cy="5478423"/>
          </a:xfrm>
          <a:prstGeom prst="rect">
            <a:avLst/>
          </a:prstGeom>
        </p:spPr>
        <p:txBody>
          <a:bodyPr wrap="square">
            <a:spAutoFit/>
          </a:bodyPr>
          <a:lstStyle/>
          <a:p>
            <a:pPr algn="just"/>
            <a:endParaRPr lang="en-US" sz="1400" smtClean="0"/>
          </a:p>
          <a:p>
            <a:r>
              <a:rPr lang="ru-RU" sz="1400" smtClean="0"/>
              <a:t>Статистические критерии  - это  инструмент, для того чтобы  иметь возможность ответить на вопросы типа :</a:t>
            </a:r>
          </a:p>
          <a:p>
            <a:pPr algn="ctr"/>
            <a:endParaRPr lang="ru-RU" sz="1400" smtClean="0"/>
          </a:p>
          <a:p>
            <a:r>
              <a:rPr lang="ru-RU" sz="1400" smtClean="0"/>
              <a:t> -  Как точно выполнены  анализы?</a:t>
            </a:r>
            <a:endParaRPr lang="en-US" sz="1400" smtClean="0"/>
          </a:p>
          <a:p>
            <a:endParaRPr lang="ru-RU" sz="1400" smtClean="0"/>
          </a:p>
          <a:p>
            <a:r>
              <a:rPr lang="ru-RU" sz="1400" smtClean="0"/>
              <a:t> - Сколько анализов мне придется сделать, чтобы преодолеть проблемы неоднородности образцов  </a:t>
            </a:r>
          </a:p>
          <a:p>
            <a:r>
              <a:rPr lang="ru-RU" sz="1400" smtClean="0"/>
              <a:t>    или  аналитические ошибки?</a:t>
            </a:r>
            <a:endParaRPr lang="en-US" sz="1400" smtClean="0"/>
          </a:p>
          <a:p>
            <a:endParaRPr lang="ru-RU" sz="1400" smtClean="0"/>
          </a:p>
          <a:p>
            <a:r>
              <a:rPr lang="ru-RU" sz="1400" smtClean="0"/>
              <a:t> -  Продукт соответствует спецификации?</a:t>
            </a:r>
            <a:endParaRPr lang="en-US" sz="1400" smtClean="0"/>
          </a:p>
          <a:p>
            <a:endParaRPr lang="ru-RU" sz="1400" smtClean="0"/>
          </a:p>
          <a:p>
            <a:r>
              <a:rPr lang="ru-RU" sz="1400" smtClean="0"/>
              <a:t>-  С какой уверенностью  могу утверждать, что предельное содержание  превышено?</a:t>
            </a:r>
            <a:endParaRPr lang="en-US" sz="1400" smtClean="0"/>
          </a:p>
          <a:p>
            <a:endParaRPr lang="ru-RU" sz="1400" smtClean="0"/>
          </a:p>
          <a:p>
            <a:r>
              <a:rPr lang="ru-RU" sz="1400" smtClean="0"/>
              <a:t>-   Какой метод точнее и на нем следует остановиться (критерии на основании которых был выбран   </a:t>
            </a:r>
          </a:p>
          <a:p>
            <a:r>
              <a:rPr lang="ru-RU" sz="1400" smtClean="0"/>
              <a:t>    тот или иной метод) ?</a:t>
            </a:r>
            <a:endParaRPr lang="en-US" sz="1400" smtClean="0"/>
          </a:p>
          <a:p>
            <a:endParaRPr lang="ru-RU" sz="1400" smtClean="0"/>
          </a:p>
          <a:p>
            <a:pPr algn="just"/>
            <a:r>
              <a:rPr lang="ru-RU" sz="1400" smtClean="0"/>
              <a:t>      Возникает вопрос о том, какой из критериев следует выбирать в том или ином случае. Ответ на  этот  вопрос  находится  за  пределами  формальных  статистических  методов  и  полностью зависит от целей исследования. Ни в коем случае нельзя выбирать тот или иной критерий оценивания после проведения эксперимента, поскольку это может привести  к  неверным  выводам.  </a:t>
            </a:r>
          </a:p>
          <a:p>
            <a:pPr algn="just"/>
            <a:endParaRPr lang="ru-RU" sz="1400" smtClean="0"/>
          </a:p>
          <a:p>
            <a:pPr algn="just"/>
            <a:r>
              <a:rPr lang="ru-RU" sz="1400" smtClean="0"/>
              <a:t>       Если  до  проведения  эксперимента  допускается,  что  различие сравниваемых  параметров  может  быть  как  положительным,  так  и  отрицательным,  то  следует использовать </a:t>
            </a:r>
            <a:r>
              <a:rPr lang="ru-RU" sz="1400" u="sng" smtClean="0"/>
              <a:t>двусторонний </a:t>
            </a:r>
            <a:r>
              <a:rPr lang="en-US" sz="1400" u="sng" smtClean="0"/>
              <a:t> </a:t>
            </a:r>
            <a:r>
              <a:rPr lang="ru-RU" sz="1400" u="sng" smtClean="0"/>
              <a:t>критерий.  </a:t>
            </a:r>
          </a:p>
          <a:p>
            <a:pPr indent="268288" algn="just"/>
            <a:r>
              <a:rPr lang="ru-RU" sz="1400" smtClean="0"/>
              <a:t> </a:t>
            </a:r>
            <a:endParaRPr lang="ru-RU" sz="140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i="1" smtClean="0"/>
              <a:t>Статистика в аналитической химии</a:t>
            </a:r>
            <a:endParaRPr lang="ru-RU" sz="3200"/>
          </a:p>
        </p:txBody>
      </p:sp>
      <p:sp>
        <p:nvSpPr>
          <p:cNvPr id="3" name="Прямоугольник 2"/>
          <p:cNvSpPr/>
          <p:nvPr/>
        </p:nvSpPr>
        <p:spPr>
          <a:xfrm>
            <a:off x="285720" y="1500174"/>
            <a:ext cx="8643998" cy="4401205"/>
          </a:xfrm>
          <a:prstGeom prst="rect">
            <a:avLst/>
          </a:prstGeom>
        </p:spPr>
        <p:txBody>
          <a:bodyPr wrap="square">
            <a:spAutoFit/>
          </a:bodyPr>
          <a:lstStyle/>
          <a:p>
            <a:pPr indent="268288" algn="just"/>
            <a:r>
              <a:rPr lang="ru-RU" sz="1400" smtClean="0"/>
              <a:t>Если же есть дополнительная информация, например, из предшествующих экспериментов, на  основании которой  можно  сделать  предположение,  что  один  из  параметров  больше  или меньше другого, то используется </a:t>
            </a:r>
            <a:r>
              <a:rPr lang="ru-RU" sz="1400" u="sng" smtClean="0"/>
              <a:t>односторонний критерий</a:t>
            </a:r>
            <a:r>
              <a:rPr lang="ru-RU" sz="1400" smtClean="0"/>
              <a:t>.  </a:t>
            </a:r>
            <a:endParaRPr lang="en-US" sz="1400" smtClean="0"/>
          </a:p>
          <a:p>
            <a:pPr indent="268288" algn="just"/>
            <a:endParaRPr lang="en-US" sz="1400" smtClean="0"/>
          </a:p>
          <a:p>
            <a:pPr indent="268288" algn="just"/>
            <a:r>
              <a:rPr lang="ru-RU" sz="1400" smtClean="0"/>
              <a:t>Когда  имеются основания  для  применения  одностороннего  критерия,  его  следует предпочесть  двустороннему,  потому  что  односторонний  критерий  полнее  использует информацию об изучаемом явлении и поэтому чаще дает правильные результаты.</a:t>
            </a:r>
            <a:endParaRPr lang="en-US" sz="1400" smtClean="0"/>
          </a:p>
          <a:p>
            <a:pPr indent="268288" algn="just"/>
            <a:endParaRPr lang="ru-RU" sz="1400" smtClean="0"/>
          </a:p>
          <a:p>
            <a:pPr indent="361950" algn="just"/>
            <a:r>
              <a:rPr lang="ru-RU" sz="1400" smtClean="0"/>
              <a:t>Риск одностороннего критерия в том, что он может назвать значимой переменную, которая </a:t>
            </a:r>
            <a:r>
              <a:rPr lang="en-US" sz="1400" smtClean="0"/>
              <a:t> </a:t>
            </a:r>
            <a:r>
              <a:rPr lang="ru-RU" sz="1400" smtClean="0"/>
              <a:t>не  является  значимой  на  самом  деле.  Односторонний  критерий  –  это  шанс  назвать  вашу переменную значимой, когда двусторонний критерий не срабатывает. </a:t>
            </a:r>
            <a:endParaRPr lang="en-US" sz="1400" smtClean="0"/>
          </a:p>
          <a:p>
            <a:pPr indent="361950" algn="just"/>
            <a:endParaRPr lang="ru-RU" sz="1400" smtClean="0"/>
          </a:p>
          <a:p>
            <a:pPr indent="361950" algn="just"/>
            <a:r>
              <a:rPr lang="ru-RU" sz="1400" smtClean="0"/>
              <a:t>Двусторонние тесты более строгие в отличие от односторонних. Коэффициент может быть незначим  при  двустороннем  тесте  и  значим  при  одностороннем,  поэтому  использование односторонних  тестов  может  оказаться  полезным,  так  как  хочется  иметь  значимые коэффициенты. </a:t>
            </a:r>
            <a:endParaRPr lang="en-US" sz="1400" smtClean="0"/>
          </a:p>
          <a:p>
            <a:pPr indent="361950" algn="just"/>
            <a:endParaRPr lang="ru-RU" sz="1400" smtClean="0"/>
          </a:p>
          <a:p>
            <a:pPr indent="361950" algn="just"/>
            <a:r>
              <a:rPr lang="ru-RU" sz="1400" smtClean="0"/>
              <a:t> Если  односторонний  тест  не  позволил  отвергнуть  нулевую  гипотезу,  то  есть  значимость коэффициента обосновать не  удалось, то более строгий двусторонний тест также не отвергнет нулевую гипотезу, и коэффициент  является незначимым. </a:t>
            </a:r>
            <a:endParaRPr lang="ru-RU" sz="14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i="1" smtClean="0"/>
              <a:t>Статистика в аналитической химии</a:t>
            </a:r>
            <a:endParaRPr lang="ru-RU" sz="3200"/>
          </a:p>
        </p:txBody>
      </p:sp>
      <p:sp>
        <p:nvSpPr>
          <p:cNvPr id="3" name="Прямоугольник 2"/>
          <p:cNvSpPr/>
          <p:nvPr/>
        </p:nvSpPr>
        <p:spPr>
          <a:xfrm>
            <a:off x="285720" y="1379577"/>
            <a:ext cx="8643998" cy="5478423"/>
          </a:xfrm>
          <a:prstGeom prst="rect">
            <a:avLst/>
          </a:prstGeom>
        </p:spPr>
        <p:txBody>
          <a:bodyPr wrap="square">
            <a:spAutoFit/>
          </a:bodyPr>
          <a:lstStyle/>
          <a:p>
            <a:pPr indent="268288" algn="ctr"/>
            <a:r>
              <a:rPr lang="ru-RU" sz="1400" b="1" smtClean="0"/>
              <a:t>Выбор подходящего статистического метода для проверки гипотезы</a:t>
            </a:r>
          </a:p>
          <a:p>
            <a:pPr indent="268288" algn="ctr"/>
            <a:endParaRPr lang="ru-RU" sz="1400" b="1" smtClean="0"/>
          </a:p>
          <a:p>
            <a:pPr indent="268288" algn="ctr"/>
            <a:r>
              <a:rPr lang="ru-RU" sz="1400" b="1" i="1" smtClean="0"/>
              <a:t>Критерий t-Стьюдента для одной выборки</a:t>
            </a:r>
            <a:endParaRPr lang="en-US" sz="1400" b="1" i="1" smtClean="0"/>
          </a:p>
          <a:p>
            <a:pPr indent="268288" algn="ctr"/>
            <a:r>
              <a:rPr lang="ru-RU" sz="1400" b="1" i="1" smtClean="0"/>
              <a:t> </a:t>
            </a:r>
          </a:p>
          <a:p>
            <a:pPr indent="268288" algn="just"/>
            <a:r>
              <a:rPr lang="ru-RU" sz="1400" smtClean="0"/>
              <a:t>Данный метод позволяет проверить гипотезу о том, что среднее значение изучаемого признака отличается от некоторого известного значения.  Исходное  предположение  –  распределение  признака  в  выборке  приблизительно  соответствует </a:t>
            </a:r>
            <a:r>
              <a:rPr lang="en-US" sz="1400" smtClean="0"/>
              <a:t> </a:t>
            </a:r>
            <a:r>
              <a:rPr lang="ru-RU" sz="1400" smtClean="0"/>
              <a:t>нормальному. </a:t>
            </a:r>
            <a:endParaRPr lang="en-US" sz="1400" smtClean="0"/>
          </a:p>
          <a:p>
            <a:pPr indent="268288" algn="just"/>
            <a:endParaRPr lang="en-US" sz="1400" smtClean="0"/>
          </a:p>
          <a:p>
            <a:pPr indent="268288" algn="ctr"/>
            <a:r>
              <a:rPr lang="ru-RU" sz="1400" b="1" i="1" smtClean="0"/>
              <a:t>Критерий t-Стьюдента для независимых выборок </a:t>
            </a:r>
          </a:p>
          <a:p>
            <a:pPr indent="268288" algn="just"/>
            <a:r>
              <a:rPr lang="ru-RU" sz="1400" smtClean="0"/>
              <a:t>Данный  метод  сравнения  позволяет  проверить  гипотезу  о  том,  что  средние  значения  двух генеральных  совокупностей,  из  которых  извлечены  сравниваемые  независимые  выборки, отличаются друг от друга.  </a:t>
            </a:r>
            <a:endParaRPr lang="en-US" sz="1400" smtClean="0"/>
          </a:p>
          <a:p>
            <a:pPr algn="just"/>
            <a:r>
              <a:rPr lang="ru-RU" sz="1400" smtClean="0"/>
              <a:t>Исходные предположения </a:t>
            </a:r>
            <a:r>
              <a:rPr lang="en-US" sz="1400" smtClean="0"/>
              <a:t>:</a:t>
            </a:r>
            <a:r>
              <a:rPr lang="ru-RU" sz="1400" smtClean="0"/>
              <a:t> </a:t>
            </a:r>
            <a:endParaRPr lang="en-US" sz="1400" smtClean="0"/>
          </a:p>
          <a:p>
            <a:pPr marL="342900" indent="-342900" algn="just">
              <a:buAutoNum type="arabicParenR"/>
            </a:pPr>
            <a:r>
              <a:rPr lang="ru-RU" sz="1400" smtClean="0"/>
              <a:t>одна выборка извлекается из одной генеральной совокупности, а другая  выборка,  независимая  от  первой,  извлекается  из  другой  генеральной  совокупности;  </a:t>
            </a:r>
            <a:endParaRPr lang="en-US" sz="1400" smtClean="0"/>
          </a:p>
          <a:p>
            <a:pPr marL="342900" indent="-342900" algn="just">
              <a:buAutoNum type="arabicParenR"/>
            </a:pPr>
            <a:r>
              <a:rPr lang="ru-RU" sz="1400" smtClean="0"/>
              <a:t>распределение  признака  в  обеих  выборках  приблизительно  соответствует  нормальному;  </a:t>
            </a:r>
            <a:endParaRPr lang="en-US" sz="1400" smtClean="0"/>
          </a:p>
          <a:p>
            <a:pPr marL="342900" indent="-342900" algn="just">
              <a:buAutoNum type="arabicParenR"/>
            </a:pPr>
            <a:r>
              <a:rPr lang="ru-RU" sz="1400" smtClean="0"/>
              <a:t> дисперсии признака в 2-х выборках примерно одинаковы (гомогенны). </a:t>
            </a:r>
            <a:endParaRPr lang="en-US" sz="1400" smtClean="0"/>
          </a:p>
          <a:p>
            <a:pPr marL="342900" indent="-342900" algn="just"/>
            <a:endParaRPr lang="en-US" sz="1400" smtClean="0"/>
          </a:p>
          <a:p>
            <a:pPr indent="268288" algn="just"/>
            <a:r>
              <a:rPr lang="ru-RU" sz="1400" smtClean="0"/>
              <a:t>Альтернатива  методу  –  непараметрический  U-критерий  Манна-Уитни  (если  распределение признака  хотя  бы  в  одной  выборке  отличается  от  нормального  или  дисперсии  статистически </a:t>
            </a:r>
            <a:r>
              <a:rPr lang="en-US" sz="1400" smtClean="0"/>
              <a:t> </a:t>
            </a:r>
            <a:r>
              <a:rPr lang="ru-RU" sz="1400" smtClean="0"/>
              <a:t>достоверно различаются). </a:t>
            </a:r>
          </a:p>
          <a:p>
            <a:pPr indent="268288" algn="just"/>
            <a:r>
              <a:rPr lang="ru-RU" sz="1400" smtClean="0"/>
              <a:t>Результатом  данного  анализа  будет  наличие  или  отсутствие  достоверного  различия  между двумя выборками измерений, учитывая, конечно, уровень достоверности (</a:t>
            </a:r>
            <a:r>
              <a:rPr lang="ru-RU" sz="1400" err="1" smtClean="0"/>
              <a:t>p</a:t>
            </a:r>
            <a:r>
              <a:rPr lang="ru-RU" sz="1400" smtClean="0"/>
              <a:t>&lt;0,05). </a:t>
            </a:r>
          </a:p>
          <a:p>
            <a:pPr indent="268288" algn="just"/>
            <a:endParaRPr lang="ru-RU" sz="1400" smtClean="0"/>
          </a:p>
          <a:p>
            <a:pPr indent="268288" algn="just"/>
            <a:endParaRPr lang="ru-RU" sz="14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143000"/>
          </a:xfrm>
        </p:spPr>
        <p:txBody>
          <a:bodyPr>
            <a:noAutofit/>
          </a:bodyPr>
          <a:lstStyle/>
          <a:p>
            <a:r>
              <a:rPr lang="ru-RU" sz="3200" i="1" smtClean="0"/>
              <a:t>Статистика в аналитической химии</a:t>
            </a:r>
            <a:endParaRPr lang="ru-RU" sz="3200"/>
          </a:p>
        </p:txBody>
      </p:sp>
      <p:sp>
        <p:nvSpPr>
          <p:cNvPr id="3" name="Прямоугольник 2"/>
          <p:cNvSpPr/>
          <p:nvPr/>
        </p:nvSpPr>
        <p:spPr>
          <a:xfrm>
            <a:off x="214282" y="948690"/>
            <a:ext cx="8643998" cy="5909310"/>
          </a:xfrm>
          <a:prstGeom prst="rect">
            <a:avLst/>
          </a:prstGeom>
        </p:spPr>
        <p:txBody>
          <a:bodyPr wrap="square">
            <a:spAutoFit/>
          </a:bodyPr>
          <a:lstStyle/>
          <a:p>
            <a:pPr indent="268288" algn="ctr"/>
            <a:r>
              <a:rPr lang="ru-RU" sz="1400" b="1" smtClean="0"/>
              <a:t>Критерий t-Стьюдента для зависимых выборок </a:t>
            </a:r>
          </a:p>
          <a:p>
            <a:pPr indent="361950" algn="just"/>
            <a:r>
              <a:rPr lang="ru-RU" sz="1400" smtClean="0"/>
              <a:t>Этот  метод  позволяет  проверить  гипотезу  о  том,  что  средние  значения  двух  генеральных совокупностей,  из  которых  извлечены  сравниваемые  зависимые  выборки,  отличаются  друг  от друга.  Зависимая  выборка  –  когда  определенный  признак  измерен  на  одной  и  той  же  выборке  дважды, например, до и после воздействия, лечения и т.п. </a:t>
            </a:r>
          </a:p>
          <a:p>
            <a:pPr indent="361950" algn="just"/>
            <a:endParaRPr lang="ru-RU" sz="1400" smtClean="0"/>
          </a:p>
          <a:p>
            <a:pPr indent="361950" algn="just"/>
            <a:r>
              <a:rPr lang="ru-RU" sz="1400" smtClean="0"/>
              <a:t>Исходные  предположения:</a:t>
            </a:r>
          </a:p>
          <a:p>
            <a:pPr indent="361950" algn="just">
              <a:buAutoNum type="arabicParenR"/>
            </a:pPr>
            <a:r>
              <a:rPr lang="ru-RU" sz="1400" smtClean="0"/>
              <a:t>каждому  представителю  одной  выборки  поставлен  в соответствие  представитель  другой  выборки;  </a:t>
            </a:r>
          </a:p>
          <a:p>
            <a:pPr indent="361950" algn="just">
              <a:buAutoNum type="arabicParenR"/>
            </a:pPr>
            <a:r>
              <a:rPr lang="ru-RU" sz="1400" smtClean="0"/>
              <a:t>данные  двух  выборок  положительно </a:t>
            </a:r>
            <a:r>
              <a:rPr lang="ru-RU" sz="1400" err="1" smtClean="0"/>
              <a:t>коррелируют</a:t>
            </a:r>
            <a:r>
              <a:rPr lang="ru-RU" sz="1400" smtClean="0"/>
              <a:t>; </a:t>
            </a:r>
          </a:p>
          <a:p>
            <a:pPr indent="361950" algn="just">
              <a:buAutoNum type="arabicParenR"/>
            </a:pPr>
            <a:r>
              <a:rPr lang="ru-RU" sz="1400" smtClean="0"/>
              <a:t>распределение  признака  в  обеих  выборках  приблизительно  соответствует нормальному. </a:t>
            </a:r>
          </a:p>
          <a:p>
            <a:pPr algn="just"/>
            <a:endParaRPr lang="ru-RU" sz="1400" smtClean="0"/>
          </a:p>
          <a:p>
            <a:pPr indent="361950" algn="just"/>
            <a:r>
              <a:rPr lang="ru-RU" sz="1400" smtClean="0"/>
              <a:t>Альтернатива  методу  –  непараметрический  критерий  T -  </a:t>
            </a:r>
            <a:r>
              <a:rPr lang="ru-RU" sz="1400" err="1" smtClean="0"/>
              <a:t>Вилкоксона</a:t>
            </a:r>
            <a:r>
              <a:rPr lang="ru-RU" sz="1400" smtClean="0"/>
              <a:t>  (если  распределение признака  хотя  бы  в  одной  выборке  отличается  от  нормального  и  t-критерий  Стьюдента  для независимых выборок (если данные для двух выборок не </a:t>
            </a:r>
            <a:r>
              <a:rPr lang="ru-RU" sz="1400" err="1" smtClean="0"/>
              <a:t>коррелируют</a:t>
            </a:r>
            <a:r>
              <a:rPr lang="ru-RU" sz="1400" smtClean="0"/>
              <a:t> положительно).  </a:t>
            </a:r>
          </a:p>
          <a:p>
            <a:pPr algn="just"/>
            <a:endParaRPr lang="ru-RU" sz="1400" smtClean="0"/>
          </a:p>
          <a:p>
            <a:pPr algn="ctr"/>
            <a:r>
              <a:rPr lang="ru-RU" sz="1400" b="1" smtClean="0"/>
              <a:t>Сравнение дисперсий 2-х выборок по критерию Фишера. </a:t>
            </a:r>
          </a:p>
          <a:p>
            <a:pPr indent="361950" algn="just"/>
            <a:r>
              <a:rPr lang="ru-RU" sz="1400" smtClean="0"/>
              <a:t>Данный  метод  позволяет  проверить  гипотезу  о  том,  что  дисперсии  2-х  генеральных совокупностей, из которых извлечены сравниваемые выборки, отличаются друг от друга. Ограничения  метода  -  распределения  признака  в  обеих  выборках  не  должны  отличаться  от нормального. </a:t>
            </a:r>
          </a:p>
          <a:p>
            <a:pPr indent="361950" algn="just"/>
            <a:r>
              <a:rPr lang="ru-RU" sz="1400" smtClean="0"/>
              <a:t>Альтернативой  сравнения  дисперсий  является  критерий  </a:t>
            </a:r>
            <a:r>
              <a:rPr lang="ru-RU" sz="1400" err="1" smtClean="0"/>
              <a:t>Ливена</a:t>
            </a:r>
            <a:r>
              <a:rPr lang="ru-RU" sz="1400" smtClean="0"/>
              <a:t>,  для  которого  нет необходимости в проверке на нормальность распределения.</a:t>
            </a:r>
          </a:p>
          <a:p>
            <a:pPr indent="361950" algn="just"/>
            <a:r>
              <a:rPr lang="ru-RU" sz="1400" smtClean="0"/>
              <a:t> Данный  метод  может  применяться  для  проверки  предположения  о  равенстве  (</a:t>
            </a:r>
            <a:r>
              <a:rPr lang="ru-RU" sz="1400" err="1" smtClean="0"/>
              <a:t>гомогенности</a:t>
            </a:r>
            <a:r>
              <a:rPr lang="ru-RU" sz="1400" smtClean="0"/>
              <a:t>) дисперсий  перед  проверкой  достоверности  различия  средних  по  критерию  Стьюдента  для независимых выборок разной численности. </a:t>
            </a:r>
            <a:endParaRPr lang="ru-RU" sz="14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214281" y="214288"/>
          <a:ext cx="8715436" cy="6246153"/>
        </p:xfrm>
        <a:graphic>
          <a:graphicData uri="http://schemas.openxmlformats.org/drawingml/2006/table">
            <a:tbl>
              <a:tblPr/>
              <a:tblGrid>
                <a:gridCol w="1541855"/>
                <a:gridCol w="1541131"/>
                <a:gridCol w="1877483"/>
                <a:gridCol w="1801508"/>
                <a:gridCol w="1953459"/>
              </a:tblGrid>
              <a:tr h="460445">
                <a:tc>
                  <a:txBody>
                    <a:bodyPr/>
                    <a:lstStyle/>
                    <a:p>
                      <a:pPr algn="ctr">
                        <a:lnSpc>
                          <a:spcPct val="115000"/>
                        </a:lnSpc>
                        <a:spcAft>
                          <a:spcPts val="0"/>
                        </a:spcAft>
                      </a:pPr>
                      <a:r>
                        <a:rPr lang="ru-RU" sz="900" b="1" i="0">
                          <a:latin typeface="Times New Roman"/>
                          <a:ea typeface="Times New Roman"/>
                          <a:cs typeface="Times New Roman"/>
                        </a:rPr>
                        <a:t>Формулировка задачи в прикладной постановке</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b="1" i="0">
                          <a:latin typeface="Times New Roman"/>
                          <a:ea typeface="Times New Roman"/>
                          <a:cs typeface="Times New Roman"/>
                        </a:rPr>
                        <a:t>Формулировка задачи в </a:t>
                      </a:r>
                      <a:r>
                        <a:rPr lang="ru-RU" sz="900" b="1" i="0" smtClean="0">
                          <a:latin typeface="Times New Roman"/>
                          <a:ea typeface="Times New Roman"/>
                          <a:cs typeface="Times New Roman"/>
                        </a:rPr>
                        <a:t>статистической </a:t>
                      </a:r>
                      <a:r>
                        <a:rPr lang="ru-RU" sz="900" b="1" i="0">
                          <a:latin typeface="Times New Roman"/>
                          <a:ea typeface="Times New Roman"/>
                          <a:cs typeface="Times New Roman"/>
                        </a:rPr>
                        <a:t>постановке</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ru-RU" sz="900" b="1" i="0">
                          <a:latin typeface="Times New Roman"/>
                          <a:ea typeface="Times New Roman"/>
                          <a:cs typeface="Times New Roman"/>
                        </a:rPr>
                        <a:t>Дополнительные условия</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ctr">
                        <a:lnSpc>
                          <a:spcPct val="115000"/>
                        </a:lnSpc>
                        <a:spcAft>
                          <a:spcPts val="0"/>
                        </a:spcAft>
                      </a:pPr>
                      <a:r>
                        <a:rPr lang="ru-RU" sz="900" b="1" i="0">
                          <a:latin typeface="Times New Roman"/>
                          <a:ea typeface="Times New Roman"/>
                          <a:cs typeface="Times New Roman"/>
                        </a:rPr>
                        <a:t>Применяемый метод</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118">
                <a:tc rowSpan="5">
                  <a:txBody>
                    <a:bodyPr/>
                    <a:lstStyle/>
                    <a:p>
                      <a:pPr algn="ctr">
                        <a:lnSpc>
                          <a:spcPct val="115000"/>
                        </a:lnSpc>
                        <a:spcAft>
                          <a:spcPts val="0"/>
                        </a:spcAft>
                      </a:pPr>
                      <a:r>
                        <a:rPr lang="ru-RU" sz="900" i="0">
                          <a:latin typeface="Times New Roman"/>
                          <a:ea typeface="Times New Roman"/>
                          <a:cs typeface="Times New Roman"/>
                        </a:rPr>
                        <a:t>Сравнение показателей контрольной и </a:t>
                      </a:r>
                      <a:r>
                        <a:rPr lang="ru-RU" sz="900" i="0" smtClean="0">
                          <a:latin typeface="Times New Roman"/>
                          <a:ea typeface="Times New Roman"/>
                          <a:cs typeface="Times New Roman"/>
                        </a:rPr>
                        <a:t>экспериментальной </a:t>
                      </a:r>
                      <a:r>
                        <a:rPr lang="ru-RU" sz="900" i="0">
                          <a:latin typeface="Times New Roman"/>
                          <a:ea typeface="Times New Roman"/>
                          <a:cs typeface="Times New Roman"/>
                        </a:rPr>
                        <a:t>выборок</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algn="ctr">
                        <a:lnSpc>
                          <a:spcPct val="115000"/>
                        </a:lnSpc>
                        <a:spcAft>
                          <a:spcPts val="0"/>
                        </a:spcAft>
                      </a:pPr>
                      <a:r>
                        <a:rPr lang="ru-RU" sz="900" i="0">
                          <a:latin typeface="Times New Roman"/>
                          <a:ea typeface="Times New Roman"/>
                          <a:cs typeface="Times New Roman"/>
                        </a:rPr>
                        <a:t>Проверка гипотезы о равенстве средних (центров </a:t>
                      </a:r>
                      <a:r>
                        <a:rPr lang="ru-RU" sz="900" i="0" smtClean="0">
                          <a:latin typeface="Times New Roman"/>
                          <a:ea typeface="Times New Roman"/>
                          <a:cs typeface="Times New Roman"/>
                        </a:rPr>
                        <a:t>распределения</a:t>
                      </a:r>
                      <a:r>
                        <a:rPr lang="ru-RU" sz="900" i="0">
                          <a:latin typeface="Times New Roman"/>
                          <a:ea typeface="Times New Roman"/>
                          <a:cs typeface="Times New Roman"/>
                        </a:rPr>
                        <a:t>) </a:t>
                      </a:r>
                      <a:r>
                        <a:rPr lang="ru-RU" sz="900" i="0" smtClean="0">
                          <a:latin typeface="Times New Roman"/>
                          <a:ea typeface="Times New Roman"/>
                          <a:cs typeface="Times New Roman"/>
                        </a:rPr>
                        <a:t>в </a:t>
                      </a:r>
                      <a:r>
                        <a:rPr lang="ru-RU" sz="900" i="0">
                          <a:latin typeface="Times New Roman"/>
                          <a:ea typeface="Times New Roman"/>
                          <a:cs typeface="Times New Roman"/>
                        </a:rPr>
                        <a:t>двух независимых </a:t>
                      </a:r>
                      <a:r>
                        <a:rPr lang="ru-RU" sz="900" i="0" smtClean="0">
                          <a:latin typeface="Times New Roman"/>
                          <a:ea typeface="Times New Roman"/>
                          <a:cs typeface="Times New Roman"/>
                        </a:rPr>
                        <a:t>выборках</a:t>
                      </a:r>
                      <a:endParaRPr lang="ru-RU" sz="900" i="0">
                        <a:latin typeface="Times New Roman"/>
                        <a:ea typeface="Times New Roman"/>
                        <a:cs typeface="Times New Roman"/>
                      </a:endParaRP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15000"/>
                        </a:lnSpc>
                        <a:spcAft>
                          <a:spcPts val="0"/>
                        </a:spcAft>
                      </a:pPr>
                      <a:r>
                        <a:rPr lang="ru-RU" sz="900" i="0">
                          <a:latin typeface="Times New Roman"/>
                          <a:ea typeface="Times New Roman"/>
                          <a:cs typeface="Times New Roman"/>
                        </a:rPr>
                        <a:t>Нормальный закон распределения</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i="0">
                          <a:latin typeface="Times New Roman"/>
                          <a:ea typeface="Times New Roman"/>
                          <a:cs typeface="Times New Roman"/>
                        </a:rPr>
                        <a:t>Дисперсии </a:t>
                      </a:r>
                      <a:r>
                        <a:rPr lang="ru-RU" sz="900" i="0" smtClean="0">
                          <a:latin typeface="Times New Roman"/>
                          <a:ea typeface="Times New Roman"/>
                          <a:cs typeface="Times New Roman"/>
                        </a:rPr>
                        <a:t>выборок </a:t>
                      </a:r>
                      <a:r>
                        <a:rPr lang="ru-RU" sz="900" i="0">
                          <a:latin typeface="Times New Roman"/>
                          <a:ea typeface="Times New Roman"/>
                          <a:cs typeface="Times New Roman"/>
                        </a:rPr>
                        <a:t>равны</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900" i="0">
                          <a:latin typeface="Times New Roman"/>
                          <a:ea typeface="Times New Roman"/>
                          <a:cs typeface="Times New Roman"/>
                        </a:rPr>
                        <a:t>t</a:t>
                      </a:r>
                      <a:r>
                        <a:rPr lang="ru-RU" sz="900" i="0">
                          <a:latin typeface="Times New Roman"/>
                          <a:ea typeface="Times New Roman"/>
                          <a:cs typeface="Times New Roman"/>
                        </a:rPr>
                        <a:t>-критерий (Стьюдента) при равных дисперсиях</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4130">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900" i="0">
                          <a:latin typeface="Times New Roman"/>
                          <a:ea typeface="Times New Roman"/>
                          <a:cs typeface="Times New Roman"/>
                        </a:rPr>
                        <a:t>Дисперсии </a:t>
                      </a:r>
                      <a:r>
                        <a:rPr lang="ru-RU" sz="900" i="0" smtClean="0">
                          <a:latin typeface="Times New Roman"/>
                          <a:ea typeface="Times New Roman"/>
                          <a:cs typeface="Times New Roman"/>
                        </a:rPr>
                        <a:t>выборок </a:t>
                      </a:r>
                      <a:r>
                        <a:rPr lang="ru-RU" sz="900" i="0">
                          <a:latin typeface="Times New Roman"/>
                          <a:ea typeface="Times New Roman"/>
                          <a:cs typeface="Times New Roman"/>
                        </a:rPr>
                        <a:t>не равны</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i="0" smtClean="0">
                          <a:latin typeface="Times New Roman"/>
                          <a:ea typeface="Times New Roman"/>
                          <a:cs typeface="Times New Roman"/>
                        </a:rPr>
                        <a:t>  </a:t>
                      </a:r>
                      <a:r>
                        <a:rPr lang="en-US" sz="900" i="0" smtClean="0">
                          <a:latin typeface="Times New Roman"/>
                          <a:ea typeface="Times New Roman"/>
                          <a:cs typeface="Times New Roman"/>
                        </a:rPr>
                        <a:t>t</a:t>
                      </a:r>
                      <a:r>
                        <a:rPr lang="ru-RU" sz="900" i="0">
                          <a:latin typeface="Times New Roman"/>
                          <a:ea typeface="Times New Roman"/>
                          <a:cs typeface="Times New Roman"/>
                        </a:rPr>
                        <a:t>-критерий (Стьюдента) при неравных </a:t>
                      </a:r>
                      <a:r>
                        <a:rPr lang="ru-RU" sz="900" i="0" smtClean="0">
                          <a:latin typeface="Times New Roman"/>
                          <a:ea typeface="Times New Roman"/>
                          <a:cs typeface="Times New Roman"/>
                        </a:rPr>
                        <a:t>дисперсиях</a:t>
                      </a:r>
                      <a:endParaRPr lang="ru-RU" sz="900" i="0">
                        <a:latin typeface="Times New Roman"/>
                        <a:ea typeface="Times New Roman"/>
                        <a:cs typeface="Times New Roman"/>
                      </a:endParaRP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4227">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900" i="0">
                          <a:latin typeface="Times New Roman"/>
                          <a:ea typeface="Times New Roman"/>
                          <a:cs typeface="Times New Roman"/>
                        </a:rPr>
                        <a:t>Без </a:t>
                      </a:r>
                      <a:r>
                        <a:rPr lang="ru-RU" sz="900" i="0" smtClean="0">
                          <a:latin typeface="Times New Roman"/>
                          <a:ea typeface="Times New Roman"/>
                          <a:cs typeface="Times New Roman"/>
                        </a:rPr>
                        <a:t>предположений </a:t>
                      </a:r>
                      <a:r>
                        <a:rPr lang="ru-RU" sz="900" i="0">
                          <a:latin typeface="Times New Roman"/>
                          <a:ea typeface="Times New Roman"/>
                          <a:cs typeface="Times New Roman"/>
                        </a:rPr>
                        <a:t>о дисперсиях (но при </a:t>
                      </a:r>
                      <a:r>
                        <a:rPr lang="ru-RU" sz="900" i="0" smtClean="0">
                          <a:latin typeface="Times New Roman"/>
                          <a:ea typeface="Times New Roman"/>
                          <a:cs typeface="Times New Roman"/>
                        </a:rPr>
                        <a:t>одинаковом </a:t>
                      </a:r>
                      <a:r>
                        <a:rPr lang="ru-RU" sz="900" i="0">
                          <a:latin typeface="Times New Roman"/>
                          <a:ea typeface="Times New Roman"/>
                          <a:cs typeface="Times New Roman"/>
                        </a:rPr>
                        <a:t>размере </a:t>
                      </a:r>
                      <a:r>
                        <a:rPr lang="ru-RU" sz="900" i="0" smtClean="0">
                          <a:latin typeface="Times New Roman"/>
                          <a:ea typeface="Times New Roman"/>
                          <a:cs typeface="Times New Roman"/>
                        </a:rPr>
                        <a:t>выборок</a:t>
                      </a:r>
                      <a:r>
                        <a:rPr lang="ru-RU" sz="900" i="0">
                          <a:latin typeface="Times New Roman"/>
                          <a:ea typeface="Times New Roman"/>
                          <a:cs typeface="Times New Roman"/>
                        </a:rPr>
                        <a:t>)</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900" i="0">
                          <a:latin typeface="Times New Roman"/>
                          <a:ea typeface="Times New Roman"/>
                          <a:cs typeface="Times New Roman"/>
                        </a:rPr>
                        <a:t>t</a:t>
                      </a:r>
                      <a:r>
                        <a:rPr lang="ru-RU" sz="900" i="0">
                          <a:latin typeface="Times New Roman"/>
                          <a:ea typeface="Times New Roman"/>
                          <a:cs typeface="Times New Roman"/>
                        </a:rPr>
                        <a:t>-критерий (Стьюдента) без предположений  о</a:t>
                      </a:r>
                    </a:p>
                    <a:p>
                      <a:pPr algn="ctr">
                        <a:lnSpc>
                          <a:spcPct val="115000"/>
                        </a:lnSpc>
                        <a:spcAft>
                          <a:spcPts val="0"/>
                        </a:spcAft>
                      </a:pPr>
                      <a:r>
                        <a:rPr lang="ru-RU" sz="900" i="0">
                          <a:latin typeface="Times New Roman"/>
                          <a:ea typeface="Times New Roman"/>
                          <a:cs typeface="Times New Roman"/>
                        </a:rPr>
                        <a:t>дисперсиях</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334">
                <a:tc vMerge="1">
                  <a:txBody>
                    <a:bodyPr/>
                    <a:lstStyle/>
                    <a:p>
                      <a:endParaRPr lang="ru-RU"/>
                    </a:p>
                  </a:txBody>
                  <a:tcPr/>
                </a:tc>
                <a:tc vMerge="1">
                  <a:txBody>
                    <a:bodyPr/>
                    <a:lstStyle/>
                    <a:p>
                      <a:endParaRPr lang="ru-RU"/>
                    </a:p>
                  </a:txBody>
                  <a:tcPr/>
                </a:tc>
                <a:tc rowSpan="2">
                  <a:txBody>
                    <a:bodyPr/>
                    <a:lstStyle/>
                    <a:p>
                      <a:pPr algn="ctr">
                        <a:lnSpc>
                          <a:spcPct val="115000"/>
                        </a:lnSpc>
                        <a:spcAft>
                          <a:spcPts val="0"/>
                        </a:spcAft>
                      </a:pPr>
                      <a:r>
                        <a:rPr lang="ru-RU" sz="900" i="0">
                          <a:latin typeface="Times New Roman"/>
                          <a:ea typeface="Times New Roman"/>
                          <a:cs typeface="Times New Roman"/>
                        </a:rPr>
                        <a:t>Закон </a:t>
                      </a:r>
                      <a:r>
                        <a:rPr lang="ru-RU" sz="900" i="0" smtClean="0">
                          <a:latin typeface="Times New Roman"/>
                          <a:ea typeface="Times New Roman"/>
                          <a:cs typeface="Times New Roman"/>
                        </a:rPr>
                        <a:t>распределения </a:t>
                      </a:r>
                      <a:r>
                        <a:rPr lang="ru-RU" sz="900" i="0">
                          <a:latin typeface="Times New Roman"/>
                          <a:ea typeface="Times New Roman"/>
                          <a:cs typeface="Times New Roman"/>
                        </a:rPr>
                        <a:t>отличный от нормального, или данные измеряются в дискретной </a:t>
                      </a:r>
                      <a:r>
                        <a:rPr lang="ru-RU" sz="900" i="0" err="1">
                          <a:latin typeface="Times New Roman"/>
                          <a:ea typeface="Times New Roman"/>
                          <a:cs typeface="Times New Roman"/>
                        </a:rPr>
                        <a:t>шк</a:t>
                      </a:r>
                      <a:r>
                        <a:rPr lang="uk-UA" sz="900" i="0">
                          <a:latin typeface="Times New Roman"/>
                          <a:ea typeface="Times New Roman"/>
                          <a:cs typeface="Times New Roman"/>
                        </a:rPr>
                        <a:t>але</a:t>
                      </a:r>
                      <a:endParaRPr lang="ru-RU" sz="900" i="0">
                        <a:latin typeface="Times New Roman"/>
                        <a:ea typeface="Times New Roman"/>
                        <a:cs typeface="Times New Roman"/>
                      </a:endParaRP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i="0">
                          <a:latin typeface="Times New Roman"/>
                          <a:ea typeface="Times New Roman"/>
                          <a:cs typeface="Times New Roman"/>
                        </a:rPr>
                        <a:t>Дисперсии </a:t>
                      </a:r>
                      <a:r>
                        <a:rPr lang="ru-RU" sz="900" i="0" smtClean="0">
                          <a:latin typeface="Times New Roman"/>
                          <a:ea typeface="Times New Roman"/>
                          <a:cs typeface="Times New Roman"/>
                        </a:rPr>
                        <a:t>выборок </a:t>
                      </a:r>
                      <a:r>
                        <a:rPr lang="ru-RU" sz="900" i="0">
                          <a:latin typeface="Times New Roman"/>
                          <a:ea typeface="Times New Roman"/>
                          <a:cs typeface="Times New Roman"/>
                        </a:rPr>
                        <a:t>равны</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i="0">
                          <a:latin typeface="Times New Roman"/>
                          <a:ea typeface="Times New Roman"/>
                          <a:cs typeface="Times New Roman"/>
                        </a:rPr>
                        <a:t>Манна - Уитни (</a:t>
                      </a:r>
                      <a:r>
                        <a:rPr lang="en-US" sz="900" i="0">
                          <a:latin typeface="Times New Roman"/>
                          <a:ea typeface="Times New Roman"/>
                          <a:cs typeface="Times New Roman"/>
                        </a:rPr>
                        <a:t>U</a:t>
                      </a:r>
                      <a:r>
                        <a:rPr lang="ru-RU" sz="900" i="0">
                          <a:latin typeface="Times New Roman"/>
                          <a:ea typeface="Times New Roman"/>
                          <a:cs typeface="Times New Roman"/>
                        </a:rPr>
                        <a:t>-критерий </a:t>
                      </a:r>
                      <a:r>
                        <a:rPr lang="ru-RU" sz="900" i="0" err="1" smtClean="0">
                          <a:latin typeface="Times New Roman"/>
                          <a:ea typeface="Times New Roman"/>
                          <a:cs typeface="Times New Roman"/>
                        </a:rPr>
                        <a:t>Вилкоксона</a:t>
                      </a:r>
                      <a:r>
                        <a:rPr lang="ru-RU" sz="900" i="0" smtClean="0">
                          <a:latin typeface="Times New Roman"/>
                          <a:ea typeface="Times New Roman"/>
                          <a:cs typeface="Times New Roman"/>
                        </a:rPr>
                        <a:t> </a:t>
                      </a:r>
                      <a:r>
                        <a:rPr lang="ru-RU" sz="900" i="0">
                          <a:latin typeface="Times New Roman"/>
                          <a:ea typeface="Times New Roman"/>
                          <a:cs typeface="Times New Roman"/>
                        </a:rPr>
                        <a:t>- Манна - Уитни)</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334">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900" i="0">
                          <a:latin typeface="Times New Roman"/>
                          <a:ea typeface="Times New Roman"/>
                          <a:cs typeface="Times New Roman"/>
                        </a:rPr>
                        <a:t>Без </a:t>
                      </a:r>
                      <a:r>
                        <a:rPr lang="ru-RU" sz="900" i="0" smtClean="0">
                          <a:latin typeface="Times New Roman"/>
                          <a:ea typeface="Times New Roman"/>
                          <a:cs typeface="Times New Roman"/>
                        </a:rPr>
                        <a:t>предположений </a:t>
                      </a:r>
                      <a:r>
                        <a:rPr lang="ru-RU" sz="900" i="0">
                          <a:latin typeface="Times New Roman"/>
                          <a:ea typeface="Times New Roman"/>
                          <a:cs typeface="Times New Roman"/>
                        </a:rPr>
                        <a:t>о дисперсиях</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i="0" err="1">
                          <a:latin typeface="Times New Roman"/>
                          <a:ea typeface="Times New Roman"/>
                          <a:cs typeface="Times New Roman"/>
                        </a:rPr>
                        <a:t>Двухвыборочный</a:t>
                      </a:r>
                      <a:r>
                        <a:rPr lang="ru-RU" sz="900" i="0">
                          <a:latin typeface="Times New Roman"/>
                          <a:ea typeface="Times New Roman"/>
                          <a:cs typeface="Times New Roman"/>
                        </a:rPr>
                        <a:t> </a:t>
                      </a:r>
                      <a:r>
                        <a:rPr lang="ru-RU" sz="900" i="0" smtClean="0">
                          <a:latin typeface="Times New Roman"/>
                          <a:ea typeface="Times New Roman"/>
                          <a:cs typeface="Times New Roman"/>
                        </a:rPr>
                        <a:t> </a:t>
                      </a:r>
                      <a:r>
                        <a:rPr lang="ru-RU" sz="900" i="0" err="1" smtClean="0">
                          <a:latin typeface="Times New Roman"/>
                          <a:ea typeface="Times New Roman"/>
                          <a:cs typeface="Times New Roman"/>
                        </a:rPr>
                        <a:t>Вилкоксона</a:t>
                      </a:r>
                      <a:r>
                        <a:rPr lang="ru-RU" sz="900" i="0">
                          <a:latin typeface="Times New Roman"/>
                          <a:ea typeface="Times New Roman"/>
                          <a:cs typeface="Times New Roman"/>
                        </a:rPr>
                        <a:t>, </a:t>
                      </a:r>
                      <a:r>
                        <a:rPr lang="ru-RU" sz="900" i="0" smtClean="0">
                          <a:latin typeface="Times New Roman"/>
                          <a:ea typeface="Times New Roman"/>
                          <a:cs typeface="Times New Roman"/>
                        </a:rPr>
                        <a:t>медианный</a:t>
                      </a:r>
                      <a:endParaRPr lang="ru-RU" sz="900" i="0">
                        <a:latin typeface="Times New Roman"/>
                        <a:ea typeface="Times New Roman"/>
                        <a:cs typeface="Times New Roman"/>
                      </a:endParaRP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9118">
                <a:tc rowSpan="2">
                  <a:txBody>
                    <a:bodyPr/>
                    <a:lstStyle/>
                    <a:p>
                      <a:pPr algn="ctr">
                        <a:lnSpc>
                          <a:spcPct val="115000"/>
                        </a:lnSpc>
                        <a:spcAft>
                          <a:spcPts val="0"/>
                        </a:spcAft>
                      </a:pPr>
                      <a:r>
                        <a:rPr lang="ru-RU" sz="900" i="0">
                          <a:latin typeface="Times New Roman"/>
                          <a:ea typeface="Times New Roman"/>
                          <a:cs typeface="Times New Roman"/>
                        </a:rPr>
                        <a:t>Сравнение показателей выборки до и после </a:t>
                      </a:r>
                      <a:r>
                        <a:rPr lang="ru-RU" sz="900" i="0" smtClean="0">
                          <a:latin typeface="Times New Roman"/>
                          <a:ea typeface="Times New Roman"/>
                          <a:cs typeface="Times New Roman"/>
                        </a:rPr>
                        <a:t>эксперимента</a:t>
                      </a:r>
                      <a:endParaRPr lang="ru-RU" sz="900" i="0">
                        <a:latin typeface="Times New Roman"/>
                        <a:ea typeface="Times New Roman"/>
                        <a:cs typeface="Times New Roman"/>
                      </a:endParaRP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spcAft>
                          <a:spcPts val="0"/>
                        </a:spcAft>
                      </a:pPr>
                      <a:r>
                        <a:rPr lang="ru-RU" sz="900" i="0">
                          <a:latin typeface="Times New Roman"/>
                          <a:ea typeface="Times New Roman"/>
                          <a:cs typeface="Times New Roman"/>
                        </a:rPr>
                        <a:t>Проверка гипотезы о равенстве средних в двух зависимых </a:t>
                      </a:r>
                      <a:r>
                        <a:rPr lang="ru-RU" sz="900" i="0" smtClean="0">
                          <a:latin typeface="Times New Roman"/>
                          <a:ea typeface="Times New Roman"/>
                          <a:cs typeface="Times New Roman"/>
                        </a:rPr>
                        <a:t>выборках</a:t>
                      </a:r>
                      <a:endParaRPr lang="ru-RU" sz="900" i="0">
                        <a:latin typeface="Times New Roman"/>
                        <a:ea typeface="Times New Roman"/>
                        <a:cs typeface="Times New Roman"/>
                      </a:endParaRP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ru-RU" sz="900" i="0">
                          <a:latin typeface="Times New Roman"/>
                          <a:ea typeface="Times New Roman"/>
                          <a:cs typeface="Times New Roman"/>
                        </a:rPr>
                        <a:t>Нормальный закон распределения</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ctr">
                        <a:lnSpc>
                          <a:spcPct val="115000"/>
                        </a:lnSpc>
                        <a:spcAft>
                          <a:spcPts val="0"/>
                        </a:spcAft>
                      </a:pPr>
                      <a:r>
                        <a:rPr lang="ru-RU" sz="900" i="0" smtClean="0">
                          <a:latin typeface="Times New Roman"/>
                          <a:ea typeface="Times New Roman"/>
                          <a:cs typeface="Times New Roman"/>
                        </a:rPr>
                        <a:t>  </a:t>
                      </a:r>
                      <a:r>
                        <a:rPr lang="en-US" sz="900" i="0" smtClean="0">
                          <a:latin typeface="Times New Roman"/>
                          <a:ea typeface="Times New Roman"/>
                          <a:cs typeface="Times New Roman"/>
                        </a:rPr>
                        <a:t>t</a:t>
                      </a:r>
                      <a:r>
                        <a:rPr lang="ru-RU" sz="900" i="0">
                          <a:latin typeface="Times New Roman"/>
                          <a:ea typeface="Times New Roman"/>
                          <a:cs typeface="Times New Roman"/>
                        </a:rPr>
                        <a:t>-критерий (</a:t>
                      </a:r>
                      <a:r>
                        <a:rPr lang="ru-RU" sz="900" i="0" smtClean="0">
                          <a:latin typeface="Times New Roman"/>
                          <a:ea typeface="Times New Roman"/>
                          <a:cs typeface="Times New Roman"/>
                        </a:rPr>
                        <a:t>Стьюдента</a:t>
                      </a:r>
                      <a:r>
                        <a:rPr lang="ru-RU" sz="900" i="0">
                          <a:latin typeface="Times New Roman"/>
                          <a:ea typeface="Times New Roman"/>
                          <a:cs typeface="Times New Roman"/>
                        </a:rPr>
                        <a:t>) для </a:t>
                      </a:r>
                      <a:r>
                        <a:rPr lang="ru-RU" sz="900" i="0" smtClean="0">
                          <a:latin typeface="Times New Roman"/>
                          <a:ea typeface="Times New Roman"/>
                          <a:cs typeface="Times New Roman"/>
                        </a:rPr>
                        <a:t>связанных </a:t>
                      </a:r>
                      <a:r>
                        <a:rPr lang="ru-RU" sz="900" i="0">
                          <a:latin typeface="Times New Roman"/>
                          <a:ea typeface="Times New Roman"/>
                          <a:cs typeface="Times New Roman"/>
                        </a:rPr>
                        <a:t>выборок</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334">
                <a:tc vMerge="1">
                  <a:txBody>
                    <a:bodyPr/>
                    <a:lstStyle/>
                    <a:p>
                      <a:endParaRPr lang="ru-RU"/>
                    </a:p>
                  </a:txBody>
                  <a:tcPr/>
                </a:tc>
                <a:tc vMerge="1">
                  <a:txBody>
                    <a:bodyPr/>
                    <a:lstStyle/>
                    <a:p>
                      <a:endParaRPr lang="ru-RU"/>
                    </a:p>
                  </a:txBody>
                  <a:tcPr/>
                </a:tc>
                <a:tc gridSpan="2">
                  <a:txBody>
                    <a:bodyPr/>
                    <a:lstStyle/>
                    <a:p>
                      <a:pPr algn="ctr">
                        <a:lnSpc>
                          <a:spcPct val="115000"/>
                        </a:lnSpc>
                        <a:spcAft>
                          <a:spcPts val="0"/>
                        </a:spcAft>
                      </a:pPr>
                      <a:r>
                        <a:rPr lang="ru-RU" sz="900" i="0" smtClean="0">
                          <a:latin typeface="Times New Roman"/>
                          <a:ea typeface="Times New Roman"/>
                          <a:cs typeface="Times New Roman"/>
                        </a:rPr>
                        <a:t> Закон </a:t>
                      </a:r>
                      <a:r>
                        <a:rPr lang="ru-RU" sz="900" i="0">
                          <a:latin typeface="Times New Roman"/>
                          <a:ea typeface="Times New Roman"/>
                          <a:cs typeface="Times New Roman"/>
                        </a:rPr>
                        <a:t>распределения отличный от </a:t>
                      </a:r>
                      <a:r>
                        <a:rPr lang="ru-RU" sz="900" i="0" smtClean="0">
                          <a:latin typeface="Times New Roman"/>
                          <a:ea typeface="Times New Roman"/>
                          <a:cs typeface="Times New Roman"/>
                        </a:rPr>
                        <a:t>нормального </a:t>
                      </a:r>
                      <a:r>
                        <a:rPr lang="ru-RU" sz="900" i="0">
                          <a:latin typeface="Times New Roman"/>
                          <a:ea typeface="Times New Roman"/>
                          <a:cs typeface="Times New Roman"/>
                        </a:rPr>
                        <a:t>или данные измеряются в дискретной шкале</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ctr">
                        <a:lnSpc>
                          <a:spcPct val="115000"/>
                        </a:lnSpc>
                        <a:spcAft>
                          <a:spcPts val="0"/>
                        </a:spcAft>
                      </a:pPr>
                      <a:r>
                        <a:rPr lang="ru-RU" sz="900" i="0">
                          <a:latin typeface="Times New Roman"/>
                          <a:ea typeface="Times New Roman"/>
                          <a:cs typeface="Times New Roman"/>
                        </a:rPr>
                        <a:t>Знаковый, </a:t>
                      </a:r>
                      <a:r>
                        <a:rPr lang="ru-RU" sz="900" i="0" err="1" smtClean="0">
                          <a:latin typeface="Times New Roman"/>
                          <a:ea typeface="Times New Roman"/>
                          <a:cs typeface="Times New Roman"/>
                        </a:rPr>
                        <a:t>одновыборочкый</a:t>
                      </a:r>
                      <a:r>
                        <a:rPr lang="ru-RU" sz="900" i="0" smtClean="0">
                          <a:latin typeface="Times New Roman"/>
                          <a:ea typeface="Times New Roman"/>
                          <a:cs typeface="Times New Roman"/>
                        </a:rPr>
                        <a:t> </a:t>
                      </a:r>
                      <a:r>
                        <a:rPr lang="ru-RU" sz="900" i="0">
                          <a:latin typeface="Times New Roman"/>
                          <a:ea typeface="Times New Roman"/>
                          <a:cs typeface="Times New Roman"/>
                        </a:rPr>
                        <a:t>критерий </a:t>
                      </a:r>
                      <a:r>
                        <a:rPr lang="ru-RU" sz="900" i="0" err="1" smtClean="0">
                          <a:latin typeface="Times New Roman"/>
                          <a:ea typeface="Times New Roman"/>
                          <a:cs typeface="Times New Roman"/>
                        </a:rPr>
                        <a:t>Вилкоксона</a:t>
                      </a:r>
                      <a:endParaRPr lang="ru-RU" sz="900" i="0">
                        <a:latin typeface="Times New Roman"/>
                        <a:ea typeface="Times New Roman"/>
                        <a:cs typeface="Times New Roman"/>
                      </a:endParaRP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6449">
                <a:tc rowSpan="2">
                  <a:txBody>
                    <a:bodyPr/>
                    <a:lstStyle/>
                    <a:p>
                      <a:pPr algn="ctr">
                        <a:lnSpc>
                          <a:spcPct val="115000"/>
                        </a:lnSpc>
                        <a:spcAft>
                          <a:spcPts val="0"/>
                        </a:spcAft>
                      </a:pPr>
                      <a:r>
                        <a:rPr lang="ru-RU" sz="900" i="0">
                          <a:latin typeface="Times New Roman"/>
                          <a:ea typeface="Times New Roman"/>
                          <a:cs typeface="Times New Roman"/>
                        </a:rPr>
                        <a:t>Можно ли считать, что </a:t>
                      </a:r>
                      <a:r>
                        <a:rPr lang="ru-RU" sz="900" i="0" smtClean="0">
                          <a:latin typeface="Times New Roman"/>
                          <a:ea typeface="Times New Roman"/>
                          <a:cs typeface="Times New Roman"/>
                        </a:rPr>
                        <a:t>среднее </a:t>
                      </a:r>
                      <a:r>
                        <a:rPr lang="ru-RU" sz="900" i="0">
                          <a:latin typeface="Times New Roman"/>
                          <a:ea typeface="Times New Roman"/>
                          <a:cs typeface="Times New Roman"/>
                        </a:rPr>
                        <a:t>значение показателя равно некоторому </a:t>
                      </a:r>
                      <a:r>
                        <a:rPr lang="ru-RU" sz="900" i="0" smtClean="0">
                          <a:latin typeface="Times New Roman"/>
                          <a:ea typeface="Times New Roman"/>
                          <a:cs typeface="Times New Roman"/>
                        </a:rPr>
                        <a:t>номинальному </a:t>
                      </a:r>
                      <a:r>
                        <a:rPr lang="ru-RU" sz="900" i="0">
                          <a:latin typeface="Times New Roman"/>
                          <a:ea typeface="Times New Roman"/>
                          <a:cs typeface="Times New Roman"/>
                        </a:rPr>
                        <a:t>значению?</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spcAft>
                          <a:spcPts val="0"/>
                        </a:spcAft>
                      </a:pPr>
                      <a:r>
                        <a:rPr lang="ru-RU" sz="900" i="0">
                          <a:latin typeface="Times New Roman"/>
                          <a:ea typeface="Times New Roman"/>
                          <a:cs typeface="Times New Roman"/>
                        </a:rPr>
                        <a:t>Проверка гипотезы о равенстве среднего константе</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ru-RU" sz="900" i="0">
                          <a:latin typeface="Times New Roman"/>
                          <a:ea typeface="Times New Roman"/>
                          <a:cs typeface="Times New Roman"/>
                        </a:rPr>
                        <a:t>Нормальный закон распределения</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ctr">
                        <a:lnSpc>
                          <a:spcPct val="115000"/>
                        </a:lnSpc>
                        <a:spcAft>
                          <a:spcPts val="0"/>
                        </a:spcAft>
                      </a:pPr>
                      <a:r>
                        <a:rPr lang="en-US" sz="900" i="0">
                          <a:latin typeface="Times New Roman"/>
                          <a:ea typeface="Times New Roman"/>
                          <a:cs typeface="Times New Roman"/>
                        </a:rPr>
                        <a:t>t</a:t>
                      </a:r>
                      <a:r>
                        <a:rPr lang="ru-RU" sz="900" i="0">
                          <a:latin typeface="Times New Roman"/>
                          <a:ea typeface="Times New Roman"/>
                          <a:cs typeface="Times New Roman"/>
                        </a:rPr>
                        <a:t>-критерий (Стьюдента)</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9328">
                <a:tc vMerge="1">
                  <a:txBody>
                    <a:bodyPr/>
                    <a:lstStyle/>
                    <a:p>
                      <a:endParaRPr lang="ru-RU"/>
                    </a:p>
                  </a:txBody>
                  <a:tcPr/>
                </a:tc>
                <a:tc vMerge="1">
                  <a:txBody>
                    <a:bodyPr/>
                    <a:lstStyle/>
                    <a:p>
                      <a:endParaRPr lang="ru-RU"/>
                    </a:p>
                  </a:txBody>
                  <a:tcPr/>
                </a:tc>
                <a:tc gridSpan="2">
                  <a:txBody>
                    <a:bodyPr/>
                    <a:lstStyle/>
                    <a:p>
                      <a:pPr algn="ctr">
                        <a:lnSpc>
                          <a:spcPct val="115000"/>
                        </a:lnSpc>
                        <a:spcAft>
                          <a:spcPts val="0"/>
                        </a:spcAft>
                      </a:pPr>
                      <a:r>
                        <a:rPr lang="ru-RU" sz="900" i="0" smtClean="0">
                          <a:latin typeface="Times New Roman"/>
                          <a:ea typeface="Times New Roman"/>
                          <a:cs typeface="Times New Roman"/>
                        </a:rPr>
                        <a:t> Закон </a:t>
                      </a:r>
                      <a:r>
                        <a:rPr lang="ru-RU" sz="900" i="0">
                          <a:latin typeface="Times New Roman"/>
                          <a:ea typeface="Times New Roman"/>
                          <a:cs typeface="Times New Roman"/>
                        </a:rPr>
                        <a:t>распределения отличный от </a:t>
                      </a:r>
                      <a:r>
                        <a:rPr lang="ru-RU" sz="900" i="0" smtClean="0">
                          <a:latin typeface="Times New Roman"/>
                          <a:ea typeface="Times New Roman"/>
                          <a:cs typeface="Times New Roman"/>
                        </a:rPr>
                        <a:t>нормального </a:t>
                      </a:r>
                      <a:r>
                        <a:rPr lang="ru-RU" sz="900" i="0">
                          <a:latin typeface="Times New Roman"/>
                          <a:ea typeface="Times New Roman"/>
                          <a:cs typeface="Times New Roman"/>
                        </a:rPr>
                        <a:t>или данные измеряются в дискретной шкале</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ctr">
                        <a:lnSpc>
                          <a:spcPct val="115000"/>
                        </a:lnSpc>
                        <a:spcAft>
                          <a:spcPts val="0"/>
                        </a:spcAft>
                      </a:pPr>
                      <a:r>
                        <a:rPr lang="ru-RU" sz="900" i="0" err="1">
                          <a:latin typeface="Times New Roman"/>
                          <a:ea typeface="Times New Roman"/>
                          <a:cs typeface="Times New Roman"/>
                        </a:rPr>
                        <a:t>Гупта</a:t>
                      </a:r>
                      <a:r>
                        <a:rPr lang="ru-RU" sz="900" i="0">
                          <a:latin typeface="Times New Roman"/>
                          <a:ea typeface="Times New Roman"/>
                          <a:cs typeface="Times New Roman"/>
                        </a:rPr>
                        <a:t>, знаковый</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2705">
                <a:tc rowSpan="2">
                  <a:txBody>
                    <a:bodyPr/>
                    <a:lstStyle/>
                    <a:p>
                      <a:pPr algn="ctr">
                        <a:lnSpc>
                          <a:spcPct val="115000"/>
                        </a:lnSpc>
                        <a:spcAft>
                          <a:spcPts val="0"/>
                        </a:spcAft>
                      </a:pPr>
                      <a:r>
                        <a:rPr lang="ru-RU" sz="900" i="0">
                          <a:latin typeface="Times New Roman"/>
                          <a:ea typeface="Times New Roman"/>
                          <a:cs typeface="Times New Roman"/>
                        </a:rPr>
                        <a:t>Сравнение рассеивания</a:t>
                      </a:r>
                    </a:p>
                    <a:p>
                      <a:pPr algn="ctr">
                        <a:lnSpc>
                          <a:spcPct val="115000"/>
                        </a:lnSpc>
                        <a:spcAft>
                          <a:spcPts val="0"/>
                        </a:spcAft>
                      </a:pPr>
                      <a:r>
                        <a:rPr lang="ru-RU" sz="900" i="0">
                          <a:latin typeface="Times New Roman"/>
                          <a:ea typeface="Times New Roman"/>
                          <a:cs typeface="Times New Roman"/>
                        </a:rPr>
                        <a:t>показателя в двух выборках</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spcAft>
                          <a:spcPts val="0"/>
                        </a:spcAft>
                      </a:pPr>
                      <a:r>
                        <a:rPr lang="ru-RU" sz="900" i="0">
                          <a:latin typeface="Times New Roman"/>
                          <a:ea typeface="Times New Roman"/>
                          <a:cs typeface="Times New Roman"/>
                        </a:rPr>
                        <a:t>Проверка гипотезы о равенстве дисперсий (о принадлежности дисперсий к одной </a:t>
                      </a:r>
                      <a:r>
                        <a:rPr lang="ru-RU" sz="900" i="0" smtClean="0">
                          <a:latin typeface="Times New Roman"/>
                          <a:ea typeface="Times New Roman"/>
                          <a:cs typeface="Times New Roman"/>
                        </a:rPr>
                        <a:t>генеральной </a:t>
                      </a:r>
                      <a:r>
                        <a:rPr lang="ru-RU" sz="900" i="0">
                          <a:latin typeface="Times New Roman"/>
                          <a:ea typeface="Times New Roman"/>
                          <a:cs typeface="Times New Roman"/>
                        </a:rPr>
                        <a:t>совокупности)</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ru-RU" sz="900" i="0">
                          <a:latin typeface="Times New Roman"/>
                          <a:ea typeface="Times New Roman"/>
                          <a:cs typeface="Times New Roman"/>
                        </a:rPr>
                        <a:t>Нормальный закон распределения</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ctr">
                        <a:lnSpc>
                          <a:spcPct val="115000"/>
                        </a:lnSpc>
                        <a:spcAft>
                          <a:spcPts val="0"/>
                        </a:spcAft>
                      </a:pPr>
                      <a:r>
                        <a:rPr lang="en-US" sz="900" i="0">
                          <a:latin typeface="Times New Roman"/>
                          <a:ea typeface="Times New Roman"/>
                          <a:cs typeface="Times New Roman"/>
                        </a:rPr>
                        <a:t>F</a:t>
                      </a:r>
                      <a:r>
                        <a:rPr lang="ru-RU" sz="900" i="0">
                          <a:latin typeface="Times New Roman"/>
                          <a:ea typeface="Times New Roman"/>
                          <a:cs typeface="Times New Roman"/>
                        </a:rPr>
                        <a:t>-</a:t>
                      </a:r>
                      <a:r>
                        <a:rPr lang="ru-RU" sz="900" i="0" err="1">
                          <a:latin typeface="Times New Roman"/>
                          <a:ea typeface="Times New Roman"/>
                          <a:cs typeface="Times New Roman"/>
                        </a:rPr>
                        <a:t>критери</a:t>
                      </a:r>
                      <a:r>
                        <a:rPr lang="en-US" sz="900" i="0">
                          <a:latin typeface="Times New Roman"/>
                          <a:ea typeface="Times New Roman"/>
                          <a:cs typeface="Times New Roman"/>
                        </a:rPr>
                        <a:t>й</a:t>
                      </a:r>
                      <a:r>
                        <a:rPr lang="ru-RU" sz="900" i="0">
                          <a:latin typeface="Times New Roman"/>
                          <a:ea typeface="Times New Roman"/>
                          <a:cs typeface="Times New Roman"/>
                        </a:rPr>
                        <a:t> (Фишера)</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3073">
                <a:tc vMerge="1">
                  <a:txBody>
                    <a:bodyPr/>
                    <a:lstStyle/>
                    <a:p>
                      <a:endParaRPr lang="ru-RU"/>
                    </a:p>
                  </a:txBody>
                  <a:tcPr/>
                </a:tc>
                <a:tc vMerge="1">
                  <a:txBody>
                    <a:bodyPr/>
                    <a:lstStyle/>
                    <a:p>
                      <a:endParaRPr lang="ru-RU"/>
                    </a:p>
                  </a:txBody>
                  <a:tcPr/>
                </a:tc>
                <a:tc gridSpan="2">
                  <a:txBody>
                    <a:bodyPr/>
                    <a:lstStyle/>
                    <a:p>
                      <a:pPr algn="ctr">
                        <a:lnSpc>
                          <a:spcPct val="115000"/>
                        </a:lnSpc>
                        <a:spcAft>
                          <a:spcPts val="0"/>
                        </a:spcAft>
                      </a:pPr>
                      <a:r>
                        <a:rPr lang="ru-RU" sz="900" i="0" smtClean="0">
                          <a:latin typeface="Times New Roman"/>
                          <a:ea typeface="Times New Roman"/>
                          <a:cs typeface="Times New Roman"/>
                        </a:rPr>
                        <a:t> Закон </a:t>
                      </a:r>
                      <a:r>
                        <a:rPr lang="ru-RU" sz="900" i="0">
                          <a:latin typeface="Times New Roman"/>
                          <a:ea typeface="Times New Roman"/>
                          <a:cs typeface="Times New Roman"/>
                        </a:rPr>
                        <a:t>распределения отличный от </a:t>
                      </a:r>
                      <a:r>
                        <a:rPr lang="ru-RU" sz="900" i="0" smtClean="0">
                          <a:latin typeface="Times New Roman"/>
                          <a:ea typeface="Times New Roman"/>
                          <a:cs typeface="Times New Roman"/>
                        </a:rPr>
                        <a:t>нормального </a:t>
                      </a:r>
                      <a:r>
                        <a:rPr lang="ru-RU" sz="900" i="0">
                          <a:latin typeface="Times New Roman"/>
                          <a:ea typeface="Times New Roman"/>
                          <a:cs typeface="Times New Roman"/>
                        </a:rPr>
                        <a:t>или данные измеряются в дискретной шкале</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ctr">
                        <a:lnSpc>
                          <a:spcPct val="115000"/>
                        </a:lnSpc>
                        <a:spcAft>
                          <a:spcPts val="0"/>
                        </a:spcAft>
                      </a:pPr>
                      <a:r>
                        <a:rPr lang="ru-RU" sz="900" i="0" err="1">
                          <a:latin typeface="Times New Roman"/>
                          <a:ea typeface="Times New Roman"/>
                          <a:cs typeface="Times New Roman"/>
                        </a:rPr>
                        <a:t>Зигеля</a:t>
                      </a:r>
                      <a:r>
                        <a:rPr lang="ru-RU" sz="900" i="0">
                          <a:latin typeface="Times New Roman"/>
                          <a:ea typeface="Times New Roman"/>
                          <a:cs typeface="Times New Roman"/>
                        </a:rPr>
                        <a:t> - </a:t>
                      </a:r>
                      <a:r>
                        <a:rPr lang="ru-RU" sz="900" i="0" err="1">
                          <a:latin typeface="Times New Roman"/>
                          <a:ea typeface="Times New Roman"/>
                          <a:cs typeface="Times New Roman"/>
                        </a:rPr>
                        <a:t>Тьюки</a:t>
                      </a:r>
                      <a:r>
                        <a:rPr lang="ru-RU" sz="900" i="0">
                          <a:latin typeface="Times New Roman"/>
                          <a:ea typeface="Times New Roman"/>
                          <a:cs typeface="Times New Roman"/>
                        </a:rPr>
                        <a:t>, </a:t>
                      </a:r>
                      <a:r>
                        <a:rPr lang="ru-RU" sz="900" i="0" err="1">
                          <a:latin typeface="Times New Roman"/>
                          <a:ea typeface="Times New Roman"/>
                          <a:cs typeface="Times New Roman"/>
                        </a:rPr>
                        <a:t>Мозэса</a:t>
                      </a:r>
                      <a:endParaRPr lang="ru-RU" sz="900" i="0">
                        <a:latin typeface="Times New Roman"/>
                        <a:ea typeface="Times New Roman"/>
                        <a:cs typeface="Times New Roman"/>
                      </a:endParaRP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334">
                <a:tc rowSpan="2">
                  <a:txBody>
                    <a:bodyPr/>
                    <a:lstStyle/>
                    <a:p>
                      <a:pPr algn="ctr">
                        <a:lnSpc>
                          <a:spcPct val="115000"/>
                        </a:lnSpc>
                        <a:spcAft>
                          <a:spcPts val="0"/>
                        </a:spcAft>
                      </a:pPr>
                      <a:r>
                        <a:rPr lang="ru-RU" sz="900" i="0">
                          <a:latin typeface="Times New Roman"/>
                          <a:ea typeface="Times New Roman"/>
                          <a:cs typeface="Times New Roman"/>
                        </a:rPr>
                        <a:t>Можно ли считать, что в </a:t>
                      </a:r>
                      <a:r>
                        <a:rPr lang="ru-RU" sz="900" i="0" smtClean="0">
                          <a:latin typeface="Times New Roman"/>
                          <a:ea typeface="Times New Roman"/>
                          <a:cs typeface="Times New Roman"/>
                        </a:rPr>
                        <a:t>нескольких </a:t>
                      </a:r>
                      <a:r>
                        <a:rPr lang="ru-RU" sz="900" i="0">
                          <a:latin typeface="Times New Roman"/>
                          <a:ea typeface="Times New Roman"/>
                          <a:cs typeface="Times New Roman"/>
                        </a:rPr>
                        <a:t>выборках имеет место одно и то же значение показателя?</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spcAft>
                          <a:spcPts val="0"/>
                        </a:spcAft>
                      </a:pPr>
                      <a:r>
                        <a:rPr lang="ru-RU" sz="900" i="0">
                          <a:latin typeface="Times New Roman"/>
                          <a:ea typeface="Times New Roman"/>
                          <a:cs typeface="Times New Roman"/>
                        </a:rPr>
                        <a:t>Проверка гипотезы о равенстве средних (о принадлежности средних к одной генеральной совокупности)</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ru-RU" sz="900" i="0">
                          <a:latin typeface="Times New Roman"/>
                          <a:ea typeface="Times New Roman"/>
                          <a:cs typeface="Times New Roman"/>
                        </a:rPr>
                        <a:t>Нормальный закон распределения</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ctr">
                        <a:lnSpc>
                          <a:spcPct val="115000"/>
                        </a:lnSpc>
                        <a:spcAft>
                          <a:spcPts val="0"/>
                        </a:spcAft>
                      </a:pPr>
                      <a:r>
                        <a:rPr lang="ru-RU" sz="900" i="0" err="1">
                          <a:latin typeface="Times New Roman"/>
                          <a:ea typeface="Times New Roman"/>
                          <a:cs typeface="Times New Roman"/>
                        </a:rPr>
                        <a:t>Шеффе</a:t>
                      </a:r>
                      <a:r>
                        <a:rPr lang="ru-RU" sz="900" i="0">
                          <a:latin typeface="Times New Roman"/>
                          <a:ea typeface="Times New Roman"/>
                          <a:cs typeface="Times New Roman"/>
                        </a:rPr>
                        <a:t>, Диксона, дисперсионный анализ, </a:t>
                      </a:r>
                      <a:r>
                        <a:rPr lang="en-US" sz="900" i="0">
                          <a:latin typeface="Times New Roman"/>
                          <a:ea typeface="Times New Roman"/>
                          <a:cs typeface="Times New Roman"/>
                        </a:rPr>
                        <a:t>LSD</a:t>
                      </a:r>
                      <a:endParaRPr lang="ru-RU" sz="900" i="0">
                        <a:latin typeface="Times New Roman"/>
                        <a:ea typeface="Times New Roman"/>
                        <a:cs typeface="Times New Roman"/>
                      </a:endParaRP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0445">
                <a:tc vMerge="1">
                  <a:txBody>
                    <a:bodyPr/>
                    <a:lstStyle/>
                    <a:p>
                      <a:endParaRPr lang="ru-RU"/>
                    </a:p>
                  </a:txBody>
                  <a:tcPr/>
                </a:tc>
                <a:tc vMerge="1">
                  <a:txBody>
                    <a:bodyPr/>
                    <a:lstStyle/>
                    <a:p>
                      <a:endParaRPr lang="ru-RU"/>
                    </a:p>
                  </a:txBody>
                  <a:tcPr/>
                </a:tc>
                <a:tc gridSpan="2">
                  <a:txBody>
                    <a:bodyPr/>
                    <a:lstStyle/>
                    <a:p>
                      <a:pPr algn="ctr">
                        <a:lnSpc>
                          <a:spcPct val="115000"/>
                        </a:lnSpc>
                        <a:spcAft>
                          <a:spcPts val="0"/>
                        </a:spcAft>
                      </a:pPr>
                      <a:r>
                        <a:rPr lang="ru-RU" sz="900" i="0" smtClean="0">
                          <a:latin typeface="Times New Roman"/>
                          <a:ea typeface="Times New Roman"/>
                          <a:cs typeface="Times New Roman"/>
                        </a:rPr>
                        <a:t> Закон </a:t>
                      </a:r>
                      <a:r>
                        <a:rPr lang="ru-RU" sz="900" i="0">
                          <a:latin typeface="Times New Roman"/>
                          <a:ea typeface="Times New Roman"/>
                          <a:cs typeface="Times New Roman"/>
                        </a:rPr>
                        <a:t>распределения отличный от </a:t>
                      </a:r>
                      <a:r>
                        <a:rPr lang="ru-RU" sz="900" i="0" smtClean="0">
                          <a:latin typeface="Times New Roman"/>
                          <a:ea typeface="Times New Roman"/>
                          <a:cs typeface="Times New Roman"/>
                        </a:rPr>
                        <a:t>нормального </a:t>
                      </a:r>
                      <a:r>
                        <a:rPr lang="ru-RU" sz="900" i="0">
                          <a:latin typeface="Times New Roman"/>
                          <a:ea typeface="Times New Roman"/>
                          <a:cs typeface="Times New Roman"/>
                        </a:rPr>
                        <a:t>или данные измеряются в дискретной шкале</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ctr">
                        <a:lnSpc>
                          <a:spcPct val="115000"/>
                        </a:lnSpc>
                        <a:spcAft>
                          <a:spcPts val="0"/>
                        </a:spcAft>
                      </a:pPr>
                      <a:r>
                        <a:rPr lang="ru-RU" sz="900" i="0" err="1">
                          <a:latin typeface="Times New Roman"/>
                          <a:ea typeface="Times New Roman"/>
                          <a:cs typeface="Times New Roman"/>
                        </a:rPr>
                        <a:t>Краскела</a:t>
                      </a:r>
                      <a:r>
                        <a:rPr lang="ru-RU" sz="900" i="0">
                          <a:latin typeface="Times New Roman"/>
                          <a:ea typeface="Times New Roman"/>
                          <a:cs typeface="Times New Roman"/>
                        </a:rPr>
                        <a:t> - </a:t>
                      </a:r>
                      <a:r>
                        <a:rPr lang="ru-RU" sz="900" i="0" err="1">
                          <a:latin typeface="Times New Roman"/>
                          <a:ea typeface="Times New Roman"/>
                          <a:cs typeface="Times New Roman"/>
                        </a:rPr>
                        <a:t>Уоллиса</a:t>
                      </a:r>
                      <a:r>
                        <a:rPr lang="ru-RU" sz="900" i="0">
                          <a:latin typeface="Times New Roman"/>
                          <a:ea typeface="Times New Roman"/>
                          <a:cs typeface="Times New Roman"/>
                        </a:rPr>
                        <a:t>, медианный, </a:t>
                      </a:r>
                      <a:r>
                        <a:rPr lang="ru-RU" sz="900" i="0" smtClean="0">
                          <a:latin typeface="Times New Roman"/>
                          <a:ea typeface="Times New Roman"/>
                          <a:cs typeface="Times New Roman"/>
                        </a:rPr>
                        <a:t>ранговых </a:t>
                      </a:r>
                      <a:r>
                        <a:rPr lang="ru-RU" sz="900" i="0">
                          <a:latin typeface="Times New Roman"/>
                          <a:ea typeface="Times New Roman"/>
                          <a:cs typeface="Times New Roman"/>
                        </a:rPr>
                        <a:t>сумм Фридмана</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5334">
                <a:tc rowSpan="2">
                  <a:txBody>
                    <a:bodyPr/>
                    <a:lstStyle/>
                    <a:p>
                      <a:pPr algn="ctr">
                        <a:lnSpc>
                          <a:spcPct val="115000"/>
                        </a:lnSpc>
                        <a:spcAft>
                          <a:spcPts val="0"/>
                        </a:spcAft>
                      </a:pPr>
                      <a:r>
                        <a:rPr lang="ru-RU" sz="900" i="0">
                          <a:latin typeface="Times New Roman"/>
                          <a:ea typeface="Times New Roman"/>
                          <a:cs typeface="Times New Roman"/>
                        </a:rPr>
                        <a:t>Можно ли считать, что в </a:t>
                      </a:r>
                      <a:r>
                        <a:rPr lang="ru-RU" sz="900" i="0" smtClean="0">
                          <a:latin typeface="Times New Roman"/>
                          <a:ea typeface="Times New Roman"/>
                          <a:cs typeface="Times New Roman"/>
                        </a:rPr>
                        <a:t>нескольких </a:t>
                      </a:r>
                      <a:r>
                        <a:rPr lang="ru-RU" sz="900" i="0">
                          <a:latin typeface="Times New Roman"/>
                          <a:ea typeface="Times New Roman"/>
                          <a:cs typeface="Times New Roman"/>
                        </a:rPr>
                        <a:t>выборках имеет место одно и то же значение рассеивания показателя?</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spcAft>
                          <a:spcPts val="0"/>
                        </a:spcAft>
                      </a:pPr>
                      <a:r>
                        <a:rPr lang="ru-RU" sz="900" i="0">
                          <a:latin typeface="Times New Roman"/>
                          <a:ea typeface="Times New Roman"/>
                          <a:cs typeface="Times New Roman"/>
                        </a:rPr>
                        <a:t>Проверка гипотезы о равенстве дисперсий (о принадлежности дисперсий к одной </a:t>
                      </a:r>
                      <a:r>
                        <a:rPr lang="ru-RU" sz="900" i="0" smtClean="0">
                          <a:latin typeface="Times New Roman"/>
                          <a:ea typeface="Times New Roman"/>
                          <a:cs typeface="Times New Roman"/>
                        </a:rPr>
                        <a:t>генеральной </a:t>
                      </a:r>
                      <a:r>
                        <a:rPr lang="ru-RU" sz="900" i="0">
                          <a:latin typeface="Times New Roman"/>
                          <a:ea typeface="Times New Roman"/>
                          <a:cs typeface="Times New Roman"/>
                        </a:rPr>
                        <a:t>совокупности)</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r>
                        <a:rPr lang="ru-RU" sz="900" i="0">
                          <a:latin typeface="Times New Roman"/>
                          <a:ea typeface="Times New Roman"/>
                          <a:cs typeface="Times New Roman"/>
                        </a:rPr>
                        <a:t>Нормальный закон распределения</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ctr">
                        <a:lnSpc>
                          <a:spcPct val="115000"/>
                        </a:lnSpc>
                        <a:spcAft>
                          <a:spcPts val="0"/>
                        </a:spcAft>
                      </a:pPr>
                      <a:r>
                        <a:rPr lang="en-US" sz="900" i="0">
                          <a:latin typeface="Times New Roman"/>
                          <a:ea typeface="Times New Roman"/>
                          <a:cs typeface="Times New Roman"/>
                        </a:rPr>
                        <a:t>G</a:t>
                      </a:r>
                      <a:r>
                        <a:rPr lang="ru-RU" sz="900" i="0">
                          <a:latin typeface="Times New Roman"/>
                          <a:ea typeface="Times New Roman"/>
                          <a:cs typeface="Times New Roman"/>
                        </a:rPr>
                        <a:t>-</a:t>
                      </a:r>
                      <a:r>
                        <a:rPr lang="ru-RU" sz="900" i="0" err="1">
                          <a:latin typeface="Times New Roman"/>
                          <a:ea typeface="Times New Roman"/>
                          <a:cs typeface="Times New Roman"/>
                        </a:rPr>
                        <a:t>критернй</a:t>
                      </a:r>
                      <a:r>
                        <a:rPr lang="ru-RU" sz="900" i="0">
                          <a:latin typeface="Times New Roman"/>
                          <a:ea typeface="Times New Roman"/>
                          <a:cs typeface="Times New Roman"/>
                        </a:rPr>
                        <a:t> (</a:t>
                      </a:r>
                      <a:r>
                        <a:rPr lang="ru-RU" sz="900" i="0" err="1">
                          <a:latin typeface="Times New Roman"/>
                          <a:ea typeface="Times New Roman"/>
                          <a:cs typeface="Times New Roman"/>
                        </a:rPr>
                        <a:t>Кохрена</a:t>
                      </a:r>
                      <a:r>
                        <a:rPr lang="ru-RU" sz="900" i="0">
                          <a:latin typeface="Times New Roman"/>
                          <a:ea typeface="Times New Roman"/>
                          <a:cs typeface="Times New Roman"/>
                        </a:rPr>
                        <a:t>) при равном размере выборок, </a:t>
                      </a:r>
                      <a:r>
                        <a:rPr lang="ru-RU" sz="900" i="0" err="1">
                          <a:latin typeface="Times New Roman"/>
                          <a:ea typeface="Times New Roman"/>
                          <a:cs typeface="Times New Roman"/>
                        </a:rPr>
                        <a:t>Бартлета</a:t>
                      </a:r>
                      <a:endParaRPr lang="ru-RU" sz="900" i="0">
                        <a:latin typeface="Times New Roman"/>
                        <a:ea typeface="Times New Roman"/>
                        <a:cs typeface="Times New Roman"/>
                      </a:endParaRP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0445">
                <a:tc vMerge="1">
                  <a:txBody>
                    <a:bodyPr/>
                    <a:lstStyle/>
                    <a:p>
                      <a:endParaRPr lang="ru-RU"/>
                    </a:p>
                  </a:txBody>
                  <a:tcPr/>
                </a:tc>
                <a:tc vMerge="1">
                  <a:txBody>
                    <a:bodyPr/>
                    <a:lstStyle/>
                    <a:p>
                      <a:endParaRPr lang="ru-RU"/>
                    </a:p>
                  </a:txBody>
                  <a:tcPr/>
                </a:tc>
                <a:tc gridSpan="2">
                  <a:txBody>
                    <a:bodyPr/>
                    <a:lstStyle/>
                    <a:p>
                      <a:pPr algn="ctr">
                        <a:lnSpc>
                          <a:spcPct val="115000"/>
                        </a:lnSpc>
                        <a:spcAft>
                          <a:spcPts val="0"/>
                        </a:spcAft>
                      </a:pPr>
                      <a:r>
                        <a:rPr lang="ru-RU" sz="900" i="0" smtClean="0">
                          <a:latin typeface="Times New Roman"/>
                          <a:ea typeface="Times New Roman"/>
                          <a:cs typeface="Times New Roman"/>
                        </a:rPr>
                        <a:t> Закон </a:t>
                      </a:r>
                      <a:r>
                        <a:rPr lang="ru-RU" sz="900" i="0" err="1">
                          <a:latin typeface="Times New Roman"/>
                          <a:ea typeface="Times New Roman"/>
                          <a:cs typeface="Times New Roman"/>
                        </a:rPr>
                        <a:t>распредепения</a:t>
                      </a:r>
                      <a:r>
                        <a:rPr lang="ru-RU" sz="900" i="0">
                          <a:latin typeface="Times New Roman"/>
                          <a:ea typeface="Times New Roman"/>
                          <a:cs typeface="Times New Roman"/>
                        </a:rPr>
                        <a:t> отличный от </a:t>
                      </a:r>
                      <a:r>
                        <a:rPr lang="ru-RU" sz="900" i="0" smtClean="0">
                          <a:latin typeface="Times New Roman"/>
                          <a:ea typeface="Times New Roman"/>
                          <a:cs typeface="Times New Roman"/>
                        </a:rPr>
                        <a:t>нормального </a:t>
                      </a:r>
                      <a:r>
                        <a:rPr lang="ru-RU" sz="900" i="0">
                          <a:latin typeface="Times New Roman"/>
                          <a:ea typeface="Times New Roman"/>
                          <a:cs typeface="Times New Roman"/>
                        </a:rPr>
                        <a:t>или данные измеряются в дискретной шкале</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ctr">
                        <a:lnSpc>
                          <a:spcPct val="115000"/>
                        </a:lnSpc>
                        <a:spcAft>
                          <a:spcPts val="0"/>
                        </a:spcAft>
                      </a:pPr>
                      <a:r>
                        <a:rPr lang="ru-RU" sz="900" i="0">
                          <a:latin typeface="Times New Roman"/>
                          <a:ea typeface="Times New Roman"/>
                          <a:cs typeface="Times New Roman"/>
                        </a:rPr>
                        <a:t>Фридмана</a:t>
                      </a:r>
                    </a:p>
                  </a:txBody>
                  <a:tcPr marL="10909" marR="1090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3214678" y="1500174"/>
            <a:ext cx="2921056" cy="369332"/>
          </a:xfrm>
          <a:prstGeom prst="rect">
            <a:avLst/>
          </a:prstGeom>
        </p:spPr>
        <p:txBody>
          <a:bodyPr wrap="none">
            <a:spAutoFit/>
          </a:bodyPr>
          <a:lstStyle/>
          <a:p>
            <a:r>
              <a:rPr lang="ru-RU" b="1" smtClean="0"/>
              <a:t>Что такое метод ANOVA ?</a:t>
            </a:r>
            <a:endParaRPr lang="ru-RU" b="1"/>
          </a:p>
        </p:txBody>
      </p:sp>
      <p:pic>
        <p:nvPicPr>
          <p:cNvPr id="5" name="Рисунок 4" descr="J0299125.WMF"/>
          <p:cNvPicPr>
            <a:picLocks noChangeAspect="1"/>
          </p:cNvPicPr>
          <p:nvPr/>
        </p:nvPicPr>
        <p:blipFill>
          <a:blip r:embed="rId2"/>
          <a:stretch>
            <a:fillRect/>
          </a:stretch>
        </p:blipFill>
        <p:spPr>
          <a:xfrm>
            <a:off x="214282" y="1214422"/>
            <a:ext cx="1357322" cy="2000264"/>
          </a:xfrm>
          <a:prstGeom prst="rect">
            <a:avLst/>
          </a:prstGeom>
        </p:spPr>
      </p:pic>
      <p:sp>
        <p:nvSpPr>
          <p:cNvPr id="7" name="Прямоугольник 6"/>
          <p:cNvSpPr/>
          <p:nvPr/>
        </p:nvSpPr>
        <p:spPr>
          <a:xfrm>
            <a:off x="1857356" y="2071678"/>
            <a:ext cx="7000924" cy="1384995"/>
          </a:xfrm>
          <a:prstGeom prst="rect">
            <a:avLst/>
          </a:prstGeom>
        </p:spPr>
        <p:txBody>
          <a:bodyPr wrap="square">
            <a:spAutoFit/>
          </a:bodyPr>
          <a:lstStyle/>
          <a:p>
            <a:pPr algn="just"/>
            <a:r>
              <a:rPr lang="en-US" sz="1400" smtClean="0">
                <a:solidFill>
                  <a:srgbClr val="FF0000"/>
                </a:solidFill>
                <a:latin typeface="Arial" pitchFamily="34" charset="0"/>
              </a:rPr>
              <a:t>ANOVA</a:t>
            </a:r>
            <a:r>
              <a:rPr lang="en-US" sz="1400" smtClean="0">
                <a:latin typeface="Arial" pitchFamily="34" charset="0"/>
              </a:rPr>
              <a:t> (</a:t>
            </a:r>
            <a:r>
              <a:rPr lang="en-US" sz="1400" smtClean="0">
                <a:solidFill>
                  <a:srgbClr val="FF0000"/>
                </a:solidFill>
                <a:latin typeface="Arial" pitchFamily="34" charset="0"/>
              </a:rPr>
              <a:t>An</a:t>
            </a:r>
            <a:r>
              <a:rPr lang="en-US" sz="1400" smtClean="0">
                <a:latin typeface="Arial" pitchFamily="34" charset="0"/>
              </a:rPr>
              <a:t>alysis </a:t>
            </a:r>
            <a:r>
              <a:rPr lang="en-US" sz="1400" smtClean="0">
                <a:solidFill>
                  <a:srgbClr val="FF0000"/>
                </a:solidFill>
                <a:latin typeface="Arial" pitchFamily="34" charset="0"/>
              </a:rPr>
              <a:t>o</a:t>
            </a:r>
            <a:r>
              <a:rPr lang="en-US" sz="1400" smtClean="0">
                <a:latin typeface="Arial" pitchFamily="34" charset="0"/>
              </a:rPr>
              <a:t>f </a:t>
            </a:r>
            <a:r>
              <a:rPr lang="en-US" sz="1400" smtClean="0">
                <a:solidFill>
                  <a:srgbClr val="FF0000"/>
                </a:solidFill>
                <a:latin typeface="Arial" pitchFamily="34" charset="0"/>
              </a:rPr>
              <a:t>Va</a:t>
            </a:r>
            <a:r>
              <a:rPr lang="en-US" sz="1400" smtClean="0">
                <a:latin typeface="Arial" pitchFamily="34" charset="0"/>
              </a:rPr>
              <a:t>riance) – </a:t>
            </a:r>
            <a:r>
              <a:rPr lang="ru-RU" sz="1400" smtClean="0">
                <a:latin typeface="Arial" pitchFamily="34" charset="0"/>
              </a:rPr>
              <a:t>это дисперсионный анализ.</a:t>
            </a:r>
          </a:p>
          <a:p>
            <a:pPr algn="just"/>
            <a:endParaRPr lang="ru-RU" sz="1400" smtClean="0">
              <a:latin typeface="Arial" pitchFamily="34" charset="0"/>
            </a:endParaRPr>
          </a:p>
          <a:p>
            <a:pPr algn="just"/>
            <a:r>
              <a:rPr lang="en-US" sz="1400" smtClean="0">
                <a:latin typeface="Arial" pitchFamily="34" charset="0"/>
              </a:rPr>
              <a:t>ANOVA </a:t>
            </a:r>
            <a:r>
              <a:rPr lang="ru-RU" sz="1400" smtClean="0">
                <a:latin typeface="Arial" pitchFamily="34" charset="0"/>
              </a:rPr>
              <a:t>это рабочая лошадка  использования статистики для сравнения средних и определения эффектов влияния факторов на результаты измерения (т.е., чего угодно, что может изменяться или измеряться и при этом влиять на результаты эксперимента). </a:t>
            </a:r>
          </a:p>
        </p:txBody>
      </p:sp>
      <p:sp>
        <p:nvSpPr>
          <p:cNvPr id="8" name="Прямоугольник 7"/>
          <p:cNvSpPr/>
          <p:nvPr/>
        </p:nvSpPr>
        <p:spPr>
          <a:xfrm>
            <a:off x="357158" y="3357562"/>
            <a:ext cx="8572560" cy="3323987"/>
          </a:xfrm>
          <a:prstGeom prst="rect">
            <a:avLst/>
          </a:prstGeom>
        </p:spPr>
        <p:txBody>
          <a:bodyPr wrap="square">
            <a:spAutoFit/>
          </a:bodyPr>
          <a:lstStyle/>
          <a:p>
            <a:pPr indent="363538" algn="just"/>
            <a:r>
              <a:rPr lang="en-US" sz="1400" smtClean="0">
                <a:latin typeface="Arial" pitchFamily="34" charset="0"/>
              </a:rPr>
              <a:t>ANOVA, </a:t>
            </a:r>
            <a:r>
              <a:rPr lang="ru-RU" sz="1400" smtClean="0">
                <a:latin typeface="Arial" pitchFamily="34" charset="0"/>
              </a:rPr>
              <a:t>может разрешить вопрос о наличии значимого эффекта, вызываемого фактором для которого мы имеем какое-то количество наборов данных. </a:t>
            </a:r>
            <a:r>
              <a:rPr lang="en-US" sz="1400" smtClean="0">
                <a:latin typeface="Arial" pitchFamily="34" charset="0"/>
              </a:rPr>
              <a:t>ANOVA </a:t>
            </a:r>
            <a:r>
              <a:rPr lang="ru-RU" sz="1400" smtClean="0">
                <a:latin typeface="Arial" pitchFamily="34" charset="0"/>
              </a:rPr>
              <a:t>основывается на понимании двух вещей. Во-первых, того как дисперсии различных компонентов могут комбинироваться, давая общую дисперсию данных. Во-вторых, разница средних может привести к увеличению разброса комбинированных результатов, что может детектироваться в терминах возрастания дисперсии. </a:t>
            </a:r>
          </a:p>
          <a:p>
            <a:pPr indent="363538" algn="just"/>
            <a:r>
              <a:rPr lang="ru-RU" sz="1400" smtClean="0">
                <a:latin typeface="Arial" pitchFamily="34" charset="0"/>
              </a:rPr>
              <a:t>Слово «фактор» используется для указания на качество, которое исследуется. Примером может служить исследование влияния изменения полярности растворителя на результаты ВЭЖХ анализа. Фактором в</a:t>
            </a:r>
            <a:r>
              <a:rPr lang="en-US" sz="1400" smtClean="0">
                <a:latin typeface="Arial" pitchFamily="34" charset="0"/>
              </a:rPr>
              <a:t> </a:t>
            </a:r>
            <a:r>
              <a:rPr lang="ru-RU" sz="1400" smtClean="0">
                <a:latin typeface="Arial" pitchFamily="34" charset="0"/>
              </a:rPr>
              <a:t>данном случае является полярность растворителя, и мы можем сделать измерения, например, используя три растворителя с различной полярностью. В этом случае мы используем </a:t>
            </a:r>
            <a:r>
              <a:rPr lang="ru-RU" sz="1400" err="1" smtClean="0">
                <a:latin typeface="Arial" pitchFamily="34" charset="0"/>
              </a:rPr>
              <a:t>одно-факторный</a:t>
            </a:r>
            <a:r>
              <a:rPr lang="ru-RU" sz="1400" smtClean="0">
                <a:latin typeface="Arial" pitchFamily="34" charset="0"/>
              </a:rPr>
              <a:t> </a:t>
            </a:r>
            <a:r>
              <a:rPr lang="en-US" sz="1400" smtClean="0">
                <a:latin typeface="Arial" pitchFamily="34" charset="0"/>
              </a:rPr>
              <a:t>ANOVA, </a:t>
            </a:r>
            <a:r>
              <a:rPr lang="ru-RU" sz="1400" smtClean="0">
                <a:latin typeface="Arial" pitchFamily="34" charset="0"/>
              </a:rPr>
              <a:t>так как имеется только один исследуемый фактор - полярность растворителя. </a:t>
            </a:r>
          </a:p>
          <a:p>
            <a:pPr indent="363538" algn="just"/>
            <a:r>
              <a:rPr lang="ru-RU" sz="1400" smtClean="0">
                <a:latin typeface="Arial" pitchFamily="34" charset="0"/>
              </a:rPr>
              <a:t>То насколько изменяется измеряемая величина при изменении фактора имеет название «эффект» фактора. Часто в </a:t>
            </a:r>
            <a:r>
              <a:rPr lang="en-US" sz="1400" smtClean="0">
                <a:latin typeface="Arial" pitchFamily="34" charset="0"/>
              </a:rPr>
              <a:t>ANOVA </a:t>
            </a:r>
            <a:r>
              <a:rPr lang="ru-RU" sz="1400" smtClean="0">
                <a:latin typeface="Arial" pitchFamily="34" charset="0"/>
              </a:rPr>
              <a:t>мы всего лишь интересуемся проверкой того, имеется ли вообще какой-либо эффект.</a:t>
            </a:r>
          </a:p>
          <a:p>
            <a:pPr algn="just"/>
            <a:endParaRPr lang="ru-RU" sz="1400" smtClean="0">
              <a:latin typeface="Arial"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5" name="Прямоугольник 4"/>
          <p:cNvSpPr/>
          <p:nvPr/>
        </p:nvSpPr>
        <p:spPr>
          <a:xfrm>
            <a:off x="285720" y="1428736"/>
            <a:ext cx="8572560" cy="2246769"/>
          </a:xfrm>
          <a:prstGeom prst="rect">
            <a:avLst/>
          </a:prstGeom>
        </p:spPr>
        <p:txBody>
          <a:bodyPr wrap="square">
            <a:spAutoFit/>
          </a:bodyPr>
          <a:lstStyle/>
          <a:p>
            <a:pPr algn="ctr"/>
            <a:r>
              <a:rPr lang="ru-RU" sz="1400" b="1" i="1" smtClean="0">
                <a:latin typeface="Arial" pitchFamily="34" charset="0"/>
              </a:rPr>
              <a:t>Однофакторный  </a:t>
            </a:r>
            <a:r>
              <a:rPr lang="en-US" sz="1400" b="1" i="1" smtClean="0">
                <a:latin typeface="Arial" pitchFamily="34" charset="0"/>
              </a:rPr>
              <a:t>ANOVA</a:t>
            </a:r>
            <a:endParaRPr lang="ru-RU" sz="1400" b="1" i="1" smtClean="0">
              <a:latin typeface="Arial" pitchFamily="34" charset="0"/>
            </a:endParaRPr>
          </a:p>
          <a:p>
            <a:pPr algn="ctr"/>
            <a:endParaRPr lang="en-US" sz="1400" b="1" i="1" smtClean="0">
              <a:latin typeface="Arial" pitchFamily="34" charset="0"/>
            </a:endParaRPr>
          </a:p>
          <a:p>
            <a:pPr indent="363538" algn="just"/>
            <a:r>
              <a:rPr lang="ru-RU" sz="1400" smtClean="0">
                <a:latin typeface="Arial" pitchFamily="34" charset="0"/>
              </a:rPr>
              <a:t>В однофакторном </a:t>
            </a:r>
            <a:r>
              <a:rPr lang="en-US" sz="1400" smtClean="0">
                <a:latin typeface="Arial" pitchFamily="34" charset="0"/>
              </a:rPr>
              <a:t>ANOVA </a:t>
            </a:r>
            <a:r>
              <a:rPr lang="ru-RU" sz="1400" smtClean="0">
                <a:latin typeface="Arial" pitchFamily="34" charset="0"/>
              </a:rPr>
              <a:t> имеются уровни исследуемого фактора с повторными результатами для этих уровней. Например, мы можем оценить  качество работы трех лабораторий,  которые должны   выполнить двукратный  анализ  идентичных образцов.</a:t>
            </a:r>
          </a:p>
          <a:p>
            <a:pPr indent="363538" algn="just"/>
            <a:r>
              <a:rPr lang="ru-RU" sz="1400" smtClean="0">
                <a:latin typeface="Arial" pitchFamily="34" charset="0"/>
              </a:rPr>
              <a:t>Таким образом, имеется один  фактор - «лаборатория» для которого мы имеем три уровня - лаборатория А, лаборатория В и лаборатория С. Данные (результат каждого измерения) размещаются в матрицу с уровнями фактора в каждом столбце и повторами с каждой строке.</a:t>
            </a:r>
            <a:endParaRPr lang="en-US" sz="1400" smtClean="0">
              <a:latin typeface="Arial" pitchFamily="34" charset="0"/>
            </a:endParaRPr>
          </a:p>
          <a:p>
            <a:pPr indent="363538" algn="just"/>
            <a:endParaRPr lang="en-US" sz="1400" smtClean="0">
              <a:latin typeface="Arial" pitchFamily="34" charset="0"/>
            </a:endParaRPr>
          </a:p>
          <a:p>
            <a:pPr indent="363538" algn="just"/>
            <a:endParaRPr lang="ru-RU" sz="1400" smtClean="0">
              <a:latin typeface="Arial" pitchFamily="34" charset="0"/>
            </a:endParaRPr>
          </a:p>
        </p:txBody>
      </p:sp>
      <p:graphicFrame>
        <p:nvGraphicFramePr>
          <p:cNvPr id="7" name="Таблица 6"/>
          <p:cNvGraphicFramePr>
            <a:graphicFrameLocks noGrp="1"/>
          </p:cNvGraphicFramePr>
          <p:nvPr/>
        </p:nvGraphicFramePr>
        <p:xfrm>
          <a:off x="500034" y="4214818"/>
          <a:ext cx="8286810" cy="2225040"/>
        </p:xfrm>
        <a:graphic>
          <a:graphicData uri="http://schemas.openxmlformats.org/drawingml/2006/table">
            <a:tbl>
              <a:tblPr firstRow="1" bandRow="1">
                <a:tableStyleId>{69CF1AB2-1976-4502-BF36-3FF5EA218861}</a:tableStyleId>
              </a:tblPr>
              <a:tblGrid>
                <a:gridCol w="1657362"/>
                <a:gridCol w="1657362"/>
                <a:gridCol w="1657362"/>
                <a:gridCol w="1657362"/>
                <a:gridCol w="1657362"/>
              </a:tblGrid>
              <a:tr h="370840">
                <a:tc rowSpan="2">
                  <a:txBody>
                    <a:bodyPr/>
                    <a:lstStyle/>
                    <a:p>
                      <a:pPr algn="ctr"/>
                      <a:r>
                        <a:rPr lang="ru-RU" smtClean="0"/>
                        <a:t>Повторы</a:t>
                      </a:r>
                      <a:endParaRPr lang="en-US" smtClean="0"/>
                    </a:p>
                    <a:p>
                      <a:pPr algn="ctr"/>
                      <a:r>
                        <a:rPr lang="en-US" smtClean="0"/>
                        <a:t>i=(1….n</a:t>
                      </a:r>
                      <a:r>
                        <a:rPr lang="en-US" baseline="-25000" smtClean="0"/>
                        <a:t>j</a:t>
                      </a:r>
                      <a:r>
                        <a:rPr lang="en-US" smtClean="0"/>
                        <a:t>)</a:t>
                      </a:r>
                      <a:endParaRPr lang="ru-RU"/>
                    </a:p>
                  </a:txBody>
                  <a:tcPr/>
                </a:tc>
                <a:tc gridSpan="4">
                  <a:txBody>
                    <a:bodyPr/>
                    <a:lstStyle/>
                    <a:p>
                      <a:pPr algn="ctr"/>
                      <a:r>
                        <a:rPr lang="ru-RU" smtClean="0"/>
                        <a:t>Уровни фактора </a:t>
                      </a:r>
                      <a:r>
                        <a:rPr lang="en-US" smtClean="0"/>
                        <a:t>j=(1…k)</a:t>
                      </a:r>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70840">
                <a:tc vMerge="1">
                  <a:txBody>
                    <a:bodyPr/>
                    <a:lstStyle/>
                    <a:p>
                      <a:endParaRPr lang="ru-RU"/>
                    </a:p>
                  </a:txBody>
                  <a:tcPr/>
                </a:tc>
                <a:tc>
                  <a:txBody>
                    <a:bodyPr/>
                    <a:lstStyle/>
                    <a:p>
                      <a:pPr algn="ctr"/>
                      <a:r>
                        <a:rPr lang="en-US" smtClean="0"/>
                        <a:t>1</a:t>
                      </a:r>
                      <a:endParaRPr lang="ru-RU"/>
                    </a:p>
                  </a:txBody>
                  <a:tcPr/>
                </a:tc>
                <a:tc>
                  <a:txBody>
                    <a:bodyPr/>
                    <a:lstStyle/>
                    <a:p>
                      <a:pPr algn="ctr"/>
                      <a:r>
                        <a:rPr lang="en-US" smtClean="0"/>
                        <a:t>2</a:t>
                      </a:r>
                      <a:endParaRPr lang="ru-RU"/>
                    </a:p>
                  </a:txBody>
                  <a:tcPr/>
                </a:tc>
                <a:tc>
                  <a:txBody>
                    <a:bodyPr/>
                    <a:lstStyle/>
                    <a:p>
                      <a:pPr algn="ctr"/>
                      <a:r>
                        <a:rPr lang="en-US" smtClean="0"/>
                        <a:t>…</a:t>
                      </a:r>
                      <a:endParaRPr lang="ru-RU"/>
                    </a:p>
                  </a:txBody>
                  <a:tcPr/>
                </a:tc>
                <a:tc>
                  <a:txBody>
                    <a:bodyPr/>
                    <a:lstStyle/>
                    <a:p>
                      <a:pPr algn="ctr"/>
                      <a:r>
                        <a:rPr lang="en-US" smtClean="0"/>
                        <a:t>k</a:t>
                      </a:r>
                      <a:endParaRPr lang="ru-RU"/>
                    </a:p>
                  </a:txBody>
                  <a:tcPr/>
                </a:tc>
              </a:tr>
              <a:tr h="370840">
                <a:tc>
                  <a:txBody>
                    <a:bodyPr/>
                    <a:lstStyle/>
                    <a:p>
                      <a:pPr algn="ctr"/>
                      <a:r>
                        <a:rPr lang="en-US" smtClean="0"/>
                        <a:t>1</a:t>
                      </a:r>
                      <a:endParaRPr lang="ru-RU"/>
                    </a:p>
                  </a:txBody>
                  <a:tcPr/>
                </a:tc>
                <a:tc>
                  <a:txBody>
                    <a:bodyPr/>
                    <a:lstStyle/>
                    <a:p>
                      <a:pPr algn="ctr"/>
                      <a:r>
                        <a:rPr lang="en-US" smtClean="0"/>
                        <a:t>X</a:t>
                      </a:r>
                      <a:r>
                        <a:rPr lang="en-US" baseline="-25000" smtClean="0"/>
                        <a:t>1,1</a:t>
                      </a:r>
                      <a:endParaRPr lang="ru-RU" baseline="-25000"/>
                    </a:p>
                  </a:txBody>
                  <a:tcPr/>
                </a:tc>
                <a:tc>
                  <a:txBody>
                    <a:bodyPr/>
                    <a:lstStyle/>
                    <a:p>
                      <a:pPr algn="ctr"/>
                      <a:r>
                        <a:rPr lang="en-US" smtClean="0"/>
                        <a:t>X</a:t>
                      </a:r>
                      <a:r>
                        <a:rPr lang="en-US" baseline="-25000" smtClean="0"/>
                        <a:t>1,2</a:t>
                      </a:r>
                      <a:endParaRPr lang="ru-RU" baseline="-25000"/>
                    </a:p>
                  </a:txBody>
                  <a:tcPr/>
                </a:tc>
                <a:tc>
                  <a:txBody>
                    <a:bodyPr/>
                    <a:lstStyle/>
                    <a:p>
                      <a:pPr algn="ctr"/>
                      <a:r>
                        <a:rPr lang="en-US" smtClean="0"/>
                        <a:t>…</a:t>
                      </a:r>
                      <a:endParaRPr lang="ru-RU"/>
                    </a:p>
                  </a:txBody>
                  <a:tcPr/>
                </a:tc>
                <a:tc>
                  <a:txBody>
                    <a:bodyPr/>
                    <a:lstStyle/>
                    <a:p>
                      <a:pPr algn="ctr"/>
                      <a:r>
                        <a:rPr lang="en-US" smtClean="0"/>
                        <a:t>X</a:t>
                      </a:r>
                      <a:r>
                        <a:rPr lang="en-US" baseline="-25000" smtClean="0"/>
                        <a:t>1,k</a:t>
                      </a:r>
                      <a:endParaRPr lang="ru-RU" baseline="-25000"/>
                    </a:p>
                  </a:txBody>
                  <a:tcPr/>
                </a:tc>
              </a:tr>
              <a:tr h="370840">
                <a:tc>
                  <a:txBody>
                    <a:bodyPr/>
                    <a:lstStyle/>
                    <a:p>
                      <a:pPr algn="ctr"/>
                      <a:r>
                        <a:rPr lang="en-US" smtClean="0"/>
                        <a:t>2</a:t>
                      </a:r>
                      <a:endParaRPr lang="ru-RU"/>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mtClean="0"/>
                        <a:t>X</a:t>
                      </a:r>
                      <a:r>
                        <a:rPr lang="en-US" baseline="-25000" smtClean="0"/>
                        <a:t>2,1</a:t>
                      </a:r>
                      <a:endParaRPr lang="ru-RU"/>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mtClean="0"/>
                        <a:t>X</a:t>
                      </a:r>
                      <a:r>
                        <a:rPr lang="en-US" baseline="-25000" smtClean="0"/>
                        <a:t>2,2</a:t>
                      </a:r>
                      <a:endParaRPr lang="ru-RU"/>
                    </a:p>
                  </a:txBody>
                  <a:tcPr/>
                </a:tc>
                <a:tc>
                  <a:txBody>
                    <a:bodyPr/>
                    <a:lstStyle/>
                    <a:p>
                      <a:pPr algn="ctr"/>
                      <a:r>
                        <a:rPr lang="en-US" smtClean="0"/>
                        <a:t>…</a:t>
                      </a:r>
                      <a:endParaRPr lang="ru-RU"/>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mtClean="0"/>
                        <a:t>X</a:t>
                      </a:r>
                      <a:r>
                        <a:rPr lang="en-US" baseline="-25000" smtClean="0"/>
                        <a:t>2,k</a:t>
                      </a:r>
                      <a:endParaRPr lang="ru-RU"/>
                    </a:p>
                  </a:txBody>
                  <a:tcPr/>
                </a:tc>
              </a:tr>
              <a:tr h="370840">
                <a:tc>
                  <a:txBody>
                    <a:bodyPr/>
                    <a:lstStyle/>
                    <a:p>
                      <a:pPr algn="ctr"/>
                      <a:r>
                        <a:rPr lang="en-US" smtClean="0"/>
                        <a:t>…</a:t>
                      </a:r>
                      <a:endParaRPr lang="ru-RU"/>
                    </a:p>
                  </a:txBody>
                  <a:tcPr/>
                </a:tc>
                <a:tc>
                  <a:txBody>
                    <a:bodyPr/>
                    <a:lstStyle/>
                    <a:p>
                      <a:pPr algn="ctr"/>
                      <a:r>
                        <a:rPr lang="en-US" smtClean="0"/>
                        <a:t>…</a:t>
                      </a:r>
                      <a:endParaRPr lang="ru-RU"/>
                    </a:p>
                  </a:txBody>
                  <a:tcPr/>
                </a:tc>
                <a:tc>
                  <a:txBody>
                    <a:bodyPr/>
                    <a:lstStyle/>
                    <a:p>
                      <a:pPr algn="ctr"/>
                      <a:r>
                        <a:rPr lang="en-US" smtClean="0"/>
                        <a:t>…</a:t>
                      </a:r>
                      <a:endParaRPr lang="ru-RU"/>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mtClean="0"/>
                        <a:t>X</a:t>
                      </a:r>
                      <a:r>
                        <a:rPr lang="en-US" baseline="-25000" smtClean="0"/>
                        <a:t>i,j</a:t>
                      </a:r>
                      <a:endParaRPr lang="ru-RU"/>
                    </a:p>
                  </a:txBody>
                  <a:tcPr/>
                </a:tc>
                <a:tc>
                  <a:txBody>
                    <a:bodyPr/>
                    <a:lstStyle/>
                    <a:p>
                      <a:pPr algn="ctr"/>
                      <a:r>
                        <a:rPr lang="en-US" smtClean="0"/>
                        <a:t>…</a:t>
                      </a:r>
                      <a:endParaRPr lang="ru-RU"/>
                    </a:p>
                  </a:txBody>
                  <a:tcPr/>
                </a:tc>
              </a:tr>
              <a:tr h="370840">
                <a:tc>
                  <a:txBody>
                    <a:bodyPr/>
                    <a:lstStyle/>
                    <a:p>
                      <a:pPr algn="ctr"/>
                      <a:r>
                        <a:rPr lang="en-US" smtClean="0"/>
                        <a:t>n</a:t>
                      </a:r>
                      <a:r>
                        <a:rPr lang="en-US" baseline="-25000" smtClean="0"/>
                        <a:t>j</a:t>
                      </a:r>
                      <a:endParaRPr lang="ru-RU" baseline="-2500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mtClean="0"/>
                        <a:t>X</a:t>
                      </a:r>
                      <a:r>
                        <a:rPr lang="en-US" baseline="-25000" smtClean="0"/>
                        <a:t>n1,1</a:t>
                      </a:r>
                      <a:endParaRPr lang="ru-RU"/>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mtClean="0"/>
                        <a:t>X</a:t>
                      </a:r>
                      <a:r>
                        <a:rPr lang="en-US" baseline="-25000" smtClean="0"/>
                        <a:t>n2,2</a:t>
                      </a:r>
                      <a:endParaRPr lang="ru-RU"/>
                    </a:p>
                  </a:txBody>
                  <a:tcPr/>
                </a:tc>
                <a:tc>
                  <a:txBody>
                    <a:bodyPr/>
                    <a:lstStyle/>
                    <a:p>
                      <a:pPr algn="ctr"/>
                      <a:r>
                        <a:rPr lang="en-US" smtClean="0"/>
                        <a:t>…</a:t>
                      </a:r>
                      <a:endParaRPr lang="ru-RU"/>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mtClean="0"/>
                        <a:t>X</a:t>
                      </a:r>
                      <a:r>
                        <a:rPr lang="en-US" baseline="-25000" smtClean="0"/>
                        <a:t>nj,k</a:t>
                      </a:r>
                      <a:endParaRPr lang="ru-RU"/>
                    </a:p>
                  </a:txBody>
                  <a:tcPr/>
                </a:tc>
              </a:tr>
            </a:tbl>
          </a:graphicData>
        </a:graphic>
      </p:graphicFrame>
      <p:sp>
        <p:nvSpPr>
          <p:cNvPr id="8" name="TextBox 7"/>
          <p:cNvSpPr txBox="1"/>
          <p:nvPr/>
        </p:nvSpPr>
        <p:spPr>
          <a:xfrm>
            <a:off x="500034" y="3714752"/>
            <a:ext cx="8072494" cy="369332"/>
          </a:xfrm>
          <a:prstGeom prst="rect">
            <a:avLst/>
          </a:prstGeom>
          <a:noFill/>
        </p:spPr>
        <p:txBody>
          <a:bodyPr wrap="square" rtlCol="0">
            <a:spAutoFit/>
          </a:bodyPr>
          <a:lstStyle/>
          <a:p>
            <a:pPr algn="ctr"/>
            <a:r>
              <a:rPr lang="ru-RU" smtClean="0"/>
              <a:t>Общая планировка представления данных в однофакторном </a:t>
            </a:r>
            <a:r>
              <a:rPr lang="en-US" smtClean="0"/>
              <a:t>ANOVA</a:t>
            </a:r>
            <a:endParaRPr lang="ru-RU"/>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14282" y="2903021"/>
            <a:ext cx="8643998" cy="3539430"/>
          </a:xfrm>
          <a:prstGeom prst="rect">
            <a:avLst/>
          </a:prstGeom>
        </p:spPr>
        <p:txBody>
          <a:bodyPr wrap="square">
            <a:spAutoFit/>
          </a:bodyPr>
          <a:lstStyle/>
          <a:p>
            <a:pPr indent="363538" algn="just"/>
            <a:r>
              <a:rPr lang="ru-RU" sz="1400" smtClean="0">
                <a:latin typeface="Arial" pitchFamily="34" charset="0"/>
              </a:rPr>
              <a:t>Если мы проводим эксперимент, то мы почти всегда получаем результат с погрешностью. Почему мы не получаем истинное значение? Мы можем допустить погрешность при взвешивании, калибровке или даже при вычислениях. Повторный эксперимент может обнаружить эту погрешность. </a:t>
            </a:r>
            <a:r>
              <a:rPr lang="ru-RU" sz="1400" u="sng" smtClean="0">
                <a:latin typeface="Arial" pitchFamily="34" charset="0"/>
              </a:rPr>
              <a:t>Первый тип погрешности</a:t>
            </a:r>
            <a:r>
              <a:rPr lang="ru-RU" sz="1400" smtClean="0">
                <a:latin typeface="Arial" pitchFamily="34" charset="0"/>
              </a:rPr>
              <a:t>, который можно назвать и ошибкой, называется грубая погрешность.  А это действительно промах, и в случае такой погрешности ни какая книга по статистике или аналитической химии не в состоянии помочь её избежать (кроме простого совета - ☺- «тщательнее работать надо»). </a:t>
            </a:r>
          </a:p>
          <a:p>
            <a:pPr indent="363538" algn="just"/>
            <a:r>
              <a:rPr lang="ru-RU" sz="1400" smtClean="0">
                <a:latin typeface="Arial" pitchFamily="34" charset="0"/>
              </a:rPr>
              <a:t>С учетом того, что мы сами можем выполнить наш анализ не совсем правильно, второй возможностью внесения погрешности является и тот факт , что методика сама по себе может иметь «червоточинку» . В этом случае никакое количество повторов не может поправить ситуацию. Этот </a:t>
            </a:r>
            <a:r>
              <a:rPr lang="ru-RU" sz="1400" u="sng" smtClean="0">
                <a:latin typeface="Arial" pitchFamily="34" charset="0"/>
              </a:rPr>
              <a:t>второй тип погрешностей </a:t>
            </a:r>
            <a:r>
              <a:rPr lang="ru-RU" sz="1400" smtClean="0">
                <a:latin typeface="Arial" pitchFamily="34" charset="0"/>
              </a:rPr>
              <a:t>называется систематической погрешностью и представляет собой постоянное отклонение от истинного значения. Систематическая погрешность может быть определена путем многократного измерения </a:t>
            </a:r>
            <a:r>
              <a:rPr lang="ru-RU" sz="1400" err="1" smtClean="0">
                <a:latin typeface="Arial" pitchFamily="34" charset="0"/>
              </a:rPr>
              <a:t>референсного</a:t>
            </a:r>
            <a:r>
              <a:rPr lang="ru-RU" sz="1400" smtClean="0">
                <a:latin typeface="Arial" pitchFamily="34" charset="0"/>
              </a:rPr>
              <a:t> материала (ОС). Разница между средним проведённых измерений и значением для </a:t>
            </a:r>
            <a:r>
              <a:rPr lang="ru-RU" sz="1400" err="1" smtClean="0">
                <a:latin typeface="Arial" pitchFamily="34" charset="0"/>
              </a:rPr>
              <a:t>референсного</a:t>
            </a:r>
            <a:r>
              <a:rPr lang="ru-RU" sz="1400" smtClean="0">
                <a:latin typeface="Arial" pitchFamily="34" charset="0"/>
              </a:rPr>
              <a:t> материала представляет собой систематическую погрешность. Всегда желательно знать источники систематической погрешности эксперимента и корректировать их при измерениях.</a:t>
            </a:r>
          </a:p>
        </p:txBody>
      </p:sp>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5" name="Прямоугольник 4"/>
          <p:cNvSpPr/>
          <p:nvPr/>
        </p:nvSpPr>
        <p:spPr>
          <a:xfrm>
            <a:off x="714348" y="1000108"/>
            <a:ext cx="8072494" cy="369332"/>
          </a:xfrm>
          <a:prstGeom prst="rect">
            <a:avLst/>
          </a:prstGeom>
        </p:spPr>
        <p:txBody>
          <a:bodyPr wrap="square">
            <a:spAutoFit/>
          </a:bodyPr>
          <a:lstStyle/>
          <a:p>
            <a:pPr indent="363538" algn="ctr"/>
            <a:r>
              <a:rPr lang="ru-RU" b="1" smtClean="0"/>
              <a:t>Три типа погрешностей (ошибок) </a:t>
            </a:r>
            <a:endParaRPr lang="ru-RU" b="1" i="1" smtClean="0"/>
          </a:p>
        </p:txBody>
      </p:sp>
      <p:pic>
        <p:nvPicPr>
          <p:cNvPr id="6" name="Рисунок 5" descr="J0299125.WMF"/>
          <p:cNvPicPr>
            <a:picLocks noChangeAspect="1"/>
          </p:cNvPicPr>
          <p:nvPr/>
        </p:nvPicPr>
        <p:blipFill>
          <a:blip r:embed="rId2"/>
          <a:stretch>
            <a:fillRect/>
          </a:stretch>
        </p:blipFill>
        <p:spPr>
          <a:xfrm>
            <a:off x="785786" y="1071546"/>
            <a:ext cx="1143008" cy="1714512"/>
          </a:xfrm>
          <a:prstGeom prst="rect">
            <a:avLst/>
          </a:prstGeom>
        </p:spPr>
      </p:pic>
      <p:sp>
        <p:nvSpPr>
          <p:cNvPr id="7" name="Прямоугольник 6"/>
          <p:cNvSpPr/>
          <p:nvPr/>
        </p:nvSpPr>
        <p:spPr>
          <a:xfrm>
            <a:off x="2285984" y="1643050"/>
            <a:ext cx="6500858" cy="1384995"/>
          </a:xfrm>
          <a:prstGeom prst="rect">
            <a:avLst/>
          </a:prstGeom>
        </p:spPr>
        <p:txBody>
          <a:bodyPr wrap="square">
            <a:spAutoFit/>
          </a:bodyPr>
          <a:lstStyle/>
          <a:p>
            <a:pPr indent="363538" algn="just"/>
            <a:r>
              <a:rPr lang="ru-RU" sz="1400" smtClean="0">
                <a:latin typeface="Arial" pitchFamily="34" charset="0"/>
              </a:rPr>
              <a:t>В мире термин «погрешность» указывает на некую неудачу, промах. В метрологии погрешность определяется как «результат измерения минус истинное значение измеряемой величины» и свободно от такого негативного подтекста. Погрешность в химическом анализе - это конкретная величина, которая может быть известна, только если известно истинное значение.</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aphicFrame>
        <p:nvGraphicFramePr>
          <p:cNvPr id="3" name="Таблица 2"/>
          <p:cNvGraphicFramePr>
            <a:graphicFrameLocks noGrp="1"/>
          </p:cNvGraphicFramePr>
          <p:nvPr/>
        </p:nvGraphicFramePr>
        <p:xfrm>
          <a:off x="1142976" y="2143116"/>
          <a:ext cx="6629448" cy="1483360"/>
        </p:xfrm>
        <a:graphic>
          <a:graphicData uri="http://schemas.openxmlformats.org/drawingml/2006/table">
            <a:tbl>
              <a:tblPr firstRow="1" bandRow="1">
                <a:tableStyleId>{69CF1AB2-1976-4502-BF36-3FF5EA218861}</a:tableStyleId>
              </a:tblPr>
              <a:tblGrid>
                <a:gridCol w="1657362"/>
                <a:gridCol w="1657362"/>
                <a:gridCol w="1657362"/>
                <a:gridCol w="1657362"/>
              </a:tblGrid>
              <a:tr h="370840">
                <a:tc rowSpan="2">
                  <a:txBody>
                    <a:bodyPr/>
                    <a:lstStyle/>
                    <a:p>
                      <a:pPr algn="ctr"/>
                      <a:r>
                        <a:rPr lang="ru-RU" smtClean="0"/>
                        <a:t>Повторы</a:t>
                      </a:r>
                      <a:endParaRPr lang="en-US" smtClean="0"/>
                    </a:p>
                  </a:txBody>
                  <a:tcPr/>
                </a:tc>
                <a:tc gridSpan="3">
                  <a:txBody>
                    <a:bodyPr/>
                    <a:lstStyle/>
                    <a:p>
                      <a:pPr algn="ctr"/>
                      <a:r>
                        <a:rPr lang="ru-RU" smtClean="0"/>
                        <a:t>Лаборатория</a:t>
                      </a:r>
                      <a:endParaRPr lang="ru-RU"/>
                    </a:p>
                  </a:txBody>
                  <a:tcPr/>
                </a:tc>
                <a:tc hMerge="1">
                  <a:txBody>
                    <a:bodyPr/>
                    <a:lstStyle/>
                    <a:p>
                      <a:endParaRPr lang="ru-RU"/>
                    </a:p>
                  </a:txBody>
                  <a:tcPr/>
                </a:tc>
                <a:tc hMerge="1">
                  <a:txBody>
                    <a:bodyPr/>
                    <a:lstStyle/>
                    <a:p>
                      <a:endParaRPr lang="ru-RU"/>
                    </a:p>
                  </a:txBody>
                  <a:tcPr/>
                </a:tc>
              </a:tr>
              <a:tr h="370840">
                <a:tc vMerge="1">
                  <a:txBody>
                    <a:bodyPr/>
                    <a:lstStyle/>
                    <a:p>
                      <a:endParaRPr lang="ru-RU"/>
                    </a:p>
                  </a:txBody>
                  <a:tcPr/>
                </a:tc>
                <a:tc>
                  <a:txBody>
                    <a:bodyPr/>
                    <a:lstStyle/>
                    <a:p>
                      <a:pPr algn="ctr"/>
                      <a:r>
                        <a:rPr lang="ru-RU" smtClean="0"/>
                        <a:t>А</a:t>
                      </a:r>
                      <a:endParaRPr lang="ru-RU"/>
                    </a:p>
                  </a:txBody>
                  <a:tcPr/>
                </a:tc>
                <a:tc>
                  <a:txBody>
                    <a:bodyPr/>
                    <a:lstStyle/>
                    <a:p>
                      <a:pPr algn="ctr"/>
                      <a:r>
                        <a:rPr lang="ru-RU" smtClean="0"/>
                        <a:t>В</a:t>
                      </a:r>
                      <a:endParaRPr lang="ru-RU"/>
                    </a:p>
                  </a:txBody>
                  <a:tcPr/>
                </a:tc>
                <a:tc>
                  <a:txBody>
                    <a:bodyPr/>
                    <a:lstStyle/>
                    <a:p>
                      <a:pPr algn="ctr"/>
                      <a:r>
                        <a:rPr lang="ru-RU" smtClean="0"/>
                        <a:t>С</a:t>
                      </a:r>
                      <a:endParaRPr lang="ru-RU"/>
                    </a:p>
                  </a:txBody>
                  <a:tcPr/>
                </a:tc>
              </a:tr>
              <a:tr h="370840">
                <a:tc>
                  <a:txBody>
                    <a:bodyPr/>
                    <a:lstStyle/>
                    <a:p>
                      <a:pPr algn="ctr"/>
                      <a:r>
                        <a:rPr lang="en-US" smtClean="0"/>
                        <a:t>1</a:t>
                      </a:r>
                      <a:endParaRPr lang="ru-RU"/>
                    </a:p>
                  </a:txBody>
                  <a:tcPr/>
                </a:tc>
                <a:tc>
                  <a:txBody>
                    <a:bodyPr/>
                    <a:lstStyle/>
                    <a:p>
                      <a:pPr algn="ctr"/>
                      <a:endParaRPr lang="ru-RU" baseline="-25000"/>
                    </a:p>
                  </a:txBody>
                  <a:tcPr/>
                </a:tc>
                <a:tc>
                  <a:txBody>
                    <a:bodyPr/>
                    <a:lstStyle/>
                    <a:p>
                      <a:pPr algn="ctr"/>
                      <a:endParaRPr lang="ru-RU" baseline="-25000"/>
                    </a:p>
                  </a:txBody>
                  <a:tcPr/>
                </a:tc>
                <a:tc>
                  <a:txBody>
                    <a:bodyPr/>
                    <a:lstStyle/>
                    <a:p>
                      <a:pPr algn="ctr"/>
                      <a:endParaRPr lang="ru-RU" baseline="-25000"/>
                    </a:p>
                  </a:txBody>
                  <a:tcPr/>
                </a:tc>
              </a:tr>
              <a:tr h="370840">
                <a:tc>
                  <a:txBody>
                    <a:bodyPr/>
                    <a:lstStyle/>
                    <a:p>
                      <a:pPr algn="ctr"/>
                      <a:r>
                        <a:rPr lang="en-US" smtClean="0"/>
                        <a:t>2</a:t>
                      </a:r>
                      <a:endParaRPr lang="ru-RU"/>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ru-RU"/>
                    </a:p>
                  </a:txBody>
                  <a:tcPr/>
                </a:tc>
              </a:tr>
            </a:tbl>
          </a:graphicData>
        </a:graphic>
      </p:graphicFrame>
      <p:sp>
        <p:nvSpPr>
          <p:cNvPr id="5" name="TextBox 4"/>
          <p:cNvSpPr txBox="1"/>
          <p:nvPr/>
        </p:nvSpPr>
        <p:spPr>
          <a:xfrm>
            <a:off x="428596" y="1428736"/>
            <a:ext cx="8072494" cy="646331"/>
          </a:xfrm>
          <a:prstGeom prst="rect">
            <a:avLst/>
          </a:prstGeom>
          <a:noFill/>
        </p:spPr>
        <p:txBody>
          <a:bodyPr wrap="square" rtlCol="0">
            <a:spAutoFit/>
          </a:bodyPr>
          <a:lstStyle/>
          <a:p>
            <a:pPr algn="ctr"/>
            <a:r>
              <a:rPr lang="ru-RU" smtClean="0"/>
              <a:t>Конкретная планировка представления данных </a:t>
            </a:r>
            <a:r>
              <a:rPr lang="en-US" smtClean="0"/>
              <a:t>ANOVA</a:t>
            </a:r>
            <a:r>
              <a:rPr lang="ru-RU" smtClean="0"/>
              <a:t> в межлабораторных сличительных испытаниях</a:t>
            </a:r>
            <a:endParaRPr lang="ru-RU"/>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aphicFrame>
        <p:nvGraphicFramePr>
          <p:cNvPr id="5" name="Таблица 4"/>
          <p:cNvGraphicFramePr>
            <a:graphicFrameLocks noGrp="1"/>
          </p:cNvGraphicFramePr>
          <p:nvPr/>
        </p:nvGraphicFramePr>
        <p:xfrm>
          <a:off x="285720" y="1446646"/>
          <a:ext cx="8572560" cy="4389120"/>
        </p:xfrm>
        <a:graphic>
          <a:graphicData uri="http://schemas.openxmlformats.org/drawingml/2006/table">
            <a:tbl>
              <a:tblPr firstRow="1" bandRow="1">
                <a:tableStyleId>{5940675A-B579-460E-94D1-54222C63F5DA}</a:tableStyleId>
              </a:tblPr>
              <a:tblGrid>
                <a:gridCol w="4857784"/>
                <a:gridCol w="3714776"/>
              </a:tblGrid>
              <a:tr h="370840">
                <a:tc>
                  <a:txBody>
                    <a:bodyPr/>
                    <a:lstStyle/>
                    <a:p>
                      <a:pPr marL="342900" indent="-342900">
                        <a:buAutoNum type="arabicPeriod"/>
                      </a:pPr>
                      <a:r>
                        <a:rPr lang="ru-RU" sz="1400" smtClean="0">
                          <a:latin typeface="Arial" pitchFamily="34" charset="0"/>
                        </a:rPr>
                        <a:t>Вычисляют среднее из всех данных:</a:t>
                      </a:r>
                    </a:p>
                    <a:p>
                      <a:pPr algn="just"/>
                      <a:r>
                        <a:rPr lang="en-US" sz="1400" smtClean="0">
                          <a:latin typeface="Arial" pitchFamily="34" charset="0"/>
                        </a:rPr>
                        <a:t>      </a:t>
                      </a:r>
                      <a:r>
                        <a:rPr lang="ru-RU" sz="1400" smtClean="0">
                          <a:latin typeface="Arial" pitchFamily="34" charset="0"/>
                        </a:rPr>
                        <a:t> Где </a:t>
                      </a:r>
                      <a:r>
                        <a:rPr lang="en-US" sz="1400" smtClean="0">
                          <a:latin typeface="Arial" pitchFamily="34" charset="0"/>
                        </a:rPr>
                        <a:t>N -</a:t>
                      </a:r>
                      <a:r>
                        <a:rPr lang="ru-RU" sz="1400" smtClean="0">
                          <a:latin typeface="Arial" pitchFamily="34" charset="0"/>
                        </a:rPr>
                        <a:t> число результатов измерения. Это среднее называется   общее</a:t>
                      </a:r>
                      <a:r>
                        <a:rPr lang="en-US" sz="1400" smtClean="0">
                          <a:latin typeface="Arial" pitchFamily="34" charset="0"/>
                        </a:rPr>
                        <a:t> </a:t>
                      </a:r>
                      <a:r>
                        <a:rPr lang="ru-RU" sz="1400" smtClean="0">
                          <a:latin typeface="Arial" pitchFamily="34" charset="0"/>
                        </a:rPr>
                        <a:t>среднее </a:t>
                      </a:r>
                      <a:r>
                        <a:rPr lang="en-US" sz="1400" smtClean="0">
                          <a:latin typeface="Arial" pitchFamily="34" charset="0"/>
                        </a:rPr>
                        <a:t>(grand mean). </a:t>
                      </a:r>
                      <a:r>
                        <a:rPr lang="ru-RU" sz="1400" smtClean="0">
                          <a:latin typeface="Arial" pitchFamily="34" charset="0"/>
                        </a:rPr>
                        <a:t>Вычитают</a:t>
                      </a:r>
                      <a:r>
                        <a:rPr lang="en-US" sz="1400" smtClean="0">
                          <a:latin typeface="Arial" pitchFamily="34" charset="0"/>
                        </a:rPr>
                        <a:t>  </a:t>
                      </a:r>
                      <a:r>
                        <a:rPr lang="ru-RU" sz="1400" smtClean="0">
                          <a:latin typeface="Arial" pitchFamily="34" charset="0"/>
                        </a:rPr>
                        <a:t>   </a:t>
                      </a:r>
                    </a:p>
                    <a:p>
                      <a:pPr algn="just"/>
                      <a:r>
                        <a:rPr lang="ru-RU" sz="1400" smtClean="0">
                          <a:latin typeface="Arial" pitchFamily="34" charset="0"/>
                        </a:rPr>
                        <a:t>      из каждого результата измерения, так, что </a:t>
                      </a:r>
                      <a:r>
                        <a:rPr lang="en-US" sz="1400" smtClean="0">
                          <a:latin typeface="Arial" pitchFamily="34" charset="0"/>
                        </a:rPr>
                        <a:t> </a:t>
                      </a:r>
                      <a:r>
                        <a:rPr lang="en-US" sz="1400" i="1" err="1" smtClean="0">
                          <a:latin typeface="Arial" pitchFamily="34" charset="0"/>
                        </a:rPr>
                        <a:t>x</a:t>
                      </a:r>
                      <a:r>
                        <a:rPr lang="en-US" sz="1400" i="1" baseline="-25000" err="1" smtClean="0">
                          <a:latin typeface="Arial" pitchFamily="34" charset="0"/>
                        </a:rPr>
                        <a:t>i,j</a:t>
                      </a:r>
                      <a:r>
                        <a:rPr lang="en-US" sz="1400" i="1" baseline="-25000" smtClean="0">
                          <a:latin typeface="Arial" pitchFamily="34" charset="0"/>
                        </a:rPr>
                        <a:t> </a:t>
                      </a:r>
                      <a:r>
                        <a:rPr lang="en-US" sz="1400" i="1" smtClean="0">
                          <a:latin typeface="Arial" pitchFamily="34" charset="0"/>
                        </a:rPr>
                        <a:t>c</a:t>
                      </a:r>
                      <a:r>
                        <a:rPr lang="ru-RU" sz="1400" err="1" smtClean="0">
                          <a:latin typeface="Arial" pitchFamily="34" charset="0"/>
                        </a:rPr>
                        <a:t>тановится</a:t>
                      </a:r>
                      <a:r>
                        <a:rPr lang="en-US" sz="1400" smtClean="0">
                          <a:latin typeface="Arial" pitchFamily="34" charset="0"/>
                        </a:rPr>
                        <a:t>     </a:t>
                      </a:r>
                      <a:r>
                        <a:rPr lang="ru-RU" sz="1400" baseline="0" smtClean="0">
                          <a:latin typeface="Arial" pitchFamily="34" charset="0"/>
                        </a:rPr>
                        <a:t>            </a:t>
                      </a:r>
                      <a:r>
                        <a:rPr lang="ru-RU" sz="1400" smtClean="0">
                          <a:latin typeface="Arial" pitchFamily="34" charset="0"/>
                        </a:rPr>
                        <a:t>. Эта операция известна как коррекция на среднее, а значения, как следствие, называются «значения, скорректированные на среднее».</a:t>
                      </a:r>
                      <a:endParaRPr lang="ru-RU"/>
                    </a:p>
                  </a:txBody>
                  <a:tcPr/>
                </a:tc>
                <a:tc>
                  <a:txBody>
                    <a:bodyPr/>
                    <a:lstStyle/>
                    <a:p>
                      <a:endParaRPr lang="ru-RU"/>
                    </a:p>
                  </a:txBody>
                  <a:tcPr/>
                </a:tc>
              </a:tr>
              <a:tr h="370840">
                <a:tc>
                  <a:txBody>
                    <a:bodyPr/>
                    <a:lstStyle/>
                    <a:p>
                      <a:pPr algn="just"/>
                      <a:r>
                        <a:rPr lang="ru-RU" sz="1400" smtClean="0">
                          <a:latin typeface="Arial" pitchFamily="34" charset="0"/>
                          <a:cs typeface="Arial" pitchFamily="34" charset="0"/>
                        </a:rPr>
                        <a:t>2. Возводят в квадрат каждое из значений, скорректированных на среднее и суммируют их для получения полной суммы квадратов, известной как скорректированная сумма квадратов.</a:t>
                      </a:r>
                      <a:endParaRPr lang="ru-RU" sz="1400">
                        <a:latin typeface="Arial" pitchFamily="34" charset="0"/>
                        <a:cs typeface="Arial" pitchFamily="34" charset="0"/>
                      </a:endParaRPr>
                    </a:p>
                  </a:txBody>
                  <a:tcPr/>
                </a:tc>
                <a:tc>
                  <a:txBody>
                    <a:bodyPr/>
                    <a:lstStyle/>
                    <a:p>
                      <a:endParaRPr lang="ru-RU"/>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400" kern="1200" baseline="0" smtClean="0">
                          <a:solidFill>
                            <a:schemeClr val="tx1"/>
                          </a:solidFill>
                          <a:latin typeface="Arial" pitchFamily="34" charset="0"/>
                          <a:ea typeface="+mn-ea"/>
                          <a:cs typeface="+mn-cs"/>
                        </a:rPr>
                        <a:t>3. Для   каждой   колонки   (т.е. для уровня  фактора)  усредняют  значения скорректированные на среднее.</a:t>
                      </a:r>
                    </a:p>
                    <a:p>
                      <a:pPr algn="l"/>
                      <a:endParaRPr lang="ru-RU" sz="1400" baseline="0">
                        <a:latin typeface="Arial" pitchFamily="34" charset="0"/>
                      </a:endParaRPr>
                    </a:p>
                  </a:txBody>
                  <a:tcPr/>
                </a:tc>
                <a:tc>
                  <a:txBody>
                    <a:bodyPr/>
                    <a:lstStyle/>
                    <a:p>
                      <a:endParaRPr lang="ru-RU"/>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400" smtClean="0"/>
                        <a:t>4</a:t>
                      </a:r>
                      <a:r>
                        <a:rPr lang="ru-RU" smtClean="0"/>
                        <a:t>. </a:t>
                      </a:r>
                      <a:r>
                        <a:rPr kumimoji="0" lang="ru-RU" sz="1400" kern="1200" baseline="0" smtClean="0">
                          <a:solidFill>
                            <a:schemeClr val="tx1"/>
                          </a:solidFill>
                          <a:latin typeface="Arial" pitchFamily="34" charset="0"/>
                          <a:ea typeface="+mn-ea"/>
                          <a:cs typeface="+mn-cs"/>
                        </a:rPr>
                        <a:t>Возводят это  полученное среднее в квадрат.</a:t>
                      </a:r>
                      <a:endParaRPr lang="ru-RU" sz="1400" baseline="0">
                        <a:latin typeface="Arial" pitchFamily="34" charset="0"/>
                      </a:endParaRPr>
                    </a:p>
                  </a:txBody>
                  <a:tcPr/>
                </a:tc>
                <a:tc>
                  <a:txBody>
                    <a:bodyPr/>
                    <a:lstStyle/>
                    <a:p>
                      <a:endParaRPr lang="ru-RU" smtClean="0"/>
                    </a:p>
                    <a:p>
                      <a:endParaRPr lang="ru-RU" smtClean="0"/>
                    </a:p>
                    <a:p>
                      <a:endParaRPr lang="ru-RU"/>
                    </a:p>
                  </a:txBody>
                  <a:tcPr/>
                </a:tc>
              </a:tr>
            </a:tbl>
          </a:graphicData>
        </a:graphic>
      </p:graphicFrame>
      <p:graphicFrame>
        <p:nvGraphicFramePr>
          <p:cNvPr id="58370" name="Object 2"/>
          <p:cNvGraphicFramePr>
            <a:graphicFrameLocks noChangeAspect="1"/>
          </p:cNvGraphicFramePr>
          <p:nvPr/>
        </p:nvGraphicFramePr>
        <p:xfrm>
          <a:off x="3786182" y="1500174"/>
          <a:ext cx="214312" cy="241300"/>
        </p:xfrm>
        <a:graphic>
          <a:graphicData uri="http://schemas.openxmlformats.org/presentationml/2006/ole">
            <p:oleObj spid="_x0000_s58370" name="Формула" r:id="rId3" imgW="126720" imgH="203040" progId="Equation.3">
              <p:embed/>
            </p:oleObj>
          </a:graphicData>
        </a:graphic>
      </p:graphicFrame>
      <p:graphicFrame>
        <p:nvGraphicFramePr>
          <p:cNvPr id="58371" name="Object 3"/>
          <p:cNvGraphicFramePr>
            <a:graphicFrameLocks noChangeAspect="1"/>
          </p:cNvGraphicFramePr>
          <p:nvPr/>
        </p:nvGraphicFramePr>
        <p:xfrm>
          <a:off x="373532" y="2143116"/>
          <a:ext cx="214312" cy="241300"/>
        </p:xfrm>
        <a:graphic>
          <a:graphicData uri="http://schemas.openxmlformats.org/presentationml/2006/ole">
            <p:oleObj spid="_x0000_s58371" name="Формула" r:id="rId4" imgW="126720" imgH="203040" progId="Equation.3">
              <p:embed/>
            </p:oleObj>
          </a:graphicData>
        </a:graphic>
      </p:graphicFrame>
      <p:graphicFrame>
        <p:nvGraphicFramePr>
          <p:cNvPr id="58372" name="Object 4"/>
          <p:cNvGraphicFramePr>
            <a:graphicFrameLocks noChangeAspect="1"/>
          </p:cNvGraphicFramePr>
          <p:nvPr/>
        </p:nvGraphicFramePr>
        <p:xfrm>
          <a:off x="1486380" y="2285992"/>
          <a:ext cx="857250" cy="346075"/>
        </p:xfrm>
        <a:graphic>
          <a:graphicData uri="http://schemas.openxmlformats.org/presentationml/2006/ole">
            <p:oleObj spid="_x0000_s58372" name="Формула" r:id="rId5" imgW="558720" imgH="253800" progId="Equation.3">
              <p:embed/>
            </p:oleObj>
          </a:graphicData>
        </a:graphic>
      </p:graphicFrame>
      <p:graphicFrame>
        <p:nvGraphicFramePr>
          <p:cNvPr id="58373" name="Object 5"/>
          <p:cNvGraphicFramePr>
            <a:graphicFrameLocks noChangeAspect="1"/>
          </p:cNvGraphicFramePr>
          <p:nvPr/>
        </p:nvGraphicFramePr>
        <p:xfrm>
          <a:off x="5929322" y="1785926"/>
          <a:ext cx="2020888" cy="857250"/>
        </p:xfrm>
        <a:graphic>
          <a:graphicData uri="http://schemas.openxmlformats.org/presentationml/2006/ole">
            <p:oleObj spid="_x0000_s58373" name="Формула" r:id="rId6" imgW="939600" imgH="457200" progId="Equation.3">
              <p:embed/>
            </p:oleObj>
          </a:graphicData>
        </a:graphic>
      </p:graphicFrame>
      <p:graphicFrame>
        <p:nvGraphicFramePr>
          <p:cNvPr id="58374" name="Object 6"/>
          <p:cNvGraphicFramePr>
            <a:graphicFrameLocks noChangeAspect="1"/>
          </p:cNvGraphicFramePr>
          <p:nvPr/>
        </p:nvGraphicFramePr>
        <p:xfrm>
          <a:off x="6286512" y="2643182"/>
          <a:ext cx="1357313" cy="428625"/>
        </p:xfrm>
        <a:graphic>
          <a:graphicData uri="http://schemas.openxmlformats.org/presentationml/2006/ole">
            <p:oleObj spid="_x0000_s58374" name="Формула" r:id="rId7" imgW="698400" imgH="279360" progId="Equation.3">
              <p:embed/>
            </p:oleObj>
          </a:graphicData>
        </a:graphic>
      </p:graphicFrame>
      <p:graphicFrame>
        <p:nvGraphicFramePr>
          <p:cNvPr id="10" name="Объект 9"/>
          <p:cNvGraphicFramePr>
            <a:graphicFrameLocks noChangeAspect="1"/>
          </p:cNvGraphicFramePr>
          <p:nvPr/>
        </p:nvGraphicFramePr>
        <p:xfrm>
          <a:off x="5857884" y="3286124"/>
          <a:ext cx="2286016" cy="857256"/>
        </p:xfrm>
        <a:graphic>
          <a:graphicData uri="http://schemas.openxmlformats.org/presentationml/2006/ole">
            <p:oleObj spid="_x0000_s58375" name="Формула" r:id="rId8" imgW="1371600" imgH="469800" progId="Equation.3">
              <p:embed/>
            </p:oleObj>
          </a:graphicData>
        </a:graphic>
      </p:graphicFrame>
      <p:graphicFrame>
        <p:nvGraphicFramePr>
          <p:cNvPr id="11" name="Объект 10"/>
          <p:cNvGraphicFramePr>
            <a:graphicFrameLocks noChangeAspect="1"/>
          </p:cNvGraphicFramePr>
          <p:nvPr/>
        </p:nvGraphicFramePr>
        <p:xfrm>
          <a:off x="6143636" y="4143380"/>
          <a:ext cx="1357322" cy="785818"/>
        </p:xfrm>
        <a:graphic>
          <a:graphicData uri="http://schemas.openxmlformats.org/presentationml/2006/ole">
            <p:oleObj spid="_x0000_s58376" name="Формула" r:id="rId9" imgW="1002960" imgH="482400" progId="Equation.3">
              <p:embed/>
            </p:oleObj>
          </a:graphicData>
        </a:graphic>
      </p:graphicFrame>
      <p:graphicFrame>
        <p:nvGraphicFramePr>
          <p:cNvPr id="58377" name="Object 9"/>
          <p:cNvGraphicFramePr>
            <a:graphicFrameLocks noChangeAspect="1"/>
          </p:cNvGraphicFramePr>
          <p:nvPr/>
        </p:nvGraphicFramePr>
        <p:xfrm>
          <a:off x="6086475" y="4948238"/>
          <a:ext cx="1616075" cy="890587"/>
        </p:xfrm>
        <a:graphic>
          <a:graphicData uri="http://schemas.openxmlformats.org/presentationml/2006/ole">
            <p:oleObj spid="_x0000_s58377" name="Формула" r:id="rId10" imgW="1193760" imgH="545760" progId="Equation.3">
              <p:embed/>
            </p:oleObj>
          </a:graphicData>
        </a:graphic>
      </p:graphicFrame>
      <p:sp>
        <p:nvSpPr>
          <p:cNvPr id="13" name="Прямоугольник 12"/>
          <p:cNvSpPr/>
          <p:nvPr/>
        </p:nvSpPr>
        <p:spPr>
          <a:xfrm>
            <a:off x="928662" y="1000108"/>
            <a:ext cx="7500990" cy="523220"/>
          </a:xfrm>
          <a:prstGeom prst="rect">
            <a:avLst/>
          </a:prstGeom>
        </p:spPr>
        <p:txBody>
          <a:bodyPr wrap="square">
            <a:spAutoFit/>
          </a:bodyPr>
          <a:lstStyle/>
          <a:p>
            <a:pPr algn="ctr"/>
            <a:r>
              <a:rPr lang="ru-RU" sz="1400" b="1" smtClean="0">
                <a:latin typeface="Arial" pitchFamily="34" charset="0"/>
              </a:rPr>
              <a:t>Этапы  в вычислении </a:t>
            </a:r>
            <a:r>
              <a:rPr lang="en-US" sz="1400" b="1" smtClean="0">
                <a:latin typeface="Arial" pitchFamily="34" charset="0"/>
              </a:rPr>
              <a:t>ANOVA </a:t>
            </a:r>
            <a:r>
              <a:rPr lang="ru-RU" sz="1400" b="1" smtClean="0">
                <a:latin typeface="Arial" pitchFamily="34" charset="0"/>
              </a:rPr>
              <a:t>таковы:</a:t>
            </a:r>
          </a:p>
          <a:p>
            <a:pPr marL="342900" indent="-342900" algn="ctr"/>
            <a:endParaRPr lang="ru-RU" sz="1400" smtClean="0">
              <a:latin typeface="Arial"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aphicFrame>
        <p:nvGraphicFramePr>
          <p:cNvPr id="3" name="Таблица 2"/>
          <p:cNvGraphicFramePr>
            <a:graphicFrameLocks noGrp="1"/>
          </p:cNvGraphicFramePr>
          <p:nvPr/>
        </p:nvGraphicFramePr>
        <p:xfrm>
          <a:off x="285720" y="2056234"/>
          <a:ext cx="8572560" cy="2804160"/>
        </p:xfrm>
        <a:graphic>
          <a:graphicData uri="http://schemas.openxmlformats.org/drawingml/2006/table">
            <a:tbl>
              <a:tblPr firstRow="1" bandRow="1">
                <a:tableStyleId>{5940675A-B579-460E-94D1-54222C63F5DA}</a:tableStyleId>
              </a:tblPr>
              <a:tblGrid>
                <a:gridCol w="4857784"/>
                <a:gridCol w="3714776"/>
              </a:tblGrid>
              <a:tr h="370840">
                <a:tc>
                  <a:txBody>
                    <a:bodyPr/>
                    <a:lstStyle/>
                    <a:p>
                      <a:pPr marL="342900" marR="0" indent="-342900" algn="l" defTabSz="914400" rtl="0" eaLnBrk="1" fontAlgn="auto" latinLnBrk="0" hangingPunct="1">
                        <a:lnSpc>
                          <a:spcPct val="100000"/>
                        </a:lnSpc>
                        <a:spcBef>
                          <a:spcPts val="0"/>
                        </a:spcBef>
                        <a:spcAft>
                          <a:spcPts val="0"/>
                        </a:spcAft>
                        <a:buClrTx/>
                        <a:buSzTx/>
                        <a:buFontTx/>
                        <a:buNone/>
                        <a:tabLst/>
                        <a:defRPr/>
                      </a:pPr>
                      <a:r>
                        <a:rPr lang="ru-RU" sz="1400" smtClean="0"/>
                        <a:t>5</a:t>
                      </a:r>
                      <a:r>
                        <a:rPr lang="ru-RU" smtClean="0"/>
                        <a:t>. У</a:t>
                      </a:r>
                      <a:r>
                        <a:rPr kumimoji="0" lang="ru-RU" sz="1400" kern="1200" baseline="0" smtClean="0">
                          <a:solidFill>
                            <a:schemeClr val="tx1"/>
                          </a:solidFill>
                          <a:latin typeface="Arial" pitchFamily="34" charset="0"/>
                          <a:ea typeface="+mn-ea"/>
                          <a:cs typeface="+mn-cs"/>
                        </a:rPr>
                        <a:t>множают на число строк (</a:t>
                      </a:r>
                      <a:r>
                        <a:rPr kumimoji="0" lang="en-US" sz="1400" kern="1200" baseline="0" err="1" smtClean="0">
                          <a:solidFill>
                            <a:schemeClr val="tx1"/>
                          </a:solidFill>
                          <a:latin typeface="Arial" pitchFamily="34" charset="0"/>
                          <a:ea typeface="+mn-ea"/>
                          <a:cs typeface="+mn-cs"/>
                        </a:rPr>
                        <a:t>n</a:t>
                      </a:r>
                      <a:r>
                        <a:rPr kumimoji="0" lang="en-US" sz="1400" kern="1200" baseline="-25000" err="1" smtClean="0">
                          <a:solidFill>
                            <a:schemeClr val="tx1"/>
                          </a:solidFill>
                          <a:latin typeface="Arial" pitchFamily="34" charset="0"/>
                          <a:ea typeface="+mn-ea"/>
                          <a:cs typeface="+mn-cs"/>
                        </a:rPr>
                        <a:t>j</a:t>
                      </a:r>
                      <a:r>
                        <a:rPr kumimoji="0" lang="ru-RU" sz="1400" kern="1200" baseline="0" smtClean="0">
                          <a:solidFill>
                            <a:schemeClr val="tx1"/>
                          </a:solidFill>
                          <a:latin typeface="Arial" pitchFamily="34" charset="0"/>
                          <a:ea typeface="+mn-ea"/>
                          <a:cs typeface="+mn-cs"/>
                        </a:rPr>
                        <a:t>) для данной колонки</a:t>
                      </a:r>
                    </a:p>
                    <a:p>
                      <a:pPr marL="342900" indent="-342900">
                        <a:buNone/>
                      </a:pPr>
                      <a:endParaRPr lang="ru-RU"/>
                    </a:p>
                  </a:txBody>
                  <a:tcPr/>
                </a:tc>
                <a:tc>
                  <a:txBody>
                    <a:bodyPr/>
                    <a:lstStyle/>
                    <a:p>
                      <a:endParaRPr lang="ru-RU" smtClean="0"/>
                    </a:p>
                    <a:p>
                      <a:endParaRPr lang="ru-RU" smtClean="0"/>
                    </a:p>
                    <a:p>
                      <a:endParaRPr lang="ru-RU"/>
                    </a:p>
                  </a:txBody>
                  <a:tcPr/>
                </a:tc>
              </a:tr>
              <a:tr h="37084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0" lang="ru-RU" sz="1400" b="0" i="0" kern="1200" baseline="0" smtClean="0">
                          <a:solidFill>
                            <a:schemeClr val="tx1"/>
                          </a:solidFill>
                          <a:latin typeface="Arial" pitchFamily="34" charset="0"/>
                          <a:ea typeface="+mn-ea"/>
                          <a:cs typeface="+mn-cs"/>
                        </a:rPr>
                        <a:t>6. Суммируют по колонкам </a:t>
                      </a:r>
                      <a:r>
                        <a:rPr kumimoji="0" lang="en-US" sz="1400" b="0" i="0" kern="1200" baseline="0" smtClean="0">
                          <a:solidFill>
                            <a:schemeClr val="tx1"/>
                          </a:solidFill>
                          <a:latin typeface="Arial" pitchFamily="34" charset="0"/>
                          <a:ea typeface="+mn-ea"/>
                          <a:cs typeface="+mn-cs"/>
                        </a:rPr>
                        <a:t>(sum j=</a:t>
                      </a:r>
                      <a:r>
                        <a:rPr kumimoji="0" lang="ru-RU" sz="1400" b="0" i="0" kern="1200" baseline="0" smtClean="0">
                          <a:solidFill>
                            <a:schemeClr val="tx1"/>
                          </a:solidFill>
                          <a:latin typeface="Arial" pitchFamily="34" charset="0"/>
                          <a:ea typeface="+mn-ea"/>
                          <a:cs typeface="+mn-cs"/>
                        </a:rPr>
                        <a:t>1</a:t>
                      </a:r>
                      <a:r>
                        <a:rPr kumimoji="0" lang="en-US" sz="1400" b="0" i="0" kern="1200" baseline="0" smtClean="0">
                          <a:solidFill>
                            <a:schemeClr val="tx1"/>
                          </a:solidFill>
                          <a:latin typeface="Arial" pitchFamily="34" charset="0"/>
                          <a:ea typeface="+mn-ea"/>
                          <a:cs typeface="+mn-cs"/>
                        </a:rPr>
                        <a:t> to </a:t>
                      </a:r>
                      <a:r>
                        <a:rPr kumimoji="0" lang="ru-RU" sz="1400" b="0" i="0" kern="1200" baseline="0" smtClean="0">
                          <a:solidFill>
                            <a:schemeClr val="tx1"/>
                          </a:solidFill>
                          <a:latin typeface="Arial" pitchFamily="34" charset="0"/>
                          <a:ea typeface="+mn-ea"/>
                          <a:cs typeface="+mn-cs"/>
                        </a:rPr>
                        <a:t>к) для получения суммы квадратов вследствие изучаемого фактора:</a:t>
                      </a:r>
                    </a:p>
                    <a:p>
                      <a:pPr marL="0" marR="0" indent="0" algn="just" defTabSz="914400" rtl="0" eaLnBrk="1" fontAlgn="auto" latinLnBrk="0" hangingPunct="1">
                        <a:lnSpc>
                          <a:spcPct val="100000"/>
                        </a:lnSpc>
                        <a:spcBef>
                          <a:spcPts val="0"/>
                        </a:spcBef>
                        <a:spcAft>
                          <a:spcPts val="0"/>
                        </a:spcAft>
                        <a:buClrTx/>
                        <a:buSzTx/>
                        <a:buFontTx/>
                        <a:buNone/>
                        <a:tabLst/>
                        <a:defRPr/>
                      </a:pPr>
                      <a:r>
                        <a:rPr kumimoji="0" lang="en-US" sz="1400" b="0" i="1" kern="1200" baseline="0" smtClean="0">
                          <a:solidFill>
                            <a:schemeClr val="tx1"/>
                          </a:solidFill>
                          <a:latin typeface="Arial" pitchFamily="34" charset="0"/>
                          <a:ea typeface="+mn-ea"/>
                          <a:cs typeface="+mn-cs"/>
                        </a:rPr>
                        <a:t>SS</a:t>
                      </a:r>
                      <a:r>
                        <a:rPr kumimoji="0" lang="en-US" sz="1400" b="0" i="1" kern="1200" baseline="-25000" smtClean="0">
                          <a:solidFill>
                            <a:schemeClr val="tx1"/>
                          </a:solidFill>
                          <a:latin typeface="Arial" pitchFamily="34" charset="0"/>
                          <a:ea typeface="+mn-ea"/>
                          <a:cs typeface="+mn-cs"/>
                        </a:rPr>
                        <a:t>c</a:t>
                      </a:r>
                      <a:r>
                        <a:rPr kumimoji="0" lang="en-US" sz="1400" b="0" i="0" kern="1200" baseline="0" smtClean="0">
                          <a:solidFill>
                            <a:schemeClr val="tx1"/>
                          </a:solidFill>
                          <a:latin typeface="Arial" pitchFamily="34" charset="0"/>
                          <a:ea typeface="+mn-ea"/>
                          <a:cs typeface="+mn-cs"/>
                        </a:rPr>
                        <a:t> </a:t>
                      </a:r>
                      <a:r>
                        <a:rPr kumimoji="0" lang="ru-RU" sz="1400" b="0" i="0" kern="1200" baseline="0" smtClean="0">
                          <a:solidFill>
                            <a:schemeClr val="tx1"/>
                          </a:solidFill>
                          <a:latin typeface="Arial" pitchFamily="34" charset="0"/>
                          <a:ea typeface="+mn-ea"/>
                          <a:cs typeface="+mn-cs"/>
                        </a:rPr>
                        <a:t>известно так же под названием сумма квадратов между условиями испытаний, или межколоночная сумма квадратов. </a:t>
                      </a:r>
                      <a:r>
                        <a:rPr kumimoji="0" lang="en-US" sz="1400" b="0" i="1" kern="1200" baseline="0" smtClean="0">
                          <a:solidFill>
                            <a:schemeClr val="tx1"/>
                          </a:solidFill>
                          <a:latin typeface="Arial" pitchFamily="34" charset="0"/>
                          <a:ea typeface="+mn-ea"/>
                          <a:cs typeface="+mn-cs"/>
                        </a:rPr>
                        <a:t>SS</a:t>
                      </a:r>
                      <a:r>
                        <a:rPr kumimoji="0" lang="en-US" sz="1400" b="0" i="1" kern="1200" baseline="-25000" smtClean="0">
                          <a:solidFill>
                            <a:schemeClr val="tx1"/>
                          </a:solidFill>
                          <a:latin typeface="Arial" pitchFamily="34" charset="0"/>
                          <a:ea typeface="+mn-ea"/>
                          <a:cs typeface="+mn-cs"/>
                        </a:rPr>
                        <a:t>c</a:t>
                      </a:r>
                      <a:r>
                        <a:rPr kumimoji="0" lang="en-US" sz="1400" b="0" i="0" kern="1200" baseline="0" smtClean="0">
                          <a:solidFill>
                            <a:schemeClr val="tx1"/>
                          </a:solidFill>
                          <a:latin typeface="Arial" pitchFamily="34" charset="0"/>
                          <a:ea typeface="+mn-ea"/>
                          <a:cs typeface="+mn-cs"/>
                        </a:rPr>
                        <a:t> </a:t>
                      </a:r>
                      <a:r>
                        <a:rPr kumimoji="0" lang="ru-RU" sz="1400" b="0" i="0" kern="1200" baseline="0" smtClean="0">
                          <a:solidFill>
                            <a:schemeClr val="tx1"/>
                          </a:solidFill>
                          <a:latin typeface="Arial" pitchFamily="34" charset="0"/>
                          <a:ea typeface="+mn-ea"/>
                          <a:cs typeface="+mn-cs"/>
                        </a:rPr>
                        <a:t>связана с межфакторной дисперсией.</a:t>
                      </a:r>
                      <a:endParaRPr lang="ru-RU" sz="1400">
                        <a:latin typeface="Arial" pitchFamily="34" charset="0"/>
                        <a:cs typeface="Arial" pitchFamily="34" charset="0"/>
                      </a:endParaRPr>
                    </a:p>
                  </a:txBody>
                  <a:tcPr/>
                </a:tc>
                <a:tc>
                  <a:txBody>
                    <a:bodyPr/>
                    <a:lstStyle/>
                    <a:p>
                      <a:endParaRPr lang="ru-RU" smtClean="0"/>
                    </a:p>
                    <a:p>
                      <a:endParaRPr lang="ru-RU" smtClean="0"/>
                    </a:p>
                    <a:p>
                      <a:endParaRPr lang="ru-RU"/>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b="0" i="0" kern="1200" baseline="0" smtClean="0">
                          <a:solidFill>
                            <a:schemeClr val="tx1"/>
                          </a:solidFill>
                          <a:latin typeface="Arial" pitchFamily="34" charset="0"/>
                          <a:ea typeface="+mn-ea"/>
                          <a:cs typeface="+mn-cs"/>
                        </a:rPr>
                        <a:t>7</a:t>
                      </a:r>
                      <a:r>
                        <a:rPr kumimoji="0" lang="ru-RU" sz="1400" b="0" i="0" kern="1200" baseline="0" smtClean="0">
                          <a:solidFill>
                            <a:schemeClr val="tx1"/>
                          </a:solidFill>
                          <a:latin typeface="Arial" pitchFamily="34" charset="0"/>
                          <a:ea typeface="+mn-ea"/>
                          <a:cs typeface="+mn-cs"/>
                        </a:rPr>
                        <a:t>. Вычисляют остаточную сумму квадратов</a:t>
                      </a:r>
                      <a:r>
                        <a:rPr kumimoji="0" lang="en-US" sz="1400" b="0" i="0" kern="1200" baseline="0" smtClean="0">
                          <a:solidFill>
                            <a:schemeClr val="tx1"/>
                          </a:solidFill>
                          <a:latin typeface="Arial" pitchFamily="34" charset="0"/>
                          <a:ea typeface="+mn-ea"/>
                          <a:cs typeface="+mn-cs"/>
                        </a:rPr>
                        <a:t>. SS</a:t>
                      </a:r>
                      <a:r>
                        <a:rPr kumimoji="0" lang="en-US" sz="1400" b="0" i="0" kern="1200" baseline="-25000" smtClean="0">
                          <a:solidFill>
                            <a:schemeClr val="tx1"/>
                          </a:solidFill>
                          <a:latin typeface="Arial" pitchFamily="34" charset="0"/>
                          <a:ea typeface="+mn-ea"/>
                          <a:cs typeface="+mn-cs"/>
                        </a:rPr>
                        <a:t>r</a:t>
                      </a:r>
                      <a:r>
                        <a:rPr kumimoji="0" lang="ru-RU" sz="1400" b="0" i="0" kern="1200" baseline="-25000" smtClean="0">
                          <a:solidFill>
                            <a:schemeClr val="tx1"/>
                          </a:solidFill>
                          <a:latin typeface="Arial" pitchFamily="34" charset="0"/>
                          <a:ea typeface="+mn-ea"/>
                          <a:cs typeface="+mn-cs"/>
                        </a:rPr>
                        <a:t> </a:t>
                      </a:r>
                      <a:r>
                        <a:rPr kumimoji="0" lang="ru-RU" sz="1400" b="0" i="0" kern="1200" baseline="0" smtClean="0">
                          <a:solidFill>
                            <a:schemeClr val="tx1"/>
                          </a:solidFill>
                          <a:latin typeface="Arial" pitchFamily="34" charset="0"/>
                          <a:ea typeface="+mn-ea"/>
                          <a:cs typeface="+mn-cs"/>
                        </a:rPr>
                        <a:t>также называется «внутрифакторной суммой квадратов».</a:t>
                      </a:r>
                      <a:endParaRPr lang="ru-RU" sz="1400" baseline="0">
                        <a:latin typeface="Arial" pitchFamily="34" charset="0"/>
                      </a:endParaRPr>
                    </a:p>
                  </a:txBody>
                  <a:tcPr/>
                </a:tc>
                <a:tc>
                  <a:txBody>
                    <a:bodyPr/>
                    <a:lstStyle/>
                    <a:p>
                      <a:pPr algn="ctr"/>
                      <a:r>
                        <a:rPr kumimoji="0" lang="en-US" sz="1800" b="0" i="0" kern="1200" baseline="0" smtClean="0">
                          <a:solidFill>
                            <a:schemeClr val="tx1"/>
                          </a:solidFill>
                          <a:latin typeface="Arial" pitchFamily="34" charset="0"/>
                          <a:ea typeface="+mn-ea"/>
                          <a:cs typeface="+mn-cs"/>
                        </a:rPr>
                        <a:t>SS</a:t>
                      </a:r>
                      <a:r>
                        <a:rPr kumimoji="0" lang="en-US" sz="1800" b="0" i="0" kern="1200" baseline="-25000" smtClean="0">
                          <a:solidFill>
                            <a:schemeClr val="tx1"/>
                          </a:solidFill>
                          <a:latin typeface="Arial" pitchFamily="34" charset="0"/>
                          <a:ea typeface="+mn-ea"/>
                          <a:cs typeface="+mn-cs"/>
                        </a:rPr>
                        <a:t>r</a:t>
                      </a:r>
                      <a:r>
                        <a:rPr kumimoji="0" lang="en-US" sz="1800" b="0" i="0" kern="1200" baseline="0" smtClean="0">
                          <a:solidFill>
                            <a:schemeClr val="tx1"/>
                          </a:solidFill>
                          <a:latin typeface="Arial" pitchFamily="34" charset="0"/>
                          <a:ea typeface="+mn-ea"/>
                          <a:cs typeface="+mn-cs"/>
                        </a:rPr>
                        <a:t> </a:t>
                      </a:r>
                      <a:r>
                        <a:rPr kumimoji="0" lang="ru-RU" sz="1800" b="0" i="0" kern="1200" baseline="0" smtClean="0">
                          <a:solidFill>
                            <a:schemeClr val="tx1"/>
                          </a:solidFill>
                          <a:latin typeface="Arial" pitchFamily="34" charset="0"/>
                          <a:ea typeface="+mn-ea"/>
                          <a:cs typeface="+mn-cs"/>
                        </a:rPr>
                        <a:t>= </a:t>
                      </a:r>
                      <a:r>
                        <a:rPr kumimoji="0" lang="en-US" sz="1800" b="0" i="0" kern="1200" baseline="0" smtClean="0">
                          <a:solidFill>
                            <a:schemeClr val="tx1"/>
                          </a:solidFill>
                          <a:latin typeface="Arial" pitchFamily="34" charset="0"/>
                          <a:ea typeface="+mn-ea"/>
                          <a:cs typeface="+mn-cs"/>
                        </a:rPr>
                        <a:t>SS</a:t>
                      </a:r>
                      <a:r>
                        <a:rPr kumimoji="0" lang="ru-RU" sz="1800" b="0" i="0" kern="1200" baseline="-25000" smtClean="0">
                          <a:solidFill>
                            <a:schemeClr val="tx1"/>
                          </a:solidFill>
                          <a:latin typeface="Arial" pitchFamily="34" charset="0"/>
                          <a:ea typeface="+mn-ea"/>
                          <a:cs typeface="+mn-cs"/>
                        </a:rPr>
                        <a:t>Т</a:t>
                      </a:r>
                      <a:r>
                        <a:rPr kumimoji="0" lang="en-US" sz="1800" b="0" i="0" kern="1200" baseline="-25000" smtClean="0">
                          <a:solidFill>
                            <a:schemeClr val="tx1"/>
                          </a:solidFill>
                          <a:latin typeface="Arial" pitchFamily="34" charset="0"/>
                          <a:ea typeface="+mn-ea"/>
                          <a:cs typeface="+mn-cs"/>
                        </a:rPr>
                        <a:t> </a:t>
                      </a:r>
                      <a:r>
                        <a:rPr kumimoji="0" lang="ru-RU" sz="1800" b="0" i="0" kern="1200" baseline="0" smtClean="0">
                          <a:solidFill>
                            <a:schemeClr val="tx1"/>
                          </a:solidFill>
                          <a:latin typeface="Arial" pitchFamily="34" charset="0"/>
                          <a:ea typeface="+mn-ea"/>
                          <a:cs typeface="+mn-cs"/>
                        </a:rPr>
                        <a:t>- </a:t>
                      </a:r>
                      <a:r>
                        <a:rPr kumimoji="0" lang="en-US" sz="1800" b="0" i="0" kern="1200" baseline="0" smtClean="0">
                          <a:solidFill>
                            <a:schemeClr val="tx1"/>
                          </a:solidFill>
                          <a:latin typeface="Arial" pitchFamily="34" charset="0"/>
                          <a:ea typeface="+mn-ea"/>
                          <a:cs typeface="+mn-cs"/>
                        </a:rPr>
                        <a:t>SS</a:t>
                      </a:r>
                      <a:r>
                        <a:rPr kumimoji="0" lang="ru-RU" sz="1800" b="0" i="0" kern="1200" baseline="-25000" smtClean="0">
                          <a:solidFill>
                            <a:schemeClr val="tx1"/>
                          </a:solidFill>
                          <a:latin typeface="Arial" pitchFamily="34" charset="0"/>
                          <a:ea typeface="+mn-ea"/>
                          <a:cs typeface="+mn-cs"/>
                        </a:rPr>
                        <a:t>с</a:t>
                      </a:r>
                      <a:endParaRPr lang="ru-RU" baseline="-25000"/>
                    </a:p>
                  </a:txBody>
                  <a:tcPr/>
                </a:tc>
              </a:tr>
            </a:tbl>
          </a:graphicData>
        </a:graphic>
      </p:graphicFrame>
      <p:graphicFrame>
        <p:nvGraphicFramePr>
          <p:cNvPr id="59394" name="Object 2"/>
          <p:cNvGraphicFramePr>
            <a:graphicFrameLocks noChangeAspect="1"/>
          </p:cNvGraphicFramePr>
          <p:nvPr/>
        </p:nvGraphicFramePr>
        <p:xfrm>
          <a:off x="5835650" y="2038338"/>
          <a:ext cx="1804988" cy="890588"/>
        </p:xfrm>
        <a:graphic>
          <a:graphicData uri="http://schemas.openxmlformats.org/presentationml/2006/ole">
            <p:oleObj spid="_x0000_s59394" name="Формула" r:id="rId3" imgW="1333440" imgH="545760" progId="Equation.3">
              <p:embed/>
            </p:oleObj>
          </a:graphicData>
        </a:graphic>
      </p:graphicFrame>
      <p:graphicFrame>
        <p:nvGraphicFramePr>
          <p:cNvPr id="59395" name="Object 3"/>
          <p:cNvGraphicFramePr>
            <a:graphicFrameLocks noChangeAspect="1"/>
          </p:cNvGraphicFramePr>
          <p:nvPr/>
        </p:nvGraphicFramePr>
        <p:xfrm>
          <a:off x="5572132" y="3214686"/>
          <a:ext cx="2424112" cy="890587"/>
        </p:xfrm>
        <a:graphic>
          <a:graphicData uri="http://schemas.openxmlformats.org/presentationml/2006/ole">
            <p:oleObj spid="_x0000_s59395" name="Формула" r:id="rId4" imgW="1790640" imgH="545760" progId="Equation.3">
              <p:embed/>
            </p:oleObj>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TextBox 2"/>
          <p:cNvSpPr txBox="1"/>
          <p:nvPr/>
        </p:nvSpPr>
        <p:spPr>
          <a:xfrm>
            <a:off x="285720" y="1500174"/>
            <a:ext cx="8358246" cy="307777"/>
          </a:xfrm>
          <a:prstGeom prst="rect">
            <a:avLst/>
          </a:prstGeom>
          <a:noFill/>
        </p:spPr>
        <p:txBody>
          <a:bodyPr wrap="square" rtlCol="0">
            <a:spAutoFit/>
          </a:bodyPr>
          <a:lstStyle/>
          <a:p>
            <a:pPr algn="ctr"/>
            <a:r>
              <a:rPr lang="ru-RU" sz="1400" smtClean="0">
                <a:latin typeface="Arial" pitchFamily="34" charset="0"/>
                <a:cs typeface="Arial" pitchFamily="34" charset="0"/>
              </a:rPr>
              <a:t>Таким образом, результат расчетов представляют в виде следующей таблицы</a:t>
            </a:r>
            <a:endParaRPr lang="ru-RU" sz="1400">
              <a:latin typeface="Arial" pitchFamily="34" charset="0"/>
              <a:cs typeface="Arial" pitchFamily="34" charset="0"/>
            </a:endParaRPr>
          </a:p>
        </p:txBody>
      </p:sp>
      <p:graphicFrame>
        <p:nvGraphicFramePr>
          <p:cNvPr id="5" name="Таблица 4"/>
          <p:cNvGraphicFramePr>
            <a:graphicFrameLocks noGrp="1"/>
          </p:cNvGraphicFramePr>
          <p:nvPr/>
        </p:nvGraphicFramePr>
        <p:xfrm>
          <a:off x="642908" y="2357430"/>
          <a:ext cx="7929620" cy="3032760"/>
        </p:xfrm>
        <a:graphic>
          <a:graphicData uri="http://schemas.openxmlformats.org/drawingml/2006/table">
            <a:tbl>
              <a:tblPr firstRow="1" bandRow="1">
                <a:tableStyleId>{5C22544A-7EE6-4342-B048-85BDC9FD1C3A}</a:tableStyleId>
              </a:tblPr>
              <a:tblGrid>
                <a:gridCol w="1585924"/>
                <a:gridCol w="1585924"/>
                <a:gridCol w="1585924"/>
                <a:gridCol w="1585924"/>
                <a:gridCol w="1585924"/>
              </a:tblGrid>
              <a:tr h="370840">
                <a:tc>
                  <a:txBody>
                    <a:bodyPr/>
                    <a:lstStyle/>
                    <a:p>
                      <a:pPr algn="ctr"/>
                      <a:r>
                        <a:rPr lang="ru-RU" smtClean="0"/>
                        <a:t>Источник</a:t>
                      </a:r>
                      <a:endParaRPr lang="ru-RU"/>
                    </a:p>
                  </a:txBody>
                  <a:tcPr/>
                </a:tc>
                <a:tc>
                  <a:txBody>
                    <a:bodyPr/>
                    <a:lstStyle/>
                    <a:p>
                      <a:pPr algn="ctr"/>
                      <a:r>
                        <a:rPr lang="ru-RU" smtClean="0"/>
                        <a:t>Сумма квадратов</a:t>
                      </a:r>
                      <a:endParaRPr lang="ru-RU"/>
                    </a:p>
                  </a:txBody>
                  <a:tcPr/>
                </a:tc>
                <a:tc>
                  <a:txBody>
                    <a:bodyPr/>
                    <a:lstStyle/>
                    <a:p>
                      <a:pPr algn="ctr"/>
                      <a:r>
                        <a:rPr lang="ru-RU" smtClean="0"/>
                        <a:t>Степени свободы</a:t>
                      </a:r>
                      <a:endParaRPr lang="ru-RU"/>
                    </a:p>
                  </a:txBody>
                  <a:tcPr/>
                </a:tc>
                <a:tc>
                  <a:txBody>
                    <a:bodyPr/>
                    <a:lstStyle/>
                    <a:p>
                      <a:pPr algn="ctr"/>
                      <a:r>
                        <a:rPr lang="ru-RU" smtClean="0"/>
                        <a:t>Средний квадрат</a:t>
                      </a:r>
                      <a:endParaRPr lang="ru-RU"/>
                    </a:p>
                  </a:txBody>
                  <a:tcPr/>
                </a:tc>
                <a:tc>
                  <a:txBody>
                    <a:bodyPr/>
                    <a:lstStyle/>
                    <a:p>
                      <a:pPr algn="ctr"/>
                      <a:r>
                        <a:rPr lang="en-US" smtClean="0"/>
                        <a:t>F</a:t>
                      </a:r>
                      <a:endParaRPr lang="ru-RU"/>
                    </a:p>
                  </a:txBody>
                  <a:tcPr/>
                </a:tc>
              </a:tr>
              <a:tr h="370840">
                <a:tc>
                  <a:txBody>
                    <a:bodyPr/>
                    <a:lstStyle/>
                    <a:p>
                      <a:pPr algn="ctr"/>
                      <a:r>
                        <a:rPr lang="ru-RU" smtClean="0"/>
                        <a:t>Между факторами</a:t>
                      </a:r>
                      <a:endParaRPr lang="ru-RU"/>
                    </a:p>
                  </a:txBody>
                  <a:tcPr/>
                </a:tc>
                <a:tc>
                  <a:txBody>
                    <a:bodyPr/>
                    <a:lstStyle/>
                    <a:p>
                      <a:pPr algn="ctr"/>
                      <a:r>
                        <a:rPr lang="en-US" smtClean="0"/>
                        <a:t>SS</a:t>
                      </a:r>
                      <a:r>
                        <a:rPr lang="en-US" baseline="-25000" smtClean="0"/>
                        <a:t>c</a:t>
                      </a:r>
                      <a:endParaRPr lang="ru-RU" baseline="-25000"/>
                    </a:p>
                  </a:txBody>
                  <a:tcPr/>
                </a:tc>
                <a:tc>
                  <a:txBody>
                    <a:bodyPr/>
                    <a:lstStyle/>
                    <a:p>
                      <a:pPr algn="ctr"/>
                      <a:r>
                        <a:rPr lang="en-US" smtClean="0"/>
                        <a:t>k-1</a:t>
                      </a:r>
                      <a:endParaRPr lang="ru-RU"/>
                    </a:p>
                  </a:txBody>
                  <a:tcPr/>
                </a:tc>
                <a:tc>
                  <a:txBody>
                    <a:bodyPr/>
                    <a:lstStyle/>
                    <a:p>
                      <a:pPr algn="ctr"/>
                      <a:endParaRPr lang="ru-RU"/>
                    </a:p>
                  </a:txBody>
                  <a:tcPr/>
                </a:tc>
                <a:tc rowSpan="5">
                  <a:txBody>
                    <a:bodyPr/>
                    <a:lstStyle/>
                    <a:p>
                      <a:pPr algn="ctr"/>
                      <a:endParaRPr lang="ru-RU"/>
                    </a:p>
                  </a:txBody>
                  <a:tcPr/>
                </a:tc>
              </a:tr>
              <a:tr h="370840">
                <a:tc>
                  <a:txBody>
                    <a:bodyPr/>
                    <a:lstStyle/>
                    <a:p>
                      <a:pPr algn="ctr"/>
                      <a:endParaRPr lang="ru-RU"/>
                    </a:p>
                  </a:txBody>
                  <a:tcPr/>
                </a:tc>
                <a:tc>
                  <a:txBody>
                    <a:bodyPr/>
                    <a:lstStyle/>
                    <a:p>
                      <a:pPr algn="ctr"/>
                      <a:endParaRPr lang="ru-RU"/>
                    </a:p>
                  </a:txBody>
                  <a:tcPr/>
                </a:tc>
                <a:tc>
                  <a:txBody>
                    <a:bodyPr/>
                    <a:lstStyle/>
                    <a:p>
                      <a:pPr algn="ctr"/>
                      <a:endParaRPr lang="ru-RU"/>
                    </a:p>
                  </a:txBody>
                  <a:tcPr/>
                </a:tc>
                <a:tc>
                  <a:txBody>
                    <a:bodyPr/>
                    <a:lstStyle/>
                    <a:p>
                      <a:pPr algn="ctr"/>
                      <a:endParaRPr lang="ru-RU"/>
                    </a:p>
                  </a:txBody>
                  <a:tcPr/>
                </a:tc>
                <a:tc vMerge="1">
                  <a:txBody>
                    <a:bodyPr/>
                    <a:lstStyle/>
                    <a:p>
                      <a:pPr algn="ctr"/>
                      <a:endParaRPr lang="ru-RU"/>
                    </a:p>
                  </a:txBody>
                  <a:tcPr/>
                </a:tc>
              </a:tr>
              <a:tr h="370840">
                <a:tc>
                  <a:txBody>
                    <a:bodyPr/>
                    <a:lstStyle/>
                    <a:p>
                      <a:pPr algn="ctr"/>
                      <a:r>
                        <a:rPr lang="ru-RU" smtClean="0"/>
                        <a:t>Внутри</a:t>
                      </a:r>
                    </a:p>
                    <a:p>
                      <a:pPr algn="ctr"/>
                      <a:r>
                        <a:rPr lang="ru-RU" smtClean="0"/>
                        <a:t>фактора</a:t>
                      </a:r>
                      <a:endParaRPr lang="ru-RU"/>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mtClean="0"/>
                        <a:t>SS</a:t>
                      </a:r>
                      <a:r>
                        <a:rPr lang="en-US" baseline="-25000" smtClean="0"/>
                        <a:t>r</a:t>
                      </a:r>
                      <a:endParaRPr lang="ru-RU" baseline="-25000" smtClean="0"/>
                    </a:p>
                    <a:p>
                      <a:pPr algn="ctr"/>
                      <a:endParaRPr lang="ru-RU"/>
                    </a:p>
                  </a:txBody>
                  <a:tcPr/>
                </a:tc>
                <a:tc>
                  <a:txBody>
                    <a:bodyPr/>
                    <a:lstStyle/>
                    <a:p>
                      <a:pPr algn="ctr"/>
                      <a:r>
                        <a:rPr lang="en-US" smtClean="0"/>
                        <a:t>N-k</a:t>
                      </a:r>
                      <a:endParaRPr lang="ru-RU"/>
                    </a:p>
                  </a:txBody>
                  <a:tcPr/>
                </a:tc>
                <a:tc>
                  <a:txBody>
                    <a:bodyPr/>
                    <a:lstStyle/>
                    <a:p>
                      <a:pPr algn="ctr"/>
                      <a:endParaRPr lang="ru-RU"/>
                    </a:p>
                  </a:txBody>
                  <a:tcPr/>
                </a:tc>
                <a:tc vMerge="1">
                  <a:txBody>
                    <a:bodyPr/>
                    <a:lstStyle/>
                    <a:p>
                      <a:pPr algn="ctr"/>
                      <a:endParaRPr lang="ru-RU"/>
                    </a:p>
                  </a:txBody>
                  <a:tcPr/>
                </a:tc>
              </a:tr>
              <a:tr h="370840">
                <a:tc>
                  <a:txBody>
                    <a:bodyPr/>
                    <a:lstStyle/>
                    <a:p>
                      <a:pPr algn="ctr"/>
                      <a:endParaRPr lang="ru-RU"/>
                    </a:p>
                  </a:txBody>
                  <a:tcPr/>
                </a:tc>
                <a:tc>
                  <a:txBody>
                    <a:bodyPr/>
                    <a:lstStyle/>
                    <a:p>
                      <a:pPr algn="ctr"/>
                      <a:endParaRPr lang="ru-RU"/>
                    </a:p>
                  </a:txBody>
                  <a:tcPr/>
                </a:tc>
                <a:tc>
                  <a:txBody>
                    <a:bodyPr/>
                    <a:lstStyle/>
                    <a:p>
                      <a:pPr algn="ctr"/>
                      <a:endParaRPr lang="ru-RU"/>
                    </a:p>
                  </a:txBody>
                  <a:tcPr/>
                </a:tc>
                <a:tc>
                  <a:txBody>
                    <a:bodyPr/>
                    <a:lstStyle/>
                    <a:p>
                      <a:pPr algn="ctr"/>
                      <a:endParaRPr lang="ru-RU"/>
                    </a:p>
                  </a:txBody>
                  <a:tcPr/>
                </a:tc>
                <a:tc vMerge="1">
                  <a:txBody>
                    <a:bodyPr/>
                    <a:lstStyle/>
                    <a:p>
                      <a:pPr algn="ctr"/>
                      <a:endParaRPr lang="ru-RU"/>
                    </a:p>
                  </a:txBody>
                  <a:tcPr/>
                </a:tc>
              </a:tr>
              <a:tr h="370840">
                <a:tc>
                  <a:txBody>
                    <a:bodyPr/>
                    <a:lstStyle/>
                    <a:p>
                      <a:pPr algn="ctr"/>
                      <a:r>
                        <a:rPr lang="ru-RU" smtClean="0"/>
                        <a:t>ИТОГ</a:t>
                      </a:r>
                      <a:endParaRPr lang="ru-RU"/>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mtClean="0"/>
                        <a:t>SS</a:t>
                      </a:r>
                      <a:r>
                        <a:rPr lang="en-US" baseline="-25000" smtClean="0"/>
                        <a:t>T</a:t>
                      </a:r>
                      <a:endParaRPr lang="ru-RU" baseline="-25000"/>
                    </a:p>
                  </a:txBody>
                  <a:tcPr/>
                </a:tc>
                <a:tc>
                  <a:txBody>
                    <a:bodyPr/>
                    <a:lstStyle/>
                    <a:p>
                      <a:pPr algn="ctr"/>
                      <a:r>
                        <a:rPr lang="en-US" smtClean="0"/>
                        <a:t>N-1</a:t>
                      </a:r>
                      <a:endParaRPr lang="ru-RU"/>
                    </a:p>
                  </a:txBody>
                  <a:tcPr/>
                </a:tc>
                <a:tc>
                  <a:txBody>
                    <a:bodyPr/>
                    <a:lstStyle/>
                    <a:p>
                      <a:pPr algn="ctr"/>
                      <a:endParaRPr lang="ru-RU"/>
                    </a:p>
                  </a:txBody>
                  <a:tcPr/>
                </a:tc>
                <a:tc vMerge="1">
                  <a:txBody>
                    <a:bodyPr/>
                    <a:lstStyle/>
                    <a:p>
                      <a:pPr algn="ctr"/>
                      <a:endParaRPr lang="ru-RU"/>
                    </a:p>
                  </a:txBody>
                  <a:tcPr/>
                </a:tc>
              </a:tr>
            </a:tbl>
          </a:graphicData>
        </a:graphic>
      </p:graphicFrame>
      <p:graphicFrame>
        <p:nvGraphicFramePr>
          <p:cNvPr id="6" name="Объект 5"/>
          <p:cNvGraphicFramePr>
            <a:graphicFrameLocks noChangeAspect="1"/>
          </p:cNvGraphicFramePr>
          <p:nvPr/>
        </p:nvGraphicFramePr>
        <p:xfrm>
          <a:off x="5702758" y="3043914"/>
          <a:ext cx="996952" cy="536576"/>
        </p:xfrm>
        <a:graphic>
          <a:graphicData uri="http://schemas.openxmlformats.org/presentationml/2006/ole">
            <p:oleObj spid="_x0000_s60418" name="Формула" r:id="rId3" imgW="711000" imgH="393480" progId="Equation.3">
              <p:embed/>
            </p:oleObj>
          </a:graphicData>
        </a:graphic>
      </p:graphicFrame>
      <p:graphicFrame>
        <p:nvGraphicFramePr>
          <p:cNvPr id="7" name="Объект 6"/>
          <p:cNvGraphicFramePr>
            <a:graphicFrameLocks noChangeAspect="1"/>
          </p:cNvGraphicFramePr>
          <p:nvPr/>
        </p:nvGraphicFramePr>
        <p:xfrm>
          <a:off x="7358082" y="3071811"/>
          <a:ext cx="928694" cy="642941"/>
        </p:xfrm>
        <a:graphic>
          <a:graphicData uri="http://schemas.openxmlformats.org/presentationml/2006/ole">
            <p:oleObj spid="_x0000_s60419" name="Формула" r:id="rId4" imgW="558720" imgH="431640" progId="Equation.3">
              <p:embed/>
            </p:oleObj>
          </a:graphicData>
        </a:graphic>
      </p:graphicFrame>
      <p:graphicFrame>
        <p:nvGraphicFramePr>
          <p:cNvPr id="60420" name="Object 4"/>
          <p:cNvGraphicFramePr>
            <a:graphicFrameLocks noChangeAspect="1"/>
          </p:cNvGraphicFramePr>
          <p:nvPr/>
        </p:nvGraphicFramePr>
        <p:xfrm>
          <a:off x="5662613" y="4071938"/>
          <a:ext cx="1103312" cy="536575"/>
        </p:xfrm>
        <a:graphic>
          <a:graphicData uri="http://schemas.openxmlformats.org/presentationml/2006/ole">
            <p:oleObj spid="_x0000_s60420" name="Формула" r:id="rId5" imgW="787320" imgH="393480" progId="Equation.3">
              <p:embed/>
            </p:oleObj>
          </a:graphicData>
        </a:graphic>
      </p:graphicFrame>
      <p:sp>
        <p:nvSpPr>
          <p:cNvPr id="8" name="TextBox 7"/>
          <p:cNvSpPr txBox="1"/>
          <p:nvPr/>
        </p:nvSpPr>
        <p:spPr>
          <a:xfrm>
            <a:off x="642910" y="5643578"/>
            <a:ext cx="7929618" cy="369332"/>
          </a:xfrm>
          <a:prstGeom prst="rect">
            <a:avLst/>
          </a:prstGeom>
          <a:noFill/>
        </p:spPr>
        <p:txBody>
          <a:bodyPr wrap="square" rtlCol="0">
            <a:spAutoFit/>
          </a:bodyPr>
          <a:lstStyle/>
          <a:p>
            <a:pPr algn="ctr"/>
            <a:r>
              <a:rPr lang="ru-RU" smtClean="0"/>
              <a:t>где </a:t>
            </a:r>
            <a:r>
              <a:rPr lang="en-US" smtClean="0"/>
              <a:t>N- </a:t>
            </a:r>
            <a:r>
              <a:rPr lang="ru-RU" smtClean="0"/>
              <a:t>общее число данных, </a:t>
            </a:r>
            <a:r>
              <a:rPr lang="en-US" smtClean="0"/>
              <a:t>k </a:t>
            </a:r>
            <a:r>
              <a:rPr lang="ru-RU" smtClean="0"/>
              <a:t>– число уровней фактора</a:t>
            </a:r>
            <a:endParaRPr lang="ru-RU"/>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214282" y="1451392"/>
            <a:ext cx="8715436" cy="5191165"/>
          </a:xfrm>
          <a:prstGeom prst="rect">
            <a:avLst/>
          </a:prstGeom>
        </p:spPr>
        <p:txBody>
          <a:bodyPr wrap="square">
            <a:spAutoFit/>
          </a:bodyPr>
          <a:lstStyle/>
          <a:p>
            <a:pPr indent="357188" algn="just"/>
            <a:r>
              <a:rPr lang="ru-RU" sz="1400" smtClean="0">
                <a:latin typeface="Arial" pitchFamily="34" charset="0"/>
              </a:rPr>
              <a:t>Остаточный средний квадрат      </a:t>
            </a:r>
            <a:r>
              <a:rPr lang="en-US" sz="1400" smtClean="0">
                <a:latin typeface="Arial" pitchFamily="34" charset="0"/>
              </a:rPr>
              <a:t> </a:t>
            </a:r>
            <a:r>
              <a:rPr lang="ru-RU" sz="1400" smtClean="0">
                <a:latin typeface="Arial" pitchFamily="34" charset="0"/>
              </a:rPr>
              <a:t>является оценкой  средней дисперсии результатов в пределах каждого уровня фактора. В случае повторяющихся аналитических результатов        представляет собой дисперсию повторяемости. </a:t>
            </a:r>
          </a:p>
          <a:p>
            <a:pPr indent="357188" algn="just"/>
            <a:r>
              <a:rPr lang="en-US" sz="1400" smtClean="0">
                <a:latin typeface="Arial" pitchFamily="34" charset="0"/>
              </a:rPr>
              <a:t>ANOVA, </a:t>
            </a:r>
            <a:r>
              <a:rPr lang="ru-RU" sz="1400" smtClean="0">
                <a:latin typeface="Arial" pitchFamily="34" charset="0"/>
              </a:rPr>
              <a:t>таким образом, представляет собой полезный способ оценки точности измерения. Обычно нас интересуют различия среди наших факторов, например, «Какая лаборатория лучше сработала на </a:t>
            </a:r>
            <a:r>
              <a:rPr lang="ru-RU" sz="1400" err="1" smtClean="0">
                <a:latin typeface="Arial" pitchFamily="34" charset="0"/>
              </a:rPr>
              <a:t>межлабораторных</a:t>
            </a:r>
            <a:r>
              <a:rPr lang="ru-RU" sz="1400" smtClean="0">
                <a:latin typeface="Arial" pitchFamily="34" charset="0"/>
              </a:rPr>
              <a:t> сличительных испытаниях -  А или лаборатория В?»</a:t>
            </a:r>
          </a:p>
          <a:p>
            <a:pPr indent="363538" algn="just"/>
            <a:r>
              <a:rPr lang="ru-RU" sz="1400" smtClean="0">
                <a:latin typeface="Arial" pitchFamily="34" charset="0"/>
              </a:rPr>
              <a:t>К сожалению </a:t>
            </a:r>
            <a:r>
              <a:rPr lang="en-US" sz="1400" b="1" i="1" smtClean="0">
                <a:latin typeface="Arial" pitchFamily="34" charset="0"/>
              </a:rPr>
              <a:t>SS</a:t>
            </a:r>
            <a:r>
              <a:rPr lang="en-US" sz="1400" b="1" i="1" baseline="-25000" smtClean="0">
                <a:latin typeface="Arial" pitchFamily="34" charset="0"/>
              </a:rPr>
              <a:t>C</a:t>
            </a:r>
            <a:r>
              <a:rPr lang="en-US" sz="1400" smtClean="0">
                <a:latin typeface="Arial" pitchFamily="34" charset="0"/>
              </a:rPr>
              <a:t> </a:t>
            </a:r>
            <a:r>
              <a:rPr lang="ru-RU" sz="1400" smtClean="0">
                <a:latin typeface="Arial" pitchFamily="34" charset="0"/>
              </a:rPr>
              <a:t>сам по себе не сообщает нам ответ, так как этот критерий включает дисперсию измерения. Каждое измерение имеет свою  неопределенность. Проверка на значимость различий требует от нас сравнения средних квадратов между факторами и в пределах факторов. Если нет эффекта то </a:t>
            </a:r>
            <a:r>
              <a:rPr lang="en-US" sz="1400" b="1" i="1" smtClean="0">
                <a:latin typeface="Arial" pitchFamily="34" charset="0"/>
              </a:rPr>
              <a:t>SS</a:t>
            </a:r>
            <a:r>
              <a:rPr lang="en-US" sz="1400" b="1" i="1" baseline="-25000" smtClean="0">
                <a:latin typeface="Arial" pitchFamily="34" charset="0"/>
              </a:rPr>
              <a:t>C</a:t>
            </a:r>
            <a:r>
              <a:rPr lang="en-US" sz="1400" baseline="-25000" smtClean="0">
                <a:latin typeface="Arial" pitchFamily="34" charset="0"/>
              </a:rPr>
              <a:t> </a:t>
            </a:r>
            <a:r>
              <a:rPr lang="ru-RU" sz="1400" smtClean="0">
                <a:latin typeface="Arial" pitchFamily="34" charset="0"/>
              </a:rPr>
              <a:t>и </a:t>
            </a:r>
            <a:r>
              <a:rPr lang="en-US" sz="1400" b="1" i="1" err="1" smtClean="0">
                <a:latin typeface="Arial" pitchFamily="34" charset="0"/>
              </a:rPr>
              <a:t>SS</a:t>
            </a:r>
            <a:r>
              <a:rPr lang="en-US" sz="1400" b="1" i="1" baseline="-25000" err="1" smtClean="0">
                <a:latin typeface="Arial" pitchFamily="34" charset="0"/>
              </a:rPr>
              <a:t>r</a:t>
            </a:r>
            <a:r>
              <a:rPr lang="en-US" sz="1400" b="1" i="1" baseline="-25000" smtClean="0">
                <a:latin typeface="Arial" pitchFamily="34" charset="0"/>
              </a:rPr>
              <a:t> </a:t>
            </a:r>
            <a:r>
              <a:rPr lang="ru-RU" sz="1400" b="1" i="1" baseline="-25000" smtClean="0">
                <a:latin typeface="Arial" pitchFamily="34" charset="0"/>
              </a:rPr>
              <a:t> </a:t>
            </a:r>
            <a:r>
              <a:rPr lang="ru-RU" sz="1400" smtClean="0">
                <a:latin typeface="Arial" pitchFamily="34" charset="0"/>
              </a:rPr>
              <a:t>будут одинаковыми. Таким образом если мы хотим выяснить уровень значимости  между уровнями фактора и повторяемостью, т.е. </a:t>
            </a:r>
            <a:r>
              <a:rPr lang="en-US" sz="1400" smtClean="0">
                <a:latin typeface="Arial" pitchFamily="34" charset="0"/>
              </a:rPr>
              <a:t>«</a:t>
            </a:r>
            <a:r>
              <a:rPr lang="en-US" sz="1400" err="1" smtClean="0">
                <a:latin typeface="Arial" pitchFamily="34" charset="0"/>
              </a:rPr>
              <a:t>SSc</a:t>
            </a:r>
            <a:r>
              <a:rPr lang="en-US" sz="1400" smtClean="0">
                <a:latin typeface="Arial" pitchFamily="34" charset="0"/>
              </a:rPr>
              <a:t> </a:t>
            </a:r>
            <a:r>
              <a:rPr lang="ru-RU" sz="1400" smtClean="0">
                <a:latin typeface="Arial" pitchFamily="34" charset="0"/>
              </a:rPr>
              <a:t>значимо больше чем </a:t>
            </a:r>
            <a:r>
              <a:rPr lang="en-US" sz="1400" err="1" smtClean="0">
                <a:latin typeface="Arial" pitchFamily="34" charset="0"/>
              </a:rPr>
              <a:t>SSr</a:t>
            </a:r>
            <a:r>
              <a:rPr lang="en-US" sz="1400" smtClean="0">
                <a:latin typeface="Arial" pitchFamily="34" charset="0"/>
              </a:rPr>
              <a:t> </a:t>
            </a:r>
            <a:r>
              <a:rPr lang="ru-RU" sz="1400" smtClean="0">
                <a:latin typeface="Arial" pitchFamily="34" charset="0"/>
              </a:rPr>
              <a:t>?», то  необходимо определить связанную вероятность</a:t>
            </a:r>
            <a:r>
              <a:rPr lang="en-US" sz="1400" smtClean="0">
                <a:latin typeface="Arial" pitchFamily="34" charset="0"/>
              </a:rPr>
              <a:t> </a:t>
            </a:r>
            <a:r>
              <a:rPr lang="ru-RU" sz="1400" smtClean="0">
                <a:latin typeface="Arial" pitchFamily="34" charset="0"/>
              </a:rPr>
              <a:t>для (</a:t>
            </a:r>
            <a:r>
              <a:rPr lang="en-US" sz="1400" smtClean="0">
                <a:latin typeface="Arial" pitchFamily="34" charset="0"/>
              </a:rPr>
              <a:t>F</a:t>
            </a:r>
            <a:r>
              <a:rPr lang="ru-RU" sz="1400" smtClean="0">
                <a:latin typeface="Arial" pitchFamily="34" charset="0"/>
              </a:rPr>
              <a:t>- критерия) с соответствующими степенями свободы (</a:t>
            </a:r>
            <a:r>
              <a:rPr lang="en-US" sz="1400" b="1" i="1" err="1" smtClean="0">
                <a:latin typeface="Arial" pitchFamily="34" charset="0"/>
              </a:rPr>
              <a:t>df</a:t>
            </a:r>
            <a:r>
              <a:rPr lang="ru-RU" sz="1400" b="1" i="1" smtClean="0">
                <a:latin typeface="Arial" pitchFamily="34" charset="0"/>
              </a:rPr>
              <a:t>1</a:t>
            </a:r>
            <a:r>
              <a:rPr lang="en-US" sz="1400" b="1" i="1" smtClean="0">
                <a:latin typeface="Arial" pitchFamily="34" charset="0"/>
              </a:rPr>
              <a:t>, </a:t>
            </a:r>
            <a:r>
              <a:rPr lang="en-US" sz="1400" b="1" i="1" err="1" smtClean="0">
                <a:latin typeface="Arial" pitchFamily="34" charset="0"/>
              </a:rPr>
              <a:t>df</a:t>
            </a:r>
            <a:r>
              <a:rPr lang="ru-RU" sz="1400" b="1" i="1" smtClean="0">
                <a:latin typeface="Arial" pitchFamily="34" charset="0"/>
              </a:rPr>
              <a:t>2</a:t>
            </a:r>
            <a:r>
              <a:rPr lang="en-US" sz="1400" smtClean="0">
                <a:latin typeface="Arial" pitchFamily="34" charset="0"/>
              </a:rPr>
              <a:t>)</a:t>
            </a:r>
            <a:r>
              <a:rPr lang="ru-RU" sz="1400" smtClean="0">
                <a:latin typeface="Arial" pitchFamily="34" charset="0"/>
              </a:rPr>
              <a:t>,</a:t>
            </a:r>
            <a:r>
              <a:rPr lang="en-US" sz="1400" smtClean="0">
                <a:latin typeface="Arial" pitchFamily="34" charset="0"/>
              </a:rPr>
              <a:t> </a:t>
            </a:r>
            <a:r>
              <a:rPr lang="ru-RU" sz="1400" smtClean="0">
                <a:latin typeface="Arial" pitchFamily="34" charset="0"/>
              </a:rPr>
              <a:t>где для </a:t>
            </a:r>
            <a:r>
              <a:rPr lang="en-US" sz="1400" smtClean="0">
                <a:latin typeface="Arial" pitchFamily="34" charset="0"/>
              </a:rPr>
              <a:t>ANOVA </a:t>
            </a:r>
            <a:r>
              <a:rPr lang="en-US" sz="1400" b="1" i="1" err="1" smtClean="0">
                <a:latin typeface="Arial" pitchFamily="34" charset="0"/>
              </a:rPr>
              <a:t>df</a:t>
            </a:r>
            <a:r>
              <a:rPr lang="ru-RU" sz="1400" b="1" i="1" smtClean="0">
                <a:latin typeface="Arial" pitchFamily="34" charset="0"/>
              </a:rPr>
              <a:t>1 </a:t>
            </a:r>
            <a:r>
              <a:rPr lang="ru-RU" sz="1400" smtClean="0">
                <a:latin typeface="Arial" pitchFamily="34" charset="0"/>
              </a:rPr>
              <a:t>-</a:t>
            </a:r>
            <a:r>
              <a:rPr lang="en-US" sz="1400" smtClean="0">
                <a:latin typeface="Arial" pitchFamily="34" charset="0"/>
              </a:rPr>
              <a:t> </a:t>
            </a:r>
            <a:r>
              <a:rPr lang="ru-RU" sz="1400" err="1" smtClean="0">
                <a:latin typeface="Arial" pitchFamily="34" charset="0"/>
              </a:rPr>
              <a:t>межфакторная</a:t>
            </a:r>
            <a:r>
              <a:rPr lang="ru-RU" sz="1400" smtClean="0">
                <a:latin typeface="Arial" pitchFamily="34" charset="0"/>
              </a:rPr>
              <a:t> степень свободы (</a:t>
            </a:r>
            <a:r>
              <a:rPr lang="en-US" sz="1400" b="1" i="1" smtClean="0">
                <a:latin typeface="Arial" pitchFamily="34" charset="0"/>
              </a:rPr>
              <a:t>k-</a:t>
            </a:r>
            <a:r>
              <a:rPr lang="ru-RU" sz="1400" b="1" i="1" smtClean="0">
                <a:latin typeface="Arial" pitchFamily="34" charset="0"/>
              </a:rPr>
              <a:t>1</a:t>
            </a:r>
            <a:r>
              <a:rPr lang="ru-RU" sz="1400" smtClean="0">
                <a:latin typeface="Arial" pitchFamily="34" charset="0"/>
              </a:rPr>
              <a:t>) и </a:t>
            </a:r>
            <a:r>
              <a:rPr lang="en-US" sz="1400" b="1" i="1" smtClean="0">
                <a:latin typeface="Arial" pitchFamily="34" charset="0"/>
              </a:rPr>
              <a:t>df2</a:t>
            </a:r>
            <a:r>
              <a:rPr lang="en-US" sz="1400" smtClean="0">
                <a:latin typeface="Arial" pitchFamily="34" charset="0"/>
              </a:rPr>
              <a:t> </a:t>
            </a:r>
            <a:r>
              <a:rPr lang="ru-RU" sz="1400" smtClean="0">
                <a:latin typeface="Arial" pitchFamily="34" charset="0"/>
              </a:rPr>
              <a:t>это </a:t>
            </a:r>
            <a:r>
              <a:rPr lang="ru-RU" sz="1400" err="1" smtClean="0">
                <a:latin typeface="Arial" pitchFamily="34" charset="0"/>
              </a:rPr>
              <a:t>внутрифакторная</a:t>
            </a:r>
            <a:r>
              <a:rPr lang="ru-RU" sz="1400" smtClean="0">
                <a:latin typeface="Arial" pitchFamily="34" charset="0"/>
              </a:rPr>
              <a:t> степень свободы </a:t>
            </a:r>
            <a:r>
              <a:rPr lang="en-US" sz="1400" smtClean="0">
                <a:latin typeface="Arial" pitchFamily="34" charset="0"/>
              </a:rPr>
              <a:t>(</a:t>
            </a:r>
            <a:r>
              <a:rPr lang="en-US" sz="1400" b="1" i="1" smtClean="0">
                <a:latin typeface="Arial" pitchFamily="34" charset="0"/>
              </a:rPr>
              <a:t>N -</a:t>
            </a:r>
            <a:r>
              <a:rPr lang="ru-RU" sz="1400" b="1" i="1" smtClean="0">
                <a:latin typeface="Arial" pitchFamily="34" charset="0"/>
              </a:rPr>
              <a:t> </a:t>
            </a:r>
            <a:r>
              <a:rPr lang="en-US" sz="1400" b="1" i="1" smtClean="0">
                <a:latin typeface="Arial" pitchFamily="34" charset="0"/>
              </a:rPr>
              <a:t>k</a:t>
            </a:r>
            <a:r>
              <a:rPr lang="ru-RU" sz="1400" smtClean="0">
                <a:latin typeface="Arial" pitchFamily="34" charset="0"/>
              </a:rPr>
              <a:t>).</a:t>
            </a:r>
          </a:p>
          <a:p>
            <a:pPr indent="363538" algn="just"/>
            <a:r>
              <a:rPr lang="ru-RU" sz="1400" smtClean="0">
                <a:latin typeface="Arial" pitchFamily="34" charset="0"/>
              </a:rPr>
              <a:t>Хотя </a:t>
            </a:r>
            <a:r>
              <a:rPr lang="en-US" sz="1400" smtClean="0">
                <a:latin typeface="Arial" pitchFamily="34" charset="0"/>
              </a:rPr>
              <a:t>ANOVA </a:t>
            </a:r>
            <a:r>
              <a:rPr lang="ru-RU" sz="1400" smtClean="0">
                <a:latin typeface="Arial" pitchFamily="34" charset="0"/>
              </a:rPr>
              <a:t>и может определить значимость эффекта фактора, но если имеется более чем два уровня фактора, то </a:t>
            </a:r>
            <a:r>
              <a:rPr lang="en-US" sz="1400" smtClean="0">
                <a:latin typeface="Arial" pitchFamily="34" charset="0"/>
              </a:rPr>
              <a:t>ANOVA </a:t>
            </a:r>
            <a:r>
              <a:rPr lang="ru-RU" sz="1400" smtClean="0">
                <a:latin typeface="Arial" pitchFamily="34" charset="0"/>
              </a:rPr>
              <a:t>не может определить какой из уровней значимо дает вклад в разницу (через которую определяется значимость). Например, предположим, что мы используем </a:t>
            </a:r>
            <a:r>
              <a:rPr lang="en-US" sz="1400" smtClean="0">
                <a:latin typeface="Arial" pitchFamily="34" charset="0"/>
              </a:rPr>
              <a:t>ANOVA </a:t>
            </a:r>
            <a:r>
              <a:rPr lang="ru-RU" sz="1400" smtClean="0">
                <a:latin typeface="Arial" pitchFamily="34" charset="0"/>
              </a:rPr>
              <a:t>для решения вопроса о том, имеется или нет значимая разница среди дозируемых объемов для серии из 5 или 10 мл пипеток, путем взвешивания десяти выпущенных объемов от каждой пипетки. </a:t>
            </a:r>
            <a:endParaRPr lang="uk-UA" sz="1400" smtClean="0">
              <a:latin typeface="Arial" pitchFamily="34" charset="0"/>
            </a:endParaRPr>
          </a:p>
          <a:p>
            <a:pPr indent="363538" algn="just"/>
            <a:endParaRPr lang="ru-RU" sz="1400" smtClean="0">
              <a:latin typeface="Arial" pitchFamily="34" charset="0"/>
            </a:endParaRPr>
          </a:p>
          <a:p>
            <a:pPr indent="363538" algn="just"/>
            <a:endParaRPr lang="ru-RU" sz="1400" smtClean="0">
              <a:latin typeface="Arial" pitchFamily="34" charset="0"/>
            </a:endParaRPr>
          </a:p>
          <a:p>
            <a:pPr indent="363538" algn="just"/>
            <a:endParaRPr lang="ru-RU" sz="1400" baseline="-25000" smtClean="0"/>
          </a:p>
          <a:p>
            <a:pPr indent="363538" algn="just"/>
            <a:endParaRPr lang="ru-RU" sz="1400" smtClean="0">
              <a:latin typeface="Arial" pitchFamily="34" charset="0"/>
            </a:endParaRPr>
          </a:p>
          <a:p>
            <a:pPr algn="just"/>
            <a:endParaRPr lang="ru-RU" sz="1400" smtClean="0">
              <a:latin typeface="Arial" pitchFamily="34" charset="0"/>
            </a:endParaRPr>
          </a:p>
        </p:txBody>
      </p:sp>
      <p:grpSp>
        <p:nvGrpSpPr>
          <p:cNvPr id="6" name="Группа 5"/>
          <p:cNvGrpSpPr/>
          <p:nvPr/>
        </p:nvGrpSpPr>
        <p:grpSpPr>
          <a:xfrm>
            <a:off x="3143240" y="1428736"/>
            <a:ext cx="4468692" cy="571504"/>
            <a:chOff x="3143240" y="1428736"/>
            <a:chExt cx="4468692" cy="571504"/>
          </a:xfrm>
        </p:grpSpPr>
        <p:graphicFrame>
          <p:nvGraphicFramePr>
            <p:cNvPr id="5" name="Объект 4"/>
            <p:cNvGraphicFramePr>
              <a:graphicFrameLocks noChangeAspect="1"/>
            </p:cNvGraphicFramePr>
            <p:nvPr/>
          </p:nvGraphicFramePr>
          <p:xfrm>
            <a:off x="3143240" y="1428736"/>
            <a:ext cx="428628" cy="346985"/>
          </p:xfrm>
          <a:graphic>
            <a:graphicData uri="http://schemas.openxmlformats.org/presentationml/2006/ole">
              <p:oleObj spid="_x0000_s61442" name="Equation" r:id="rId3" imgW="266400" imgH="215640" progId="">
                <p:embed/>
              </p:oleObj>
            </a:graphicData>
          </a:graphic>
        </p:graphicFrame>
        <p:graphicFrame>
          <p:nvGraphicFramePr>
            <p:cNvPr id="61443" name="Object 3"/>
            <p:cNvGraphicFramePr>
              <a:graphicFrameLocks noChangeAspect="1"/>
            </p:cNvGraphicFramePr>
            <p:nvPr/>
          </p:nvGraphicFramePr>
          <p:xfrm>
            <a:off x="7183307" y="1643050"/>
            <a:ext cx="428625" cy="357190"/>
          </p:xfrm>
          <a:graphic>
            <a:graphicData uri="http://schemas.openxmlformats.org/presentationml/2006/ole">
              <p:oleObj spid="_x0000_s61443" name="Формула" r:id="rId4" imgW="266400" imgH="215640" progId="Equation.3">
                <p:embed/>
              </p:oleObj>
            </a:graphicData>
          </a:graphic>
        </p:graphicFrame>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428596" y="1489541"/>
            <a:ext cx="8286808" cy="3970318"/>
          </a:xfrm>
          <a:prstGeom prst="rect">
            <a:avLst/>
          </a:prstGeom>
        </p:spPr>
        <p:txBody>
          <a:bodyPr wrap="square">
            <a:spAutoFit/>
          </a:bodyPr>
          <a:lstStyle/>
          <a:p>
            <a:pPr indent="363538" algn="just"/>
            <a:r>
              <a:rPr lang="ru-RU" sz="1400" smtClean="0">
                <a:latin typeface="Arial" pitchFamily="34" charset="0"/>
              </a:rPr>
              <a:t>Матрица данных в этом случае будет иметь пять колонок (каждая пипетка) и десять строк (повторы), т.е. всего 50 данных. Если </a:t>
            </a:r>
            <a:r>
              <a:rPr lang="en-US" sz="1400" smtClean="0">
                <a:latin typeface="Arial" pitchFamily="34" charset="0"/>
              </a:rPr>
              <a:t>ANOVA </a:t>
            </a:r>
            <a:r>
              <a:rPr lang="ru-RU" sz="1400" smtClean="0">
                <a:latin typeface="Arial" pitchFamily="34" charset="0"/>
              </a:rPr>
              <a:t>приводит к заключению, что имеется существенная разница, то неизвестно это одна пипетка отличается от остальных четырех, или более одной? Разумная идея выяснения, какая же пипетка или пипетки отличаются от остальных, может быть реализована т.н. методом наименьшей значимой разницы </a:t>
            </a:r>
            <a:r>
              <a:rPr lang="en-US" sz="1400" smtClean="0">
                <a:latin typeface="Arial" pitchFamily="34" charset="0"/>
              </a:rPr>
              <a:t>(least significant difference (LSD)). ANOVA </a:t>
            </a:r>
            <a:r>
              <a:rPr lang="uk-UA" sz="1400" smtClean="0">
                <a:latin typeface="Arial" pitchFamily="34" charset="0"/>
              </a:rPr>
              <a:t>дала </a:t>
            </a:r>
            <a:r>
              <a:rPr lang="uk-UA" sz="1400" err="1" smtClean="0">
                <a:latin typeface="Arial" pitchFamily="34" charset="0"/>
              </a:rPr>
              <a:t>внутрифакторное</a:t>
            </a:r>
            <a:r>
              <a:rPr lang="uk-UA" sz="1400" smtClean="0">
                <a:latin typeface="Arial" pitchFamily="34" charset="0"/>
              </a:rPr>
              <a:t> </a:t>
            </a:r>
            <a:r>
              <a:rPr lang="ru-RU" sz="1400" smtClean="0">
                <a:latin typeface="Arial" pitchFamily="34" charset="0"/>
              </a:rPr>
              <a:t>стандартное отклонение (           ) , которое в этом случае является повторяемостью дозирования и взвешивания объема </a:t>
            </a:r>
            <a:r>
              <a:rPr lang="en-US" sz="1400" smtClean="0">
                <a:latin typeface="Arial" pitchFamily="34" charset="0"/>
              </a:rPr>
              <a:t>(</a:t>
            </a:r>
            <a:r>
              <a:rPr lang="en-US" sz="1400" b="1" i="1" err="1" smtClean="0">
                <a:latin typeface="Arial" pitchFamily="34" charset="0"/>
              </a:rPr>
              <a:t>S</a:t>
            </a:r>
            <a:r>
              <a:rPr lang="en-US" sz="1400" b="1" i="1" baseline="-25000" err="1" smtClean="0">
                <a:latin typeface="Arial" pitchFamily="34" charset="0"/>
              </a:rPr>
              <a:t>r</a:t>
            </a:r>
            <a:r>
              <a:rPr lang="en-US" sz="1400" smtClean="0">
                <a:latin typeface="Arial" pitchFamily="34" charset="0"/>
              </a:rPr>
              <a:t>). </a:t>
            </a:r>
            <a:r>
              <a:rPr lang="ru-RU" sz="1400" smtClean="0">
                <a:latin typeface="Arial" pitchFamily="34" charset="0"/>
              </a:rPr>
              <a:t>Разница между средними любых двух колонок данных, как предполагается, имеет стандартное отклонение         </a:t>
            </a:r>
            <a:r>
              <a:rPr lang="ru-RU" sz="1400" b="1" i="1" smtClean="0">
                <a:latin typeface="Arial" pitchFamily="34" charset="0"/>
              </a:rPr>
              <a:t> </a:t>
            </a:r>
            <a:r>
              <a:rPr lang="ru-RU" sz="1400" smtClean="0">
                <a:latin typeface="Arial" pitchFamily="34" charset="0"/>
              </a:rPr>
              <a:t>где </a:t>
            </a:r>
            <a:r>
              <a:rPr lang="en-US" sz="1400" b="1" i="1" smtClean="0">
                <a:latin typeface="Arial" pitchFamily="34" charset="0"/>
              </a:rPr>
              <a:t>n</a:t>
            </a:r>
            <a:r>
              <a:rPr lang="ru-RU" sz="1400" smtClean="0">
                <a:latin typeface="Arial" pitchFamily="34" charset="0"/>
              </a:rPr>
              <a:t> представляет собой число повторов. 95% доверительный интервал разности между любыми двумя средними </a:t>
            </a:r>
            <a:r>
              <a:rPr lang="uk-UA" sz="1400" err="1" smtClean="0">
                <a:latin typeface="Arial" pitchFamily="34" charset="0"/>
              </a:rPr>
              <a:t>составляет</a:t>
            </a:r>
            <a:r>
              <a:rPr lang="en-US" sz="1400" smtClean="0">
                <a:latin typeface="Arial" pitchFamily="34" charset="0"/>
              </a:rPr>
              <a:t> </a:t>
            </a:r>
            <a:r>
              <a:rPr lang="ru-RU" sz="1400" smtClean="0">
                <a:latin typeface="Arial" pitchFamily="34" charset="0"/>
              </a:rPr>
              <a:t>                          </a:t>
            </a:r>
            <a:r>
              <a:rPr lang="ru-RU" sz="1400" b="1" i="1" smtClean="0">
                <a:latin typeface="Arial" pitchFamily="34" charset="0"/>
              </a:rPr>
              <a:t>,</a:t>
            </a:r>
            <a:r>
              <a:rPr lang="uk-UA" sz="1400" smtClean="0">
                <a:latin typeface="Arial" pitchFamily="34" charset="0"/>
              </a:rPr>
              <a:t> </a:t>
            </a:r>
            <a:r>
              <a:rPr lang="ru-RU" sz="1400" smtClean="0">
                <a:latin typeface="Arial" pitchFamily="34" charset="0"/>
              </a:rPr>
              <a:t>где значение </a:t>
            </a:r>
            <a:r>
              <a:rPr lang="en-US" sz="1400" b="1" i="1" smtClean="0">
                <a:latin typeface="Arial" pitchFamily="34" charset="0"/>
              </a:rPr>
              <a:t>t</a:t>
            </a:r>
            <a:r>
              <a:rPr lang="en-US" sz="1400" smtClean="0">
                <a:latin typeface="Arial" pitchFamily="34" charset="0"/>
              </a:rPr>
              <a:t> </a:t>
            </a:r>
            <a:r>
              <a:rPr lang="ru-RU" sz="1400" smtClean="0">
                <a:latin typeface="Arial" pitchFamily="34" charset="0"/>
              </a:rPr>
              <a:t>получено для 45 степеней свободы </a:t>
            </a:r>
            <a:r>
              <a:rPr lang="en-US" sz="1400" smtClean="0">
                <a:latin typeface="Arial" pitchFamily="34" charset="0"/>
              </a:rPr>
              <a:t>(N </a:t>
            </a:r>
            <a:r>
              <a:rPr lang="ru-RU" sz="1400" smtClean="0">
                <a:latin typeface="Arial" pitchFamily="34" charset="0"/>
              </a:rPr>
              <a:t>= 50 - 5 =45). Число степеней свободы 45 так как имеется 50 данных и каждый уровень фактора (которых всего 5) отнимает одну степень свободы. Значение                        представляет собой </a:t>
            </a:r>
            <a:r>
              <a:rPr lang="en-US" sz="1400" smtClean="0">
                <a:latin typeface="Arial" pitchFamily="34" charset="0"/>
              </a:rPr>
              <a:t>LSD </a:t>
            </a:r>
            <a:r>
              <a:rPr lang="ru-RU" sz="1400" smtClean="0">
                <a:latin typeface="Arial" pitchFamily="34" charset="0"/>
              </a:rPr>
              <a:t>т.е. максимальная разность между средними, которая будет восприниматься как несущественная. Если средние по всем колонкам упорядочить в возрастающем порядке величины, то любая разность между последовательными средними большая чем </a:t>
            </a:r>
            <a:r>
              <a:rPr lang="en-US" sz="1400" smtClean="0">
                <a:latin typeface="Arial" pitchFamily="34" charset="0"/>
              </a:rPr>
              <a:t>LSD </a:t>
            </a:r>
            <a:r>
              <a:rPr lang="ru-RU" sz="1400" smtClean="0">
                <a:latin typeface="Arial" pitchFamily="34" charset="0"/>
              </a:rPr>
              <a:t>свидетельствует о наличии значимой разницы.</a:t>
            </a:r>
          </a:p>
          <a:p>
            <a:pPr algn="just"/>
            <a:endParaRPr lang="uk-UA" sz="1400" smtClean="0">
              <a:latin typeface="Arial" pitchFamily="34" charset="0"/>
            </a:endParaRPr>
          </a:p>
          <a:p>
            <a:pPr algn="just"/>
            <a:endParaRPr lang="ru-RU" sz="1400"/>
          </a:p>
        </p:txBody>
      </p:sp>
      <p:graphicFrame>
        <p:nvGraphicFramePr>
          <p:cNvPr id="5" name="Объект 4"/>
          <p:cNvGraphicFramePr>
            <a:graphicFrameLocks noChangeAspect="1"/>
          </p:cNvGraphicFramePr>
          <p:nvPr/>
        </p:nvGraphicFramePr>
        <p:xfrm>
          <a:off x="5643570" y="2571744"/>
          <a:ext cx="500066" cy="279400"/>
        </p:xfrm>
        <a:graphic>
          <a:graphicData uri="http://schemas.openxmlformats.org/presentationml/2006/ole">
            <p:oleObj spid="_x0000_s68610" name="Формула" r:id="rId3" imgW="380880" imgH="279360" progId="Equation.3">
              <p:embed/>
            </p:oleObj>
          </a:graphicData>
        </a:graphic>
      </p:graphicFrame>
      <p:grpSp>
        <p:nvGrpSpPr>
          <p:cNvPr id="9" name="Группа 8"/>
          <p:cNvGrpSpPr/>
          <p:nvPr/>
        </p:nvGrpSpPr>
        <p:grpSpPr>
          <a:xfrm>
            <a:off x="2928926" y="3000372"/>
            <a:ext cx="5176869" cy="1111109"/>
            <a:chOff x="2928926" y="3000372"/>
            <a:chExt cx="5176869" cy="1111109"/>
          </a:xfrm>
        </p:grpSpPr>
        <p:pic>
          <p:nvPicPr>
            <p:cNvPr id="68611" name="Picture 3"/>
            <p:cNvPicPr>
              <a:picLocks noChangeAspect="1" noChangeArrowheads="1"/>
            </p:cNvPicPr>
            <p:nvPr/>
          </p:nvPicPr>
          <p:blipFill>
            <a:blip r:embed="rId4">
              <a:clrChange>
                <a:clrFrom>
                  <a:srgbClr val="FFFFFF"/>
                </a:clrFrom>
                <a:clrTo>
                  <a:srgbClr val="FFFFFF">
                    <a:alpha val="0"/>
                  </a:srgbClr>
                </a:clrTo>
              </a:clrChange>
              <a:lum contrast="10000"/>
            </a:blip>
            <a:srcRect/>
            <a:stretch>
              <a:fillRect/>
            </a:stretch>
          </p:blipFill>
          <p:spPr bwMode="auto">
            <a:xfrm>
              <a:off x="7429520" y="3000372"/>
              <a:ext cx="676275" cy="295275"/>
            </a:xfrm>
            <a:prstGeom prst="rect">
              <a:avLst/>
            </a:prstGeom>
            <a:noFill/>
            <a:ln w="9525">
              <a:noFill/>
              <a:miter lim="800000"/>
              <a:headEnd/>
              <a:tailEnd/>
            </a:ln>
            <a:effectLst/>
          </p:spPr>
        </p:pic>
        <p:pic>
          <p:nvPicPr>
            <p:cNvPr id="68612" name="Picture 4"/>
            <p:cNvPicPr>
              <a:picLocks noChangeAspect="1" noChangeArrowheads="1"/>
            </p:cNvPicPr>
            <p:nvPr/>
          </p:nvPicPr>
          <p:blipFill>
            <a:blip r:embed="rId5">
              <a:clrChange>
                <a:clrFrom>
                  <a:srgbClr val="FFFFFF"/>
                </a:clrFrom>
                <a:clrTo>
                  <a:srgbClr val="FFFFFF">
                    <a:alpha val="0"/>
                  </a:srgbClr>
                </a:clrTo>
              </a:clrChange>
              <a:lum contrast="10000"/>
            </a:blip>
            <a:srcRect/>
            <a:stretch>
              <a:fillRect/>
            </a:stretch>
          </p:blipFill>
          <p:spPr bwMode="auto">
            <a:xfrm>
              <a:off x="2928926" y="3479172"/>
              <a:ext cx="1281113" cy="214314"/>
            </a:xfrm>
            <a:prstGeom prst="rect">
              <a:avLst/>
            </a:prstGeom>
            <a:noFill/>
            <a:ln w="9525">
              <a:noFill/>
              <a:miter lim="800000"/>
              <a:headEnd/>
              <a:tailEnd/>
            </a:ln>
            <a:effectLst/>
          </p:spPr>
        </p:pic>
        <p:pic>
          <p:nvPicPr>
            <p:cNvPr id="68614" name="Picture 6"/>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6306123" y="3897167"/>
              <a:ext cx="1194835" cy="214314"/>
            </a:xfrm>
            <a:prstGeom prst="rect">
              <a:avLst/>
            </a:prstGeom>
            <a:noFill/>
            <a:ln w="9525">
              <a:noFill/>
              <a:miter lim="800000"/>
              <a:headEnd/>
              <a:tailEnd/>
            </a:ln>
            <a:effectLst/>
          </p:spPr>
        </p:pic>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69636" name="Picture 4" descr="C:\Program Files\Microsoft Office\MEDIA\CAGCAT10\j0292020.wmf"/>
          <p:cNvPicPr>
            <a:picLocks noChangeAspect="1" noChangeArrowheads="1"/>
          </p:cNvPicPr>
          <p:nvPr/>
        </p:nvPicPr>
        <p:blipFill>
          <a:blip r:embed="rId2"/>
          <a:srcRect/>
          <a:stretch>
            <a:fillRect/>
          </a:stretch>
        </p:blipFill>
        <p:spPr bwMode="auto">
          <a:xfrm>
            <a:off x="214282" y="1142984"/>
            <a:ext cx="1869034" cy="1773936"/>
          </a:xfrm>
          <a:prstGeom prst="rect">
            <a:avLst/>
          </a:prstGeom>
          <a:noFill/>
        </p:spPr>
      </p:pic>
      <p:sp>
        <p:nvSpPr>
          <p:cNvPr id="5" name="TextBox 4"/>
          <p:cNvSpPr txBox="1"/>
          <p:nvPr/>
        </p:nvSpPr>
        <p:spPr>
          <a:xfrm>
            <a:off x="2144579" y="1767072"/>
            <a:ext cx="6643734" cy="1169551"/>
          </a:xfrm>
          <a:prstGeom prst="rect">
            <a:avLst/>
          </a:prstGeom>
          <a:noFill/>
        </p:spPr>
        <p:txBody>
          <a:bodyPr wrap="square" rtlCol="0">
            <a:spAutoFit/>
          </a:bodyPr>
          <a:lstStyle/>
          <a:p>
            <a:pPr marL="342900" indent="-342900" algn="just">
              <a:buAutoNum type="arabicPeriod"/>
            </a:pPr>
            <a:r>
              <a:rPr lang="ru-RU" sz="1400" b="1" i="1" smtClean="0">
                <a:latin typeface="Arial" pitchFamily="34" charset="0"/>
              </a:rPr>
              <a:t>Проверка на нормальность  распределения данных</a:t>
            </a:r>
          </a:p>
          <a:p>
            <a:pPr marL="342900" indent="-342900" algn="just"/>
            <a:endParaRPr lang="ru-RU" sz="1400" b="1" i="1" smtClean="0">
              <a:latin typeface="Arial" pitchFamily="34" charset="0"/>
            </a:endParaRPr>
          </a:p>
          <a:p>
            <a:pPr algn="just"/>
            <a:r>
              <a:rPr lang="ru-RU" sz="1400" smtClean="0">
                <a:latin typeface="Arial" pitchFamily="34" charset="0"/>
              </a:rPr>
              <a:t>Многие статистические параметры, используемые химиками – аналитиками, основаны на допущении, что данные распределены нормально. </a:t>
            </a:r>
          </a:p>
        </p:txBody>
      </p:sp>
      <p:sp>
        <p:nvSpPr>
          <p:cNvPr id="6" name="Прямоугольник 5"/>
          <p:cNvSpPr/>
          <p:nvPr/>
        </p:nvSpPr>
        <p:spPr>
          <a:xfrm>
            <a:off x="2214546" y="1012358"/>
            <a:ext cx="6429420" cy="646331"/>
          </a:xfrm>
          <a:prstGeom prst="rect">
            <a:avLst/>
          </a:prstGeom>
        </p:spPr>
        <p:txBody>
          <a:bodyPr wrap="square">
            <a:spAutoFit/>
          </a:bodyPr>
          <a:lstStyle/>
          <a:p>
            <a:pPr algn="ctr"/>
            <a:r>
              <a:rPr lang="ru-RU" b="1" smtClean="0">
                <a:latin typeface="Arial" pitchFamily="34" charset="0"/>
                <a:cs typeface="Arial" pitchFamily="34" charset="0"/>
              </a:rPr>
              <a:t>Некоторые примеры применения статистических вычислений к аналитической практике (</a:t>
            </a:r>
            <a:r>
              <a:rPr lang="en-US" b="1" smtClean="0">
                <a:latin typeface="Arial" pitchFamily="34" charset="0"/>
                <a:cs typeface="Arial" pitchFamily="34" charset="0"/>
              </a:rPr>
              <a:t>Excell)</a:t>
            </a:r>
            <a:endParaRPr lang="ru-RU" b="1">
              <a:latin typeface="Arial" pitchFamily="34" charset="0"/>
              <a:cs typeface="Arial" pitchFamily="34" charset="0"/>
            </a:endParaRPr>
          </a:p>
        </p:txBody>
      </p:sp>
      <p:sp>
        <p:nvSpPr>
          <p:cNvPr id="7" name="Прямоугольник 6"/>
          <p:cNvSpPr/>
          <p:nvPr/>
        </p:nvSpPr>
        <p:spPr>
          <a:xfrm>
            <a:off x="285720" y="2841850"/>
            <a:ext cx="8572560" cy="2523768"/>
          </a:xfrm>
          <a:prstGeom prst="rect">
            <a:avLst/>
          </a:prstGeom>
        </p:spPr>
        <p:txBody>
          <a:bodyPr wrap="square">
            <a:spAutoFit/>
          </a:bodyPr>
          <a:lstStyle/>
          <a:p>
            <a:pPr indent="360363" algn="just"/>
            <a:r>
              <a:rPr lang="ru-RU" sz="1400" smtClean="0">
                <a:latin typeface="Arial" pitchFamily="34" charset="0"/>
              </a:rPr>
              <a:t>Иногда, в случае стандартного распределения средних, данные имеют тенденцию к нормальному распределению согласно теории, но чаще всего мы просто скрещиваем пальцы и используем нормальное распределение. Хотя и нет метода, который бы по трем-четырем значениям смог дать вразумительное свидетельство о распределении, но все же имеются тесты по подтверждению  нормального распределения для наборов данных  для  минимум 10 значений.</a:t>
            </a:r>
            <a:endParaRPr lang="en-US" sz="1400" smtClean="0">
              <a:latin typeface="Arial" pitchFamily="34" charset="0"/>
            </a:endParaRPr>
          </a:p>
          <a:p>
            <a:pPr indent="360363" algn="just"/>
            <a:endParaRPr lang="en-US" sz="1400" smtClean="0">
              <a:latin typeface="Arial" pitchFamily="34" charset="0"/>
            </a:endParaRPr>
          </a:p>
          <a:p>
            <a:pPr indent="360363" algn="ctr"/>
            <a:r>
              <a:rPr lang="ru-RU" sz="1400" b="1" smtClean="0"/>
              <a:t>Критерий согласия Пирсона</a:t>
            </a:r>
          </a:p>
          <a:p>
            <a:pPr indent="360363" algn="ctr"/>
            <a:endParaRPr lang="en-US" sz="1400" smtClean="0">
              <a:latin typeface="Arial" pitchFamily="34" charset="0"/>
            </a:endParaRPr>
          </a:p>
          <a:p>
            <a:pPr indent="360363" algn="ctr"/>
            <a:r>
              <a:rPr lang="ru-RU" sz="1400" smtClean="0"/>
              <a:t>Статистикой критерия Пирсона служит величина</a:t>
            </a:r>
            <a:br>
              <a:rPr lang="ru-RU" sz="1400" smtClean="0"/>
            </a:br>
            <a:endParaRPr lang="ru-RU" sz="1400" smtClean="0">
              <a:latin typeface="Arial" pitchFamily="34" charset="0"/>
            </a:endParaRPr>
          </a:p>
          <a:p>
            <a:pPr indent="360363" algn="just"/>
            <a:endParaRPr lang="ru-RU" sz="1400"/>
          </a:p>
        </p:txBody>
      </p:sp>
      <p:pic>
        <p:nvPicPr>
          <p:cNvPr id="388098" name="Picture 2" descr="Статистика критерия Пирсона"/>
          <p:cNvPicPr>
            <a:picLocks noChangeAspect="1" noChangeArrowheads="1"/>
          </p:cNvPicPr>
          <p:nvPr/>
        </p:nvPicPr>
        <p:blipFill>
          <a:blip r:embed="rId3">
            <a:clrChange>
              <a:clrFrom>
                <a:srgbClr val="FFFFFF"/>
              </a:clrFrom>
              <a:clrTo>
                <a:srgbClr val="FFFFFF">
                  <a:alpha val="0"/>
                </a:srgbClr>
              </a:clrTo>
            </a:clrChange>
            <a:lum bright="-40000"/>
          </a:blip>
          <a:srcRect/>
          <a:stretch>
            <a:fillRect/>
          </a:stretch>
        </p:blipFill>
        <p:spPr bwMode="auto">
          <a:xfrm>
            <a:off x="3857620" y="5072074"/>
            <a:ext cx="1352550" cy="619126"/>
          </a:xfrm>
          <a:prstGeom prst="rect">
            <a:avLst/>
          </a:prstGeom>
          <a:noFill/>
        </p:spPr>
      </p:pic>
      <p:sp>
        <p:nvSpPr>
          <p:cNvPr id="8" name="Прямоугольник 7"/>
          <p:cNvSpPr/>
          <p:nvPr/>
        </p:nvSpPr>
        <p:spPr>
          <a:xfrm>
            <a:off x="5786446" y="5214950"/>
            <a:ext cx="824265" cy="307777"/>
          </a:xfrm>
          <a:prstGeom prst="rect">
            <a:avLst/>
          </a:prstGeom>
        </p:spPr>
        <p:txBody>
          <a:bodyPr wrap="none">
            <a:spAutoFit/>
          </a:bodyPr>
          <a:lstStyle/>
          <a:p>
            <a:r>
              <a:rPr lang="el-GR" sz="1400" smtClean="0"/>
              <a:t>χ</a:t>
            </a:r>
            <a:r>
              <a:rPr lang="el-GR" sz="1400" baseline="30000" smtClean="0"/>
              <a:t>2</a:t>
            </a:r>
            <a:r>
              <a:rPr lang="el-GR" sz="1400" smtClean="0"/>
              <a:t> ≤ χ</a:t>
            </a:r>
            <a:r>
              <a:rPr lang="el-GR" sz="1400" baseline="30000" smtClean="0"/>
              <a:t>2</a:t>
            </a:r>
            <a:r>
              <a:rPr lang="el-GR" sz="1400" baseline="-25000" smtClean="0"/>
              <a:t>α</a:t>
            </a:r>
            <a:r>
              <a:rPr lang="el-GR" sz="1400" smtClean="0"/>
              <a:t> </a:t>
            </a:r>
            <a:endParaRPr lang="ru-RU" sz="1400"/>
          </a:p>
        </p:txBody>
      </p:sp>
      <p:sp>
        <p:nvSpPr>
          <p:cNvPr id="9" name="Прямоугольник 8"/>
          <p:cNvSpPr/>
          <p:nvPr/>
        </p:nvSpPr>
        <p:spPr>
          <a:xfrm>
            <a:off x="285720" y="5786454"/>
            <a:ext cx="8643998" cy="523220"/>
          </a:xfrm>
          <a:prstGeom prst="rect">
            <a:avLst/>
          </a:prstGeom>
        </p:spPr>
        <p:txBody>
          <a:bodyPr wrap="square">
            <a:spAutoFit/>
          </a:bodyPr>
          <a:lstStyle/>
          <a:p>
            <a:r>
              <a:rPr lang="ru-RU" sz="1400" smtClean="0"/>
              <a:t>где </a:t>
            </a:r>
            <a:r>
              <a:rPr lang="ru-RU" sz="1400" err="1" smtClean="0"/>
              <a:t>p</a:t>
            </a:r>
            <a:r>
              <a:rPr lang="ru-RU" sz="1400" baseline="-25000" err="1" smtClean="0"/>
              <a:t>j</a:t>
            </a:r>
            <a:r>
              <a:rPr lang="ru-RU" sz="1400" smtClean="0"/>
              <a:t> - вероятность попадания изучаемой случайной величины в j-и интервал, вычисляемая в соответствии с гипотетическим законом распределением F(</a:t>
            </a:r>
            <a:r>
              <a:rPr lang="ru-RU" sz="1400" err="1" smtClean="0"/>
              <a:t>x</a:t>
            </a:r>
            <a:r>
              <a:rPr lang="ru-RU" sz="1400" smtClean="0"/>
              <a:t>).</a:t>
            </a:r>
            <a:endParaRPr lang="ru-RU" sz="140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214282" y="1142984"/>
            <a:ext cx="8643998" cy="5047536"/>
          </a:xfrm>
          <a:prstGeom prst="rect">
            <a:avLst/>
          </a:prstGeom>
        </p:spPr>
        <p:txBody>
          <a:bodyPr wrap="square">
            <a:spAutoFit/>
          </a:bodyPr>
          <a:lstStyle/>
          <a:p>
            <a:pPr indent="357188" algn="just"/>
            <a:r>
              <a:rPr lang="ru-RU" sz="1400" smtClean="0"/>
              <a:t>Критерий согласия Пирсона </a:t>
            </a:r>
            <a:r>
              <a:rPr lang="ru-RU" sz="1400" b="1" smtClean="0"/>
              <a:t>(</a:t>
            </a:r>
            <a:r>
              <a:rPr lang="el-GR" sz="1400" b="1" smtClean="0">
                <a:latin typeface="Calibri"/>
                <a:cs typeface="Calibri"/>
              </a:rPr>
              <a:t>χ</a:t>
            </a:r>
            <a:r>
              <a:rPr lang="ru-RU" sz="1400" b="1" baseline="30000" smtClean="0"/>
              <a:t>2</a:t>
            </a:r>
            <a:r>
              <a:rPr lang="ru-RU" sz="1400" b="1" smtClean="0"/>
              <a:t>)</a:t>
            </a:r>
            <a:r>
              <a:rPr lang="ru-RU" sz="1400" smtClean="0"/>
              <a:t> применяют для проверки гипотезы о соответствии эмпирического распределения предполагаемому теоретическому распределению </a:t>
            </a:r>
            <a:r>
              <a:rPr lang="ru-RU" sz="1400" b="1" smtClean="0"/>
              <a:t>F(</a:t>
            </a:r>
            <a:r>
              <a:rPr lang="ru-RU" sz="1400" b="1" err="1" smtClean="0"/>
              <a:t>x</a:t>
            </a:r>
            <a:r>
              <a:rPr lang="ru-RU" sz="1400" b="1" smtClean="0"/>
              <a:t>) </a:t>
            </a:r>
            <a:r>
              <a:rPr lang="ru-RU" sz="1400" smtClean="0"/>
              <a:t>при объеме выборки </a:t>
            </a:r>
            <a:r>
              <a:rPr lang="ru-RU" sz="1400" b="1" smtClean="0"/>
              <a:t>(</a:t>
            </a:r>
            <a:r>
              <a:rPr lang="ru-RU" sz="1400" b="1" err="1" smtClean="0"/>
              <a:t>n</a:t>
            </a:r>
            <a:r>
              <a:rPr lang="ru-RU" sz="1400" b="1" smtClean="0"/>
              <a:t> ≥ 100)</a:t>
            </a:r>
            <a:r>
              <a:rPr lang="ru-RU" sz="1400" smtClean="0"/>
              <a:t>. Критерий применим для любых видов функции </a:t>
            </a:r>
            <a:r>
              <a:rPr lang="ru-RU" sz="1400" b="1" smtClean="0"/>
              <a:t>F(</a:t>
            </a:r>
            <a:r>
              <a:rPr lang="ru-RU" sz="1400" b="1" err="1" smtClean="0"/>
              <a:t>x</a:t>
            </a:r>
            <a:r>
              <a:rPr lang="ru-RU" sz="1400" b="1" smtClean="0"/>
              <a:t>)</a:t>
            </a:r>
            <a:r>
              <a:rPr lang="ru-RU" sz="1400" smtClean="0"/>
              <a:t>, даже при неизвестных значениях их параметров. В этом заключается его универсальность.</a:t>
            </a:r>
          </a:p>
          <a:p>
            <a:pPr indent="357188" algn="just"/>
            <a:r>
              <a:rPr lang="ru-RU" sz="1400" smtClean="0"/>
              <a:t>Использование критерия </a:t>
            </a:r>
            <a:r>
              <a:rPr lang="el-GR" sz="1400" b="1" smtClean="0">
                <a:latin typeface="Calibri"/>
                <a:cs typeface="Calibri"/>
              </a:rPr>
              <a:t>χ</a:t>
            </a:r>
            <a:r>
              <a:rPr lang="ru-RU" sz="1400" b="1" baseline="30000" smtClean="0"/>
              <a:t>2</a:t>
            </a:r>
            <a:r>
              <a:rPr lang="ru-RU" sz="1400" smtClean="0"/>
              <a:t> предусматривает разбиение размаха варьирования выборки на интервалы и определения числа наблюдений (частоты) </a:t>
            </a:r>
            <a:r>
              <a:rPr lang="ru-RU" sz="1400" b="1" err="1" smtClean="0"/>
              <a:t>n</a:t>
            </a:r>
            <a:r>
              <a:rPr lang="ru-RU" sz="1400" b="1" baseline="-25000" err="1" smtClean="0"/>
              <a:t>j</a:t>
            </a:r>
            <a:r>
              <a:rPr lang="ru-RU" sz="1400" smtClean="0"/>
              <a:t> для каждого из </a:t>
            </a:r>
            <a:r>
              <a:rPr lang="ru-RU" sz="1400" b="1" i="1" err="1" smtClean="0"/>
              <a:t>e</a:t>
            </a:r>
            <a:r>
              <a:rPr lang="ru-RU" sz="1400" smtClean="0"/>
              <a:t> интервалов. </a:t>
            </a:r>
            <a:endParaRPr lang="en-US" sz="1400" smtClean="0"/>
          </a:p>
          <a:p>
            <a:pPr indent="357188" algn="just"/>
            <a:r>
              <a:rPr lang="ru-RU" sz="1400" smtClean="0"/>
              <a:t>Однако содержание какого-либо химического вещества или элемента в препарате не является дискретной величиной. Фактически оно (содержание) величина непрерывная. Исходя из этих соображений и определяют фактические границы интервалов </a:t>
            </a:r>
            <a:r>
              <a:rPr lang="ru-RU" sz="1400" b="1" err="1" smtClean="0"/>
              <a:t>Х</a:t>
            </a:r>
            <a:r>
              <a:rPr lang="ru-RU" sz="1400" b="1" baseline="-25000" err="1" smtClean="0"/>
              <a:t>i</a:t>
            </a:r>
            <a:r>
              <a:rPr lang="ru-RU" sz="1400" b="1" baseline="-25000" smtClean="0"/>
              <a:t> </a:t>
            </a:r>
            <a:r>
              <a:rPr lang="ru-RU" sz="1400" b="1" baseline="-25000" err="1" smtClean="0"/>
              <a:t>min</a:t>
            </a:r>
            <a:r>
              <a:rPr lang="ru-RU" sz="1400" b="1" smtClean="0"/>
              <a:t> ÷ </a:t>
            </a:r>
            <a:r>
              <a:rPr lang="ru-RU" sz="1400" b="1" err="1" smtClean="0"/>
              <a:t>Х</a:t>
            </a:r>
            <a:r>
              <a:rPr lang="ru-RU" sz="1400" b="1" baseline="-25000" err="1" smtClean="0"/>
              <a:t>i</a:t>
            </a:r>
            <a:r>
              <a:rPr lang="ru-RU" sz="1400" b="1" baseline="-25000" smtClean="0"/>
              <a:t> </a:t>
            </a:r>
            <a:r>
              <a:rPr lang="ru-RU" sz="1400" b="1" baseline="-25000" err="1" smtClean="0"/>
              <a:t>max</a:t>
            </a:r>
            <a:r>
              <a:rPr lang="ru-RU" sz="1400" smtClean="0"/>
              <a:t> . Следующий этап расчетов заключается в определении вероятности попадания нормальной случайной величины </a:t>
            </a:r>
            <a:r>
              <a:rPr lang="ru-RU" sz="1400" b="1" err="1" smtClean="0"/>
              <a:t>Х</a:t>
            </a:r>
            <a:r>
              <a:rPr lang="ru-RU" sz="1400" b="1" baseline="-25000" err="1" smtClean="0"/>
              <a:t>i</a:t>
            </a:r>
            <a:r>
              <a:rPr lang="ru-RU" sz="1400" smtClean="0"/>
              <a:t> с предполагаемыми средним значением </a:t>
            </a:r>
            <a:r>
              <a:rPr lang="ru-RU" sz="1400" b="1" err="1" smtClean="0"/>
              <a:t>X</a:t>
            </a:r>
            <a:r>
              <a:rPr lang="ru-RU" sz="1400" b="1" baseline="-25000" err="1" smtClean="0"/>
              <a:t>ср</a:t>
            </a:r>
            <a:r>
              <a:rPr lang="ru-RU" sz="1400" b="1" smtClean="0"/>
              <a:t> </a:t>
            </a:r>
            <a:r>
              <a:rPr lang="ru-RU" sz="1400" smtClean="0"/>
              <a:t>и среднеквадратичным отклонением </a:t>
            </a:r>
            <a:r>
              <a:rPr lang="ru-RU" sz="1400" b="1" smtClean="0"/>
              <a:t>S</a:t>
            </a:r>
            <a:r>
              <a:rPr lang="en-US" sz="1400" b="1" smtClean="0"/>
              <a:t>D</a:t>
            </a:r>
            <a:r>
              <a:rPr lang="ru-RU" sz="1400" smtClean="0"/>
              <a:t> в заданные интервалы. Иногда для этого используется функция Лапласа для нормализованной случайной величины. Однако, пользуясь современными математическими пакетами, этого можно не делать. Так, в </a:t>
            </a:r>
            <a:r>
              <a:rPr lang="ru-RU" sz="1400" err="1" smtClean="0"/>
              <a:t>Excel</a:t>
            </a:r>
            <a:r>
              <a:rPr lang="ru-RU" sz="1400" smtClean="0"/>
              <a:t> существует функция </a:t>
            </a:r>
            <a:r>
              <a:rPr lang="ru-RU" sz="1400" b="1" smtClean="0"/>
              <a:t>НОРМРАСП(</a:t>
            </a:r>
            <a:r>
              <a:rPr lang="ru-RU" sz="1400" b="1" err="1" smtClean="0"/>
              <a:t>x</a:t>
            </a:r>
            <a:r>
              <a:rPr lang="ru-RU" sz="1400" b="1" smtClean="0"/>
              <a:t>; </a:t>
            </a:r>
            <a:r>
              <a:rPr lang="ru-RU" sz="1400" b="1" err="1" smtClean="0"/>
              <a:t>x</a:t>
            </a:r>
            <a:r>
              <a:rPr lang="ru-RU" sz="1400" b="1" baseline="-25000" err="1" smtClean="0"/>
              <a:t>ср</a:t>
            </a:r>
            <a:r>
              <a:rPr lang="ru-RU" sz="1400" b="1" smtClean="0"/>
              <a:t>; </a:t>
            </a:r>
            <a:r>
              <a:rPr lang="ru-RU" sz="1400" b="1" err="1" smtClean="0"/>
              <a:t>σ</a:t>
            </a:r>
            <a:r>
              <a:rPr lang="ru-RU" sz="1400" b="1" smtClean="0"/>
              <a:t>; </a:t>
            </a:r>
            <a:r>
              <a:rPr lang="ru-RU" sz="1400" b="1" i="1" smtClean="0"/>
              <a:t>Интегральная</a:t>
            </a:r>
            <a:r>
              <a:rPr lang="ru-RU" sz="1400" b="1" smtClean="0"/>
              <a:t>)</a:t>
            </a:r>
            <a:r>
              <a:rPr lang="ru-RU" sz="1400" smtClean="0"/>
              <a:t>. Функция </a:t>
            </a:r>
            <a:r>
              <a:rPr lang="ru-RU" sz="1400" b="1" smtClean="0"/>
              <a:t>НОРМРАСП(</a:t>
            </a:r>
            <a:r>
              <a:rPr lang="ru-RU" sz="1400" b="1" err="1" smtClean="0"/>
              <a:t>x</a:t>
            </a:r>
            <a:r>
              <a:rPr lang="ru-RU" sz="1400" b="1" smtClean="0"/>
              <a:t>; </a:t>
            </a:r>
            <a:r>
              <a:rPr lang="ru-RU" sz="1400" b="1" err="1" smtClean="0"/>
              <a:t>x</a:t>
            </a:r>
            <a:r>
              <a:rPr lang="ru-RU" sz="1400" b="1" baseline="-25000" err="1" smtClean="0"/>
              <a:t>ср</a:t>
            </a:r>
            <a:r>
              <a:rPr lang="ru-RU" sz="1400" b="1" smtClean="0"/>
              <a:t>; </a:t>
            </a:r>
            <a:r>
              <a:rPr lang="ru-RU" sz="1400" b="1" err="1" smtClean="0"/>
              <a:t>σ</a:t>
            </a:r>
            <a:r>
              <a:rPr lang="ru-RU" sz="1400" b="1" smtClean="0"/>
              <a:t>; 1) </a:t>
            </a:r>
            <a:r>
              <a:rPr lang="ru-RU" sz="1400" smtClean="0"/>
              <a:t>возвращает вероятность того, что нормально распределенная случайная величина при среднем </a:t>
            </a:r>
            <a:r>
              <a:rPr lang="ru-RU" sz="1400" err="1" smtClean="0"/>
              <a:t>x</a:t>
            </a:r>
            <a:r>
              <a:rPr lang="ru-RU" sz="1400" baseline="-25000" err="1" smtClean="0"/>
              <a:t>ср</a:t>
            </a:r>
            <a:r>
              <a:rPr lang="ru-RU" sz="1400" smtClean="0"/>
              <a:t> и среднеквадратичном </a:t>
            </a:r>
            <a:r>
              <a:rPr lang="ru-RU" sz="1400" err="1" smtClean="0"/>
              <a:t>σ </a:t>
            </a:r>
            <a:r>
              <a:rPr lang="ru-RU" sz="1400" smtClean="0"/>
              <a:t>окажется не больше значения </a:t>
            </a:r>
            <a:r>
              <a:rPr lang="ru-RU" sz="1400" b="1" err="1" smtClean="0"/>
              <a:t>Х</a:t>
            </a:r>
            <a:r>
              <a:rPr lang="ru-RU" sz="1400" b="1" baseline="-25000" err="1" smtClean="0"/>
              <a:t>i</a:t>
            </a:r>
            <a:r>
              <a:rPr lang="ru-RU" sz="1400" smtClean="0"/>
              <a:t>. Используя ее </a:t>
            </a:r>
            <a:r>
              <a:rPr lang="ru-RU" sz="1400" err="1" smtClean="0"/>
              <a:t>расчитывают</a:t>
            </a:r>
            <a:r>
              <a:rPr lang="ru-RU" sz="1400" smtClean="0"/>
              <a:t> значение </a:t>
            </a:r>
            <a:r>
              <a:rPr lang="ru-RU" sz="1400" err="1" smtClean="0"/>
              <a:t>интегрльной</a:t>
            </a:r>
            <a:r>
              <a:rPr lang="ru-RU" sz="1400" smtClean="0"/>
              <a:t> функции на границах интервалов </a:t>
            </a:r>
            <a:r>
              <a:rPr lang="en-US" sz="1400" b="1" smtClean="0"/>
              <a:t>F(</a:t>
            </a:r>
            <a:r>
              <a:rPr lang="ru-RU" sz="1400" b="1" err="1" smtClean="0"/>
              <a:t>Х</a:t>
            </a:r>
            <a:r>
              <a:rPr lang="ru-RU" sz="1400" b="1" baseline="-25000" err="1" smtClean="0"/>
              <a:t>i</a:t>
            </a:r>
            <a:r>
              <a:rPr lang="ru-RU" sz="1400" b="1" baseline="-25000" smtClean="0"/>
              <a:t> </a:t>
            </a:r>
            <a:r>
              <a:rPr lang="ru-RU" sz="1400" b="1" baseline="-25000" err="1" smtClean="0"/>
              <a:t>min</a:t>
            </a:r>
            <a:r>
              <a:rPr lang="ru-RU" sz="1400" b="1" smtClean="0"/>
              <a:t> </a:t>
            </a:r>
            <a:r>
              <a:rPr lang="en-US" sz="1400" b="1" smtClean="0"/>
              <a:t>)</a:t>
            </a:r>
            <a:r>
              <a:rPr lang="ru-RU" sz="1400" b="1" smtClean="0"/>
              <a:t>÷ </a:t>
            </a:r>
            <a:r>
              <a:rPr lang="en-US" sz="1400" b="1" smtClean="0"/>
              <a:t>F(</a:t>
            </a:r>
            <a:r>
              <a:rPr lang="ru-RU" sz="1400" b="1" err="1" smtClean="0"/>
              <a:t>Х</a:t>
            </a:r>
            <a:r>
              <a:rPr lang="ru-RU" sz="1400" b="1" baseline="-25000" err="1" smtClean="0"/>
              <a:t>i</a:t>
            </a:r>
            <a:r>
              <a:rPr lang="ru-RU" sz="1400" b="1" baseline="-25000" smtClean="0"/>
              <a:t> </a:t>
            </a:r>
            <a:r>
              <a:rPr lang="ru-RU" sz="1400" b="1" baseline="-25000" err="1" smtClean="0"/>
              <a:t>max</a:t>
            </a:r>
            <a:r>
              <a:rPr lang="en-US" sz="1400" b="1" smtClean="0"/>
              <a:t>).</a:t>
            </a:r>
            <a:endParaRPr lang="ru-RU" sz="1400" b="1" smtClean="0"/>
          </a:p>
          <a:p>
            <a:pPr indent="357188" algn="just"/>
            <a:r>
              <a:rPr lang="ru-RU" sz="1400" smtClean="0"/>
              <a:t>Затем необходимо подсчитать общую сумму анализируемых наблюдений </a:t>
            </a:r>
            <a:r>
              <a:rPr lang="ru-RU" sz="1400" b="1" err="1" smtClean="0"/>
              <a:t>n</a:t>
            </a:r>
            <a:r>
              <a:rPr lang="ru-RU" sz="1400" b="1" smtClean="0"/>
              <a:t> = ∑</a:t>
            </a:r>
            <a:r>
              <a:rPr lang="ru-RU" sz="1400" b="1" err="1" smtClean="0"/>
              <a:t>n</a:t>
            </a:r>
            <a:r>
              <a:rPr lang="ru-RU" sz="1400" b="1" baseline="-25000" err="1" smtClean="0"/>
              <a:t>i</a:t>
            </a:r>
            <a:r>
              <a:rPr lang="ru-RU" sz="1400" b="1" smtClean="0"/>
              <a:t> </a:t>
            </a:r>
            <a:r>
              <a:rPr lang="ru-RU" sz="1400" smtClean="0"/>
              <a:t>,  ну и общую сумму наблюдаемых вероятностей. При неукоснительном использовании критерия согласия Пирсона общая сумма наблюдаемых вероятностей должна быть равна 1. В нашем случае этого не происходит. Это обусловлено применяемым для проверки на нормальность методом построения гистограмм. В связи с этим рассчитывают еще одну величину - </a:t>
            </a:r>
            <a:r>
              <a:rPr lang="ru-RU" sz="1400" i="1" smtClean="0"/>
              <a:t>предполагаемое общее количество испытаний</a:t>
            </a:r>
            <a:r>
              <a:rPr lang="en-US" sz="1400" i="1" smtClean="0"/>
              <a:t> </a:t>
            </a:r>
            <a:r>
              <a:rPr lang="ru-RU" sz="1400" smtClean="0"/>
              <a:t> </a:t>
            </a:r>
            <a:r>
              <a:rPr lang="ru-RU" sz="1400" b="1" err="1" smtClean="0"/>
              <a:t>n</a:t>
            </a:r>
            <a:r>
              <a:rPr lang="en-US" sz="1400" b="1" smtClean="0"/>
              <a:t>’</a:t>
            </a:r>
            <a:r>
              <a:rPr lang="ru-RU" sz="1400" smtClean="0"/>
              <a:t>. Эту величину определяют по формуле :</a:t>
            </a:r>
            <a:endParaRPr lang="ru-RU" sz="140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459778" name="Picture 2" descr="Предполагаемое общее количество испытаний"/>
          <p:cNvPicPr>
            <a:picLocks noChangeAspect="1" noChangeArrowheads="1"/>
          </p:cNvPicPr>
          <p:nvPr/>
        </p:nvPicPr>
        <p:blipFill>
          <a:blip r:embed="rId2">
            <a:clrChange>
              <a:clrFrom>
                <a:srgbClr val="FFFFFF"/>
              </a:clrFrom>
              <a:clrTo>
                <a:srgbClr val="FFFFFF">
                  <a:alpha val="0"/>
                </a:srgbClr>
              </a:clrTo>
            </a:clrChange>
            <a:lum bright="-30000"/>
          </a:blip>
          <a:srcRect/>
          <a:stretch>
            <a:fillRect/>
          </a:stretch>
        </p:blipFill>
        <p:spPr bwMode="auto">
          <a:xfrm>
            <a:off x="4071934" y="1500174"/>
            <a:ext cx="1008536" cy="642942"/>
          </a:xfrm>
          <a:prstGeom prst="rect">
            <a:avLst/>
          </a:prstGeom>
          <a:noFill/>
        </p:spPr>
      </p:pic>
      <p:sp>
        <p:nvSpPr>
          <p:cNvPr id="5" name="Прямоугольник 4"/>
          <p:cNvSpPr/>
          <p:nvPr/>
        </p:nvSpPr>
        <p:spPr>
          <a:xfrm>
            <a:off x="428596" y="2143116"/>
            <a:ext cx="8358246" cy="2677656"/>
          </a:xfrm>
          <a:prstGeom prst="rect">
            <a:avLst/>
          </a:prstGeom>
        </p:spPr>
        <p:txBody>
          <a:bodyPr wrap="square">
            <a:spAutoFit/>
          </a:bodyPr>
          <a:lstStyle/>
          <a:p>
            <a:pPr indent="179388" algn="just"/>
            <a:r>
              <a:rPr lang="ru-RU" sz="1400" smtClean="0"/>
              <a:t>Далее определяют вспомогательные данные для расчета наблюдаемого критерия согласия Пирсона </a:t>
            </a:r>
            <a:r>
              <a:rPr lang="el-GR" sz="1400" smtClean="0">
                <a:latin typeface="Calibri"/>
                <a:cs typeface="Calibri"/>
              </a:rPr>
              <a:t>χ</a:t>
            </a:r>
            <a:r>
              <a:rPr lang="el-GR" sz="1400" baseline="30000" smtClean="0"/>
              <a:t>2</a:t>
            </a:r>
            <a:r>
              <a:rPr lang="el-GR" sz="1400" smtClean="0"/>
              <a:t> </a:t>
            </a:r>
            <a:r>
              <a:rPr lang="ru-RU" sz="1400" smtClean="0"/>
              <a:t>.</a:t>
            </a:r>
          </a:p>
          <a:p>
            <a:pPr indent="179388" algn="just"/>
            <a:r>
              <a:rPr lang="ru-RU" sz="1400" smtClean="0"/>
              <a:t>Теперь наблюдаемое значение критерия </a:t>
            </a:r>
            <a:r>
              <a:rPr lang="el-GR" sz="1400" smtClean="0">
                <a:latin typeface="Calibri"/>
                <a:cs typeface="Calibri"/>
              </a:rPr>
              <a:t>χ</a:t>
            </a:r>
            <a:r>
              <a:rPr lang="el-GR" sz="1400" baseline="30000" smtClean="0"/>
              <a:t>2 </a:t>
            </a:r>
            <a:r>
              <a:rPr lang="ru-RU" sz="1400" smtClean="0"/>
              <a:t> необходимо сравнить в критическим значением. Уровень значимости, обычный для аналитических исследований принимают равным </a:t>
            </a:r>
            <a:r>
              <a:rPr lang="ru-RU" sz="1400" err="1" smtClean="0"/>
              <a:t>α</a:t>
            </a:r>
            <a:r>
              <a:rPr lang="ru-RU" sz="1400" smtClean="0"/>
              <a:t> = 0.05. </a:t>
            </a:r>
          </a:p>
          <a:p>
            <a:pPr indent="179388" algn="just"/>
            <a:r>
              <a:rPr lang="ru-RU" sz="1400" smtClean="0"/>
              <a:t>Количество степеней свободы равно количеству наблюдаемых интервалов (в примере = 9 уменьшенному на количество определенных параметров (2, так как определили для выборки среднее и среднеквадратичное отклонение) и на 1: </a:t>
            </a:r>
            <a:r>
              <a:rPr lang="ru-RU" sz="1400" err="1" smtClean="0"/>
              <a:t>k</a:t>
            </a:r>
            <a:r>
              <a:rPr lang="ru-RU" sz="1400" smtClean="0"/>
              <a:t> = 9 - 2 - 1 = 6.</a:t>
            </a:r>
          </a:p>
          <a:p>
            <a:pPr indent="179388" algn="just"/>
            <a:r>
              <a:rPr lang="ru-RU" sz="1400" smtClean="0"/>
              <a:t>Для уровня значимости </a:t>
            </a:r>
            <a:r>
              <a:rPr lang="ru-RU" sz="1400" err="1" smtClean="0"/>
              <a:t>α</a:t>
            </a:r>
            <a:r>
              <a:rPr lang="ru-RU" sz="1400" smtClean="0"/>
              <a:t> = 0.05 и числа степеней свободы </a:t>
            </a:r>
            <a:r>
              <a:rPr lang="ru-RU" sz="1400" err="1" smtClean="0"/>
              <a:t>k</a:t>
            </a:r>
            <a:r>
              <a:rPr lang="ru-RU" sz="1400" smtClean="0"/>
              <a:t> = 6 определяют критическое значение </a:t>
            </a:r>
            <a:r>
              <a:rPr lang="el-GR" sz="1400" smtClean="0">
                <a:latin typeface="Calibri"/>
                <a:cs typeface="Calibri"/>
              </a:rPr>
              <a:t>χ</a:t>
            </a:r>
            <a:r>
              <a:rPr lang="el-GR" sz="1400" baseline="30000" smtClean="0"/>
              <a:t>2 </a:t>
            </a:r>
            <a:r>
              <a:rPr lang="ru-RU" sz="1400" smtClean="0"/>
              <a:t> - статистики используют либо табличные данные, либо  функцию </a:t>
            </a:r>
            <a:r>
              <a:rPr lang="ru-RU" sz="1400" err="1" smtClean="0"/>
              <a:t>Exсel</a:t>
            </a:r>
            <a:r>
              <a:rPr lang="ru-RU" sz="1400" smtClean="0"/>
              <a:t> ХИ2ОБР(</a:t>
            </a:r>
            <a:r>
              <a:rPr lang="ru-RU" sz="1400" err="1" smtClean="0"/>
              <a:t>α</a:t>
            </a:r>
            <a:r>
              <a:rPr lang="ru-RU" sz="1400" smtClean="0"/>
              <a:t>; </a:t>
            </a:r>
            <a:r>
              <a:rPr lang="ru-RU" sz="1400" err="1" smtClean="0"/>
              <a:t>k</a:t>
            </a:r>
            <a:r>
              <a:rPr lang="ru-RU" sz="1400" smtClean="0"/>
              <a:t>). Условие </a:t>
            </a:r>
            <a:r>
              <a:rPr lang="el-GR" sz="1400" smtClean="0">
                <a:latin typeface="Calibri"/>
                <a:cs typeface="Calibri"/>
              </a:rPr>
              <a:t>χ</a:t>
            </a:r>
            <a:r>
              <a:rPr lang="el-GR" sz="1400" baseline="30000" smtClean="0"/>
              <a:t>2 </a:t>
            </a:r>
            <a:r>
              <a:rPr lang="ru-RU" sz="1400" baseline="-25000" smtClean="0"/>
              <a:t>набл.</a:t>
            </a:r>
            <a:r>
              <a:rPr lang="ru-RU" sz="1400" smtClean="0"/>
              <a:t> ≤ </a:t>
            </a:r>
            <a:r>
              <a:rPr lang="el-GR" sz="1400" smtClean="0">
                <a:latin typeface="Calibri"/>
                <a:cs typeface="Calibri"/>
              </a:rPr>
              <a:t> χ</a:t>
            </a:r>
            <a:r>
              <a:rPr lang="el-GR" sz="1400" baseline="30000" smtClean="0"/>
              <a:t>2 </a:t>
            </a:r>
            <a:r>
              <a:rPr lang="ru-RU" sz="1400" baseline="-25000" err="1" smtClean="0"/>
              <a:t>крит</a:t>
            </a:r>
            <a:r>
              <a:rPr lang="ru-RU" sz="1400" baseline="-25000" smtClean="0"/>
              <a:t>.</a:t>
            </a:r>
            <a:r>
              <a:rPr lang="ru-RU" sz="1400" smtClean="0"/>
              <a:t> выполняется, следовательно гипотезу о нормальности закона распределения для исследуемой выборки отвергать нет основания.</a:t>
            </a:r>
          </a:p>
          <a:p>
            <a:pPr indent="179388" algn="just"/>
            <a:endParaRPr lang="ru-RU" sz="140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pSp>
        <p:nvGrpSpPr>
          <p:cNvPr id="17" name="Группа 16"/>
          <p:cNvGrpSpPr/>
          <p:nvPr/>
        </p:nvGrpSpPr>
        <p:grpSpPr>
          <a:xfrm>
            <a:off x="500034" y="1500174"/>
            <a:ext cx="8215370" cy="5000660"/>
            <a:chOff x="142844" y="1571612"/>
            <a:chExt cx="8215370" cy="5000660"/>
          </a:xfrm>
        </p:grpSpPr>
        <p:pic>
          <p:nvPicPr>
            <p:cNvPr id="468994" name="Picture 2"/>
            <p:cNvPicPr>
              <a:picLocks noChangeAspect="1" noChangeArrowheads="1"/>
            </p:cNvPicPr>
            <p:nvPr/>
          </p:nvPicPr>
          <p:blipFill>
            <a:blip r:embed="rId2"/>
            <a:srcRect/>
            <a:stretch>
              <a:fillRect/>
            </a:stretch>
          </p:blipFill>
          <p:spPr bwMode="auto">
            <a:xfrm>
              <a:off x="285720" y="2214554"/>
              <a:ext cx="7867674" cy="3776659"/>
            </a:xfrm>
            <a:prstGeom prst="rect">
              <a:avLst/>
            </a:prstGeom>
            <a:noFill/>
            <a:ln w="9525">
              <a:noFill/>
              <a:miter lim="800000"/>
              <a:headEnd/>
              <a:tailEnd/>
            </a:ln>
            <a:effectLst/>
          </p:spPr>
        </p:pic>
        <p:sp>
          <p:nvSpPr>
            <p:cNvPr id="6" name="Выноска 1 5"/>
            <p:cNvSpPr/>
            <p:nvPr/>
          </p:nvSpPr>
          <p:spPr>
            <a:xfrm>
              <a:off x="142844" y="1857364"/>
              <a:ext cx="1285884" cy="285752"/>
            </a:xfrm>
            <a:prstGeom prst="borderCallout1">
              <a:avLst>
                <a:gd name="adj1" fmla="val 102228"/>
                <a:gd name="adj2" fmla="val 51956"/>
                <a:gd name="adj3" fmla="val 279456"/>
                <a:gd name="adj4" fmla="val 84564"/>
              </a:avLst>
            </a:prstGeom>
            <a:ln>
              <a:tailEnd type="stealth"/>
            </a:ln>
          </p:spPr>
          <p:style>
            <a:lnRef idx="2">
              <a:schemeClr val="accent2"/>
            </a:lnRef>
            <a:fillRef idx="1">
              <a:schemeClr val="lt1"/>
            </a:fillRef>
            <a:effectRef idx="0">
              <a:schemeClr val="accent2"/>
            </a:effectRef>
            <a:fontRef idx="minor">
              <a:schemeClr val="dk1"/>
            </a:fontRef>
          </p:style>
          <p:txBody>
            <a:bodyPr rtlCol="0" anchor="ctr"/>
            <a:lstStyle/>
            <a:p>
              <a:pPr algn="ctr"/>
              <a:r>
                <a:rPr lang="en-US" sz="1400" smtClean="0"/>
                <a:t>=M17/B17</a:t>
              </a:r>
              <a:endParaRPr lang="ru-RU" sz="1400"/>
            </a:p>
          </p:txBody>
        </p:sp>
        <p:sp>
          <p:nvSpPr>
            <p:cNvPr id="7" name="Выноска 1 6"/>
            <p:cNvSpPr/>
            <p:nvPr/>
          </p:nvSpPr>
          <p:spPr>
            <a:xfrm>
              <a:off x="714348" y="1571612"/>
              <a:ext cx="2571768" cy="285752"/>
            </a:xfrm>
            <a:prstGeom prst="borderCallout1">
              <a:avLst>
                <a:gd name="adj1" fmla="val 102228"/>
                <a:gd name="adj2" fmla="val 51956"/>
                <a:gd name="adj3" fmla="val 456846"/>
                <a:gd name="adj4" fmla="val 27367"/>
              </a:avLst>
            </a:prstGeom>
            <a:ln>
              <a:tailEnd type="stealth"/>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a:r>
                <a:rPr lang="ru-RU" sz="1400" smtClean="0"/>
                <a:t>= </a:t>
              </a:r>
              <a:r>
                <a:rPr lang="ru-RU" sz="1100" smtClean="0"/>
                <a:t>КОРЕНЬ((</a:t>
              </a:r>
              <a:r>
                <a:rPr lang="en-US" sz="1100" smtClean="0"/>
                <a:t>N17-M17^2/B17)/(B17-1))</a:t>
              </a:r>
              <a:endParaRPr lang="ru-RU" sz="1100"/>
            </a:p>
          </p:txBody>
        </p:sp>
        <p:sp>
          <p:nvSpPr>
            <p:cNvPr id="8" name="Выноска 1 7"/>
            <p:cNvSpPr/>
            <p:nvPr/>
          </p:nvSpPr>
          <p:spPr>
            <a:xfrm>
              <a:off x="2143108" y="2000240"/>
              <a:ext cx="857256" cy="285752"/>
            </a:xfrm>
            <a:prstGeom prst="borderCallout1">
              <a:avLst>
                <a:gd name="adj1" fmla="val 102228"/>
                <a:gd name="adj2" fmla="val 51956"/>
                <a:gd name="adj3" fmla="val 693366"/>
                <a:gd name="adj4" fmla="val 51329"/>
              </a:avLst>
            </a:prstGeom>
            <a:ln>
              <a:tailEnd type="stealth"/>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a:r>
                <a:rPr lang="en-US" sz="1100" smtClean="0"/>
                <a:t>=(A7+A8)/2</a:t>
              </a:r>
              <a:endParaRPr lang="ru-RU" sz="1100"/>
            </a:p>
          </p:txBody>
        </p:sp>
        <p:sp>
          <p:nvSpPr>
            <p:cNvPr id="10" name="Выноска 1 9"/>
            <p:cNvSpPr/>
            <p:nvPr/>
          </p:nvSpPr>
          <p:spPr>
            <a:xfrm>
              <a:off x="3357554" y="1785926"/>
              <a:ext cx="2071702" cy="285752"/>
            </a:xfrm>
            <a:prstGeom prst="borderCallout1">
              <a:avLst>
                <a:gd name="adj1" fmla="val 102228"/>
                <a:gd name="adj2" fmla="val 51956"/>
                <a:gd name="adj3" fmla="val 860322"/>
                <a:gd name="adj4" fmla="val -3258"/>
              </a:avLst>
            </a:prstGeom>
            <a:ln>
              <a:tailEnd type="stealth"/>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a:r>
                <a:rPr lang="ru-RU" sz="1100" smtClean="0"/>
                <a:t>=НОРМРАСП(</a:t>
              </a:r>
              <a:r>
                <a:rPr lang="en-US" sz="1100" smtClean="0"/>
                <a:t>D7;$B$2;$B$3;1)</a:t>
              </a:r>
              <a:endParaRPr lang="ru-RU" sz="1100"/>
            </a:p>
          </p:txBody>
        </p:sp>
        <p:sp>
          <p:nvSpPr>
            <p:cNvPr id="11" name="Выноска 1 10"/>
            <p:cNvSpPr/>
            <p:nvPr/>
          </p:nvSpPr>
          <p:spPr>
            <a:xfrm>
              <a:off x="1643042" y="2643182"/>
              <a:ext cx="857256" cy="285752"/>
            </a:xfrm>
            <a:prstGeom prst="borderCallout1">
              <a:avLst>
                <a:gd name="adj1" fmla="val 102228"/>
                <a:gd name="adj2" fmla="val 35724"/>
                <a:gd name="adj3" fmla="val 463803"/>
                <a:gd name="adj4" fmla="val 36257"/>
              </a:avLst>
            </a:prstGeom>
            <a:ln>
              <a:tailEnd type="stealth"/>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a:r>
                <a:rPr lang="en-US" sz="1000" smtClean="0"/>
                <a:t>=A7-(A8-A7)/2</a:t>
              </a:r>
              <a:endParaRPr lang="ru-RU" sz="1000"/>
            </a:p>
          </p:txBody>
        </p:sp>
        <p:sp>
          <p:nvSpPr>
            <p:cNvPr id="12" name="Выноска 1 11"/>
            <p:cNvSpPr/>
            <p:nvPr/>
          </p:nvSpPr>
          <p:spPr>
            <a:xfrm>
              <a:off x="4143372" y="2643182"/>
              <a:ext cx="857256" cy="285752"/>
            </a:xfrm>
            <a:prstGeom prst="borderCallout1">
              <a:avLst>
                <a:gd name="adj1" fmla="val 102228"/>
                <a:gd name="adj2" fmla="val 35724"/>
                <a:gd name="adj3" fmla="val 505542"/>
                <a:gd name="adj4" fmla="val 2634"/>
              </a:avLst>
            </a:prstGeom>
            <a:ln>
              <a:tailEnd type="stealth"/>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a:r>
                <a:rPr lang="en-US" sz="1000" smtClean="0"/>
                <a:t>=F7-E7</a:t>
              </a:r>
              <a:endParaRPr lang="ru-RU" sz="1000"/>
            </a:p>
          </p:txBody>
        </p:sp>
        <p:sp>
          <p:nvSpPr>
            <p:cNvPr id="13" name="Выноска 1 12"/>
            <p:cNvSpPr/>
            <p:nvPr/>
          </p:nvSpPr>
          <p:spPr>
            <a:xfrm>
              <a:off x="5286380" y="2571744"/>
              <a:ext cx="857256" cy="285752"/>
            </a:xfrm>
            <a:prstGeom prst="borderCallout1">
              <a:avLst>
                <a:gd name="adj1" fmla="val 102228"/>
                <a:gd name="adj2" fmla="val 35724"/>
                <a:gd name="adj3" fmla="val 505542"/>
                <a:gd name="adj4" fmla="val 2634"/>
              </a:avLst>
            </a:prstGeom>
            <a:ln>
              <a:tailEnd type="stealth"/>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a:r>
                <a:rPr lang="en-US" sz="1000" smtClean="0"/>
                <a:t>=B7-H7</a:t>
              </a:r>
              <a:endParaRPr lang="ru-RU" sz="1000"/>
            </a:p>
          </p:txBody>
        </p:sp>
        <p:sp>
          <p:nvSpPr>
            <p:cNvPr id="14" name="Выноска 1 13"/>
            <p:cNvSpPr/>
            <p:nvPr/>
          </p:nvSpPr>
          <p:spPr>
            <a:xfrm>
              <a:off x="6286512" y="6215082"/>
              <a:ext cx="2071702" cy="285752"/>
            </a:xfrm>
            <a:prstGeom prst="borderCallout1">
              <a:avLst>
                <a:gd name="adj1" fmla="val -9076"/>
                <a:gd name="adj2" fmla="val 17173"/>
                <a:gd name="adj3" fmla="val -106628"/>
                <a:gd name="adj4" fmla="val 2634"/>
              </a:avLst>
            </a:prstGeom>
            <a:ln>
              <a:tailEnd type="stealth"/>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a:r>
                <a:rPr lang="ru-RU" sz="1000" smtClean="0"/>
                <a:t>=ХИ2ОБР(0,05;СЧЁТ(</a:t>
              </a:r>
              <a:r>
                <a:rPr lang="en-US" sz="1000" smtClean="0"/>
                <a:t>B7:B15)-2-1)</a:t>
              </a:r>
              <a:endParaRPr lang="ru-RU" sz="1000"/>
            </a:p>
          </p:txBody>
        </p:sp>
        <p:sp>
          <p:nvSpPr>
            <p:cNvPr id="15" name="Выноска 1 14"/>
            <p:cNvSpPr/>
            <p:nvPr/>
          </p:nvSpPr>
          <p:spPr>
            <a:xfrm>
              <a:off x="4572000" y="6215082"/>
              <a:ext cx="1000132" cy="285752"/>
            </a:xfrm>
            <a:prstGeom prst="borderCallout1">
              <a:avLst>
                <a:gd name="adj1" fmla="val -2119"/>
                <a:gd name="adj2" fmla="val 96013"/>
                <a:gd name="adj3" fmla="val -197063"/>
                <a:gd name="adj4" fmla="val 141764"/>
              </a:avLst>
            </a:prstGeom>
            <a:ln>
              <a:tailEnd type="stealth"/>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a:r>
                <a:rPr lang="ru-RU" sz="1000" smtClean="0"/>
                <a:t>=СУММ(</a:t>
              </a:r>
              <a:r>
                <a:rPr lang="en-US" sz="1000" smtClean="0"/>
                <a:t>J7:J15)</a:t>
              </a:r>
              <a:endParaRPr lang="ru-RU" sz="1000"/>
            </a:p>
          </p:txBody>
        </p:sp>
        <p:sp>
          <p:nvSpPr>
            <p:cNvPr id="16" name="Выноска 1 15"/>
            <p:cNvSpPr/>
            <p:nvPr/>
          </p:nvSpPr>
          <p:spPr>
            <a:xfrm>
              <a:off x="357158" y="6286520"/>
              <a:ext cx="1000132" cy="285752"/>
            </a:xfrm>
            <a:prstGeom prst="borderCallout1">
              <a:avLst>
                <a:gd name="adj1" fmla="val -2119"/>
                <a:gd name="adj2" fmla="val 96013"/>
                <a:gd name="adj3" fmla="val -137933"/>
                <a:gd name="adj4" fmla="val 114932"/>
              </a:avLst>
            </a:prstGeom>
            <a:ln>
              <a:tailEnd type="stealth"/>
            </a:ln>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a:r>
                <a:rPr lang="en-US" sz="1000" smtClean="0"/>
                <a:t>=B17/G17</a:t>
              </a:r>
              <a:endParaRPr lang="ru-RU" sz="1000"/>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285720" y="1428736"/>
            <a:ext cx="8501122" cy="3323987"/>
          </a:xfrm>
          <a:prstGeom prst="rect">
            <a:avLst/>
          </a:prstGeom>
        </p:spPr>
        <p:txBody>
          <a:bodyPr wrap="square">
            <a:spAutoFit/>
          </a:bodyPr>
          <a:lstStyle/>
          <a:p>
            <a:pPr indent="363538" algn="just"/>
            <a:r>
              <a:rPr lang="ru-RU" sz="1400" smtClean="0">
                <a:latin typeface="Arial" pitchFamily="34" charset="0"/>
              </a:rPr>
              <a:t>При оценивании величины систематической погрешности предполагается проводить эксперимент большое количество раз. Это необходимо еще и по причине вклада другого источника погрешности - случайной погрешности. Случайная погрешность это </a:t>
            </a:r>
            <a:r>
              <a:rPr lang="ru-RU" sz="1400" u="sng" smtClean="0">
                <a:latin typeface="Arial" pitchFamily="34" charset="0"/>
              </a:rPr>
              <a:t>третий тип погрешности</a:t>
            </a:r>
            <a:r>
              <a:rPr lang="ru-RU" sz="1400" smtClean="0">
                <a:latin typeface="Arial" pitchFamily="34" charset="0"/>
              </a:rPr>
              <a:t>, который может быть ответственным за тот факт, что результат нашего эксперимента содержит погрешность даже после того как мы устранили грубые ошибки, повторяем эксперимент несколько раз, и все равно каждый раз имеем несколько иную величину. Подчас результат несколько больше ожидаемого, подчас несколько меньше.</a:t>
            </a:r>
          </a:p>
          <a:p>
            <a:pPr indent="363538" algn="just"/>
            <a:r>
              <a:rPr lang="ru-RU" sz="1400" smtClean="0">
                <a:latin typeface="Arial" pitchFamily="34" charset="0"/>
              </a:rPr>
              <a:t>Хорошей новостью в данном случае является то, что вычисляя среднее из большого числа результатов можно получить приемлемый ответ. Большие и меньшие значения взаимно нивелируются. Имеются мириады факторов, которые могут давать вклад в случайную погрешность: неспособность аналитика точно воспроизводить условия, флуктуации окружающей среды, округление при вычислениях, и, наконец, квантовая природа материи. Что не влияет на случайную погрешность так это изменения условий, вызывающих постоянный дрейф базовой линии прибора и старение </a:t>
            </a:r>
            <a:r>
              <a:rPr lang="uk-UA" sz="1400" smtClean="0">
                <a:latin typeface="Arial" pitchFamily="34" charset="0"/>
              </a:rPr>
              <a:t>хроматографи</a:t>
            </a:r>
            <a:r>
              <a:rPr lang="ru-RU" sz="1400" smtClean="0">
                <a:latin typeface="Arial" pitchFamily="34" charset="0"/>
              </a:rPr>
              <a:t>ческой колонки (хотя если подумать, то и они могут опосредованно влиять на случайную погрешность). </a:t>
            </a:r>
          </a:p>
        </p:txBody>
      </p:sp>
      <p:graphicFrame>
        <p:nvGraphicFramePr>
          <p:cNvPr id="6" name="Таблица 5"/>
          <p:cNvGraphicFramePr>
            <a:graphicFrameLocks noGrp="1"/>
          </p:cNvGraphicFramePr>
          <p:nvPr/>
        </p:nvGraphicFramePr>
        <p:xfrm>
          <a:off x="500034" y="4786322"/>
          <a:ext cx="8215370" cy="1483360"/>
        </p:xfrm>
        <a:graphic>
          <a:graphicData uri="http://schemas.openxmlformats.org/drawingml/2006/table">
            <a:tbl>
              <a:tblPr firstRow="1" bandRow="1">
                <a:tableStyleId>{0660B408-B3CF-4A94-85FC-2B1E0A45F4A2}</a:tableStyleId>
              </a:tblPr>
              <a:tblGrid>
                <a:gridCol w="3818862"/>
                <a:gridCol w="4396508"/>
              </a:tblGrid>
              <a:tr h="370840">
                <a:tc>
                  <a:txBody>
                    <a:bodyPr/>
                    <a:lstStyle/>
                    <a:p>
                      <a:pPr algn="l"/>
                      <a:r>
                        <a:rPr lang="ru-RU" smtClean="0"/>
                        <a:t>Тип ошибок</a:t>
                      </a:r>
                      <a:endParaRPr lang="ru-RU"/>
                    </a:p>
                  </a:txBody>
                  <a:tcPr/>
                </a:tc>
                <a:tc>
                  <a:txBody>
                    <a:bodyPr/>
                    <a:lstStyle/>
                    <a:p>
                      <a:pPr algn="l"/>
                      <a:r>
                        <a:rPr lang="ru-RU" smtClean="0"/>
                        <a:t>Поведение</a:t>
                      </a:r>
                      <a:endParaRPr lang="ru-RU"/>
                    </a:p>
                  </a:txBody>
                  <a:tcPr/>
                </a:tc>
              </a:tr>
              <a:tr h="370840">
                <a:tc>
                  <a:txBody>
                    <a:bodyPr/>
                    <a:lstStyle/>
                    <a:p>
                      <a:pPr algn="l"/>
                      <a:r>
                        <a:rPr lang="ru-RU" sz="1400" baseline="0" smtClean="0">
                          <a:latin typeface="Arial" pitchFamily="34" charset="0"/>
                        </a:rPr>
                        <a:t>Грубые</a:t>
                      </a:r>
                      <a:endParaRPr lang="ru-RU" sz="1400" baseline="0">
                        <a:latin typeface="Arial" pitchFamily="34" charset="0"/>
                      </a:endParaRPr>
                    </a:p>
                  </a:txBody>
                  <a:tcPr/>
                </a:tc>
                <a:tc>
                  <a:txBody>
                    <a:bodyPr/>
                    <a:lstStyle/>
                    <a:p>
                      <a:pPr algn="l"/>
                      <a:r>
                        <a:rPr lang="ru-RU" sz="1400" baseline="0" smtClean="0">
                          <a:latin typeface="Arial" pitchFamily="34" charset="0"/>
                        </a:rPr>
                        <a:t>Промахи	</a:t>
                      </a:r>
                      <a:endParaRPr lang="ru-RU" sz="1400" baseline="0">
                        <a:latin typeface="Arial" pitchFamily="34" charset="0"/>
                      </a:endParaRPr>
                    </a:p>
                  </a:txBody>
                  <a:tcPr/>
                </a:tc>
              </a:tr>
              <a:tr h="370840">
                <a:tc>
                  <a:txBody>
                    <a:bodyPr/>
                    <a:lstStyle/>
                    <a:p>
                      <a:pPr algn="l"/>
                      <a:r>
                        <a:rPr lang="ru-RU" sz="1400" baseline="0" smtClean="0">
                          <a:latin typeface="Arial" pitchFamily="34" charset="0"/>
                        </a:rPr>
                        <a:t>Систематические</a:t>
                      </a:r>
                      <a:endParaRPr lang="ru-RU" sz="1400" baseline="0">
                        <a:latin typeface="Arial" pitchFamily="34" charset="0"/>
                      </a:endParaRPr>
                    </a:p>
                  </a:txBody>
                  <a:tcPr/>
                </a:tc>
                <a:tc>
                  <a:txBody>
                    <a:bodyPr/>
                    <a:lstStyle/>
                    <a:p>
                      <a:pPr algn="l"/>
                      <a:r>
                        <a:rPr lang="ru-RU" sz="1400" baseline="0" smtClean="0">
                          <a:latin typeface="Arial" pitchFamily="34" charset="0"/>
                        </a:rPr>
                        <a:t>Всегда одного и того значения и знака	</a:t>
                      </a:r>
                      <a:endParaRPr lang="ru-RU" sz="1400" baseline="0">
                        <a:latin typeface="Arial" pitchFamily="34" charset="0"/>
                      </a:endParaRPr>
                    </a:p>
                  </a:txBody>
                  <a:tcPr/>
                </a:tc>
              </a:tr>
              <a:tr h="370840">
                <a:tc>
                  <a:txBody>
                    <a:bodyPr/>
                    <a:lstStyle/>
                    <a:p>
                      <a:pPr algn="l"/>
                      <a:r>
                        <a:rPr lang="ru-RU" sz="1400" baseline="0" smtClean="0">
                          <a:latin typeface="Arial" pitchFamily="34" charset="0"/>
                        </a:rPr>
                        <a:t>Случайные	</a:t>
                      </a:r>
                      <a:endParaRPr lang="ru-RU" sz="1400" baseline="0">
                        <a:latin typeface="Arial" pitchFamily="34" charset="0"/>
                      </a:endParaRPr>
                    </a:p>
                  </a:txBody>
                  <a:tcPr/>
                </a:tc>
                <a:tc>
                  <a:txBody>
                    <a:bodyPr/>
                    <a:lstStyle/>
                    <a:p>
                      <a:pPr algn="l"/>
                      <a:r>
                        <a:rPr lang="ru-RU" sz="1400" baseline="0" smtClean="0">
                          <a:latin typeface="Arial" pitchFamily="34" charset="0"/>
                        </a:rPr>
                        <a:t>Нормально  распределены  с нулевым средним </a:t>
                      </a:r>
                      <a:endParaRPr lang="ru-RU" sz="1400" baseline="0">
                        <a:latin typeface="Arial" pitchFamily="34" charset="0"/>
                      </a:endParaRPr>
                    </a:p>
                  </a:txBody>
                  <a:tcPr/>
                </a:tc>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465924" name="Rectangle 4"/>
          <p:cNvSpPr>
            <a:spLocks noChangeArrowheads="1"/>
          </p:cNvSpPr>
          <p:nvPr/>
        </p:nvSpPr>
        <p:spPr bwMode="auto">
          <a:xfrm>
            <a:off x="0" y="4242278"/>
            <a:ext cx="248786" cy="2308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900" b="0" i="0" u="none" strike="noStrike" cap="none" normalizeH="0" baseline="0" smtClean="0">
                <a:ln>
                  <a:noFill/>
                </a:ln>
                <a:solidFill>
                  <a:srgbClr val="000000"/>
                </a:solidFill>
                <a:effectLst/>
                <a:latin typeface="Arial" pitchFamily="34" charset="0"/>
                <a:cs typeface="Arial" pitchFamily="34" charset="0"/>
              </a:rPr>
              <a:t> </a:t>
            </a:r>
            <a:r>
              <a:rPr kumimoji="0" lang="ru-RU" sz="900" b="0" i="0" u="none" strike="noStrike" cap="none" normalizeH="0" baseline="0" smtClean="0">
                <a:ln>
                  <a:noFill/>
                </a:ln>
                <a:solidFill>
                  <a:schemeClr val="tx1"/>
                </a:solidFill>
                <a:effectLst/>
                <a:latin typeface="Arial" pitchFamily="34" charset="0"/>
                <a:cs typeface="Arial" pitchFamily="34" charset="0"/>
              </a:rPr>
              <a:t> </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465929" name="Picture 9" descr="B=\left{\sum_{j=1}^m a_j(x_{n-j}-x_j)\right}^2; \; m=\left[\frac{n}{2}\right]; \; a_0=\frac{0,899}{\left(n-2,4\right)^{0,4162}}-0,02; \; a_j=a_0\left[z+\frac{1483}{(3-z)^{10,845}}+\frac{71,6\times10^{-10}}{(1,1-z)^{8,26}}\right]; \; z=\frac{n-2j+1}{n-0,5}."/>
          <p:cNvPicPr>
            <a:picLocks noChangeAspect="1" noChangeArrowheads="1"/>
          </p:cNvPicPr>
          <p:nvPr/>
        </p:nvPicPr>
        <p:blipFill>
          <a:blip r:embed="rId3"/>
          <a:srcRect/>
          <a:stretch>
            <a:fillRect/>
          </a:stretch>
        </p:blipFill>
        <p:spPr bwMode="auto">
          <a:xfrm>
            <a:off x="571472" y="4071942"/>
            <a:ext cx="8229600" cy="552451"/>
          </a:xfrm>
          <a:prstGeom prst="rect">
            <a:avLst/>
          </a:prstGeom>
          <a:noFill/>
        </p:spPr>
      </p:pic>
      <p:sp>
        <p:nvSpPr>
          <p:cNvPr id="13" name="Прямоугольник 12"/>
          <p:cNvSpPr/>
          <p:nvPr/>
        </p:nvSpPr>
        <p:spPr>
          <a:xfrm>
            <a:off x="127596" y="1063906"/>
            <a:ext cx="8786874" cy="2831544"/>
          </a:xfrm>
          <a:prstGeom prst="rect">
            <a:avLst/>
          </a:prstGeom>
        </p:spPr>
        <p:txBody>
          <a:bodyPr wrap="square">
            <a:spAutoFit/>
          </a:bodyPr>
          <a:lstStyle/>
          <a:p>
            <a:pPr algn="ctr"/>
            <a:r>
              <a:rPr lang="ru-RU" sz="1400" b="1" smtClean="0">
                <a:solidFill>
                  <a:srgbClr val="000000"/>
                </a:solidFill>
                <a:cs typeface="Arial" pitchFamily="34" charset="0"/>
              </a:rPr>
              <a:t>Критерий </a:t>
            </a:r>
            <a:r>
              <a:rPr lang="ru-RU" sz="1400" b="1" err="1" smtClean="0">
                <a:solidFill>
                  <a:srgbClr val="000000"/>
                </a:solidFill>
                <a:cs typeface="Arial" pitchFamily="34" charset="0"/>
              </a:rPr>
              <a:t>Шапиро-Уилка</a:t>
            </a:r>
            <a:r>
              <a:rPr lang="ru-RU" sz="1400" b="1" smtClean="0">
                <a:solidFill>
                  <a:srgbClr val="000000"/>
                </a:solidFill>
                <a:cs typeface="Arial" pitchFamily="34" charset="0"/>
              </a:rPr>
              <a:t>.</a:t>
            </a:r>
          </a:p>
          <a:p>
            <a:pPr indent="357188"/>
            <a:r>
              <a:rPr lang="ru-RU" sz="1400" b="1" smtClean="0">
                <a:solidFill>
                  <a:srgbClr val="000000"/>
                </a:solidFill>
                <a:cs typeface="Arial" pitchFamily="34" charset="0"/>
              </a:rPr>
              <a:t/>
            </a:r>
            <a:br>
              <a:rPr lang="ru-RU" sz="1400" b="1" smtClean="0">
                <a:solidFill>
                  <a:srgbClr val="000000"/>
                </a:solidFill>
                <a:cs typeface="Arial" pitchFamily="34" charset="0"/>
              </a:rPr>
            </a:br>
            <a:endParaRPr lang="ru-RU" sz="1400" b="1" smtClean="0">
              <a:solidFill>
                <a:srgbClr val="000000"/>
              </a:solidFill>
              <a:cs typeface="Arial" pitchFamily="34" charset="0"/>
            </a:endParaRPr>
          </a:p>
          <a:p>
            <a:pPr indent="357188"/>
            <a:r>
              <a:rPr lang="ru-RU" sz="1400" smtClean="0">
                <a:solidFill>
                  <a:srgbClr val="000000"/>
                </a:solidFill>
                <a:cs typeface="Arial" pitchFamily="34" charset="0"/>
              </a:rPr>
              <a:t>Этот критерий является одним из наиболее мощных в большинстве случаев.</a:t>
            </a:r>
            <a:r>
              <a:rPr lang="en-US" sz="1400" smtClean="0">
                <a:solidFill>
                  <a:srgbClr val="000000"/>
                </a:solidFill>
                <a:cs typeface="Arial" pitchFamily="34" charset="0"/>
              </a:rPr>
              <a:t> </a:t>
            </a:r>
            <a:r>
              <a:rPr lang="ru-RU" sz="1400" smtClean="0">
                <a:solidFill>
                  <a:srgbClr val="000000"/>
                </a:solidFill>
                <a:cs typeface="Arial" pitchFamily="34" charset="0"/>
              </a:rPr>
              <a:t>Статистика W вычисляется по формуле :</a:t>
            </a:r>
          </a:p>
          <a:p>
            <a:pPr lvl="0" algn="ctr" fontAlgn="base"/>
            <a:r>
              <a:rPr lang="ru-RU" sz="1400" smtClean="0">
                <a:cs typeface="Arial" pitchFamily="34" charset="0"/>
              </a:rPr>
              <a:t>W = b</a:t>
            </a:r>
            <a:r>
              <a:rPr lang="ru-RU" sz="1400" baseline="30000" smtClean="0">
                <a:cs typeface="Arial" pitchFamily="34" charset="0"/>
              </a:rPr>
              <a:t>2</a:t>
            </a:r>
            <a:r>
              <a:rPr lang="ru-RU" sz="1400" smtClean="0">
                <a:cs typeface="Arial" pitchFamily="34" charset="0"/>
              </a:rPr>
              <a:t> / S</a:t>
            </a:r>
            <a:r>
              <a:rPr lang="ru-RU" sz="1400" baseline="30000" smtClean="0">
                <a:cs typeface="Arial" pitchFamily="34" charset="0"/>
              </a:rPr>
              <a:t>2</a:t>
            </a:r>
            <a:endParaRPr lang="ru-RU" sz="1400" smtClean="0">
              <a:cs typeface="Arial" pitchFamily="34" charset="0"/>
            </a:endParaRPr>
          </a:p>
          <a:p>
            <a:pPr lvl="0" eaLnBrk="0" fontAlgn="base" hangingPunct="0"/>
            <a:r>
              <a:rPr lang="ru-RU" sz="1400" smtClean="0">
                <a:cs typeface="Arial" pitchFamily="34" charset="0"/>
              </a:rPr>
              <a:t> где,  S</a:t>
            </a:r>
            <a:r>
              <a:rPr lang="ru-RU" sz="1400" baseline="30000" smtClean="0">
                <a:cs typeface="Arial" pitchFamily="34" charset="0"/>
              </a:rPr>
              <a:t>2</a:t>
            </a:r>
            <a:r>
              <a:rPr lang="ru-RU" sz="1400" smtClean="0">
                <a:cs typeface="Arial" pitchFamily="34" charset="0"/>
              </a:rPr>
              <a:t> =  </a:t>
            </a:r>
            <a:r>
              <a:rPr lang="el-GR" sz="2400" smtClean="0">
                <a:latin typeface="Calibri"/>
                <a:cs typeface="Calibri"/>
              </a:rPr>
              <a:t>Σ</a:t>
            </a:r>
            <a:r>
              <a:rPr lang="ru-RU" sz="1400" smtClean="0">
                <a:cs typeface="Arial" pitchFamily="34" charset="0"/>
              </a:rPr>
              <a:t> (</a:t>
            </a:r>
            <a:r>
              <a:rPr lang="ru-RU" sz="1400" err="1" smtClean="0">
                <a:cs typeface="Arial" pitchFamily="34" charset="0"/>
              </a:rPr>
              <a:t>x</a:t>
            </a:r>
            <a:r>
              <a:rPr lang="ru-RU" sz="1400" baseline="-30000" err="1" smtClean="0">
                <a:cs typeface="Arial" pitchFamily="34" charset="0"/>
              </a:rPr>
              <a:t>i</a:t>
            </a:r>
            <a:r>
              <a:rPr lang="ru-RU" sz="1400" err="1" smtClean="0">
                <a:cs typeface="Arial" pitchFamily="34" charset="0"/>
              </a:rPr>
              <a:t>-µ</a:t>
            </a:r>
            <a:r>
              <a:rPr lang="ru-RU" sz="1400" smtClean="0">
                <a:cs typeface="Arial" pitchFamily="34" charset="0"/>
              </a:rPr>
              <a:t>)</a:t>
            </a:r>
            <a:r>
              <a:rPr lang="ru-RU" sz="1400" baseline="30000" smtClean="0">
                <a:cs typeface="Arial" pitchFamily="34" charset="0"/>
              </a:rPr>
              <a:t>2</a:t>
            </a:r>
            <a:r>
              <a:rPr lang="ru-RU" sz="1400" smtClean="0">
                <a:cs typeface="Arial" pitchFamily="34" charset="0"/>
              </a:rPr>
              <a:t> , </a:t>
            </a:r>
            <a:r>
              <a:rPr lang="ru-RU" sz="1400" err="1" smtClean="0">
                <a:cs typeface="Arial" pitchFamily="34" charset="0"/>
              </a:rPr>
              <a:t>b</a:t>
            </a:r>
            <a:r>
              <a:rPr lang="ru-RU" sz="1400" smtClean="0">
                <a:cs typeface="Arial" pitchFamily="34" charset="0"/>
              </a:rPr>
              <a:t> =    </a:t>
            </a:r>
            <a:r>
              <a:rPr lang="el-GR" sz="2400" smtClean="0">
                <a:latin typeface="Calibri"/>
                <a:cs typeface="Calibri"/>
              </a:rPr>
              <a:t>Σ</a:t>
            </a:r>
            <a:r>
              <a:rPr lang="ru-RU" sz="1400" smtClean="0">
                <a:cs typeface="Arial" pitchFamily="34" charset="0"/>
              </a:rPr>
              <a:t> a</a:t>
            </a:r>
            <a:r>
              <a:rPr lang="ru-RU" sz="1400" baseline="-30000" smtClean="0">
                <a:cs typeface="Arial" pitchFamily="34" charset="0"/>
              </a:rPr>
              <a:t>n-i+1</a:t>
            </a:r>
            <a:r>
              <a:rPr lang="ru-RU" sz="1400" smtClean="0">
                <a:cs typeface="Arial" pitchFamily="34" charset="0"/>
              </a:rPr>
              <a:t>(x</a:t>
            </a:r>
            <a:r>
              <a:rPr lang="ru-RU" sz="1400" baseline="-30000" smtClean="0">
                <a:cs typeface="Arial" pitchFamily="34" charset="0"/>
              </a:rPr>
              <a:t>n-i+1</a:t>
            </a:r>
            <a:r>
              <a:rPr lang="ru-RU" sz="1400" smtClean="0">
                <a:cs typeface="Arial" pitchFamily="34" charset="0"/>
              </a:rPr>
              <a:t>-x</a:t>
            </a:r>
            <a:r>
              <a:rPr lang="ru-RU" sz="1400" baseline="-30000" smtClean="0">
                <a:cs typeface="Arial" pitchFamily="34" charset="0"/>
              </a:rPr>
              <a:t>i</a:t>
            </a:r>
            <a:r>
              <a:rPr lang="ru-RU" sz="1400" smtClean="0">
                <a:cs typeface="Arial" pitchFamily="34" charset="0"/>
              </a:rPr>
              <a:t>),  µ    - среднее выборки,   a</a:t>
            </a:r>
            <a:r>
              <a:rPr lang="ru-RU" sz="1400" baseline="-30000" smtClean="0">
                <a:cs typeface="Arial" pitchFamily="34" charset="0"/>
              </a:rPr>
              <a:t>n-i+1</a:t>
            </a:r>
            <a:r>
              <a:rPr lang="ru-RU" sz="1400" smtClean="0">
                <a:cs typeface="Arial" pitchFamily="34" charset="0"/>
              </a:rPr>
              <a:t> некоторые константы</a:t>
            </a:r>
          </a:p>
          <a:p>
            <a:pPr lvl="0" indent="536575" eaLnBrk="0" fontAlgn="base" hangingPunct="0"/>
            <a:endParaRPr lang="en-US" sz="1400" smtClean="0">
              <a:solidFill>
                <a:srgbClr val="000000"/>
              </a:solidFill>
              <a:latin typeface="Arial" pitchFamily="34" charset="0"/>
              <a:cs typeface="Arial" pitchFamily="34" charset="0"/>
            </a:endParaRPr>
          </a:p>
          <a:p>
            <a:pPr lvl="0" indent="536575" eaLnBrk="0" fontAlgn="base" hangingPunct="0"/>
            <a:r>
              <a:rPr lang="ru-RU" sz="1400" smtClean="0">
                <a:solidFill>
                  <a:srgbClr val="000000"/>
                </a:solidFill>
                <a:latin typeface="Arial" pitchFamily="34" charset="0"/>
                <a:cs typeface="Arial" pitchFamily="34" charset="0"/>
              </a:rPr>
              <a:t>Для удобства расчета этого критерия была выведена полезная </a:t>
            </a:r>
            <a:r>
              <a:rPr lang="ru-RU" sz="1400" err="1" smtClean="0">
                <a:solidFill>
                  <a:srgbClr val="000000"/>
                </a:solidFill>
                <a:latin typeface="Arial" pitchFamily="34" charset="0"/>
                <a:cs typeface="Arial" pitchFamily="34" charset="0"/>
              </a:rPr>
              <a:t>аппрокисмация</a:t>
            </a:r>
            <a:r>
              <a:rPr lang="ru-RU" sz="1400" smtClean="0">
                <a:solidFill>
                  <a:srgbClr val="000000"/>
                </a:solidFill>
                <a:latin typeface="Arial" pitchFamily="34" charset="0"/>
                <a:cs typeface="Arial" pitchFamily="34" charset="0"/>
              </a:rPr>
              <a:t>, позволяющая применить критерий </a:t>
            </a:r>
            <a:r>
              <a:rPr lang="ru-RU" sz="1400" err="1" smtClean="0">
                <a:solidFill>
                  <a:srgbClr val="000000"/>
                </a:solidFill>
                <a:latin typeface="Arial" pitchFamily="34" charset="0"/>
                <a:cs typeface="Arial" pitchFamily="34" charset="0"/>
              </a:rPr>
              <a:t>Шапиро-Уилка</a:t>
            </a:r>
            <a:r>
              <a:rPr lang="ru-RU" sz="1400" smtClean="0">
                <a:solidFill>
                  <a:srgbClr val="000000"/>
                </a:solidFill>
                <a:latin typeface="Arial" pitchFamily="34" charset="0"/>
                <a:cs typeface="Arial" pitchFamily="34" charset="0"/>
              </a:rPr>
              <a:t> без помощи таблиц. Для </a:t>
            </a:r>
            <a:r>
              <a:rPr lang="el-GR" sz="1400" smtClean="0">
                <a:solidFill>
                  <a:srgbClr val="000000"/>
                </a:solidFill>
                <a:latin typeface="Calibri"/>
                <a:cs typeface="Calibri"/>
              </a:rPr>
              <a:t>α</a:t>
            </a:r>
            <a:r>
              <a:rPr lang="en-US" sz="1400" smtClean="0">
                <a:solidFill>
                  <a:srgbClr val="000000"/>
                </a:solidFill>
                <a:latin typeface="Calibri"/>
                <a:cs typeface="Calibri"/>
              </a:rPr>
              <a:t> = 0,05</a:t>
            </a:r>
            <a:r>
              <a:rPr lang="ru-RU" sz="1400" smtClean="0">
                <a:solidFill>
                  <a:srgbClr val="000000"/>
                </a:solidFill>
                <a:latin typeface="Arial" pitchFamily="34" charset="0"/>
                <a:cs typeface="Arial" pitchFamily="34" charset="0"/>
              </a:rPr>
              <a:t> </a:t>
            </a:r>
            <a:r>
              <a:rPr lang="en-US" sz="1400" smtClean="0">
                <a:solidFill>
                  <a:srgbClr val="000000"/>
                </a:solidFill>
                <a:latin typeface="Arial" pitchFamily="34" charset="0"/>
                <a:cs typeface="Arial" pitchFamily="34" charset="0"/>
              </a:rPr>
              <a:t> </a:t>
            </a:r>
            <a:r>
              <a:rPr lang="ru-RU" sz="1400" smtClean="0">
                <a:solidFill>
                  <a:srgbClr val="000000"/>
                </a:solidFill>
                <a:latin typeface="Arial" pitchFamily="34" charset="0"/>
                <a:cs typeface="Arial" pitchFamily="34" charset="0"/>
              </a:rPr>
              <a:t>предлагается статистика</a:t>
            </a:r>
          </a:p>
          <a:p>
            <a:pPr lvl="0" indent="536575" eaLnBrk="0" fontAlgn="base" hangingPunct="0"/>
            <a:endParaRPr lang="ru-RU" sz="1400" smtClean="0">
              <a:solidFill>
                <a:srgbClr val="0000FF"/>
              </a:solidFill>
              <a:cs typeface="Arial" pitchFamily="34" charset="0"/>
            </a:endParaRPr>
          </a:p>
          <a:p>
            <a:endParaRPr lang="ru-RU" sz="1400"/>
          </a:p>
        </p:txBody>
      </p:sp>
      <p:sp>
        <p:nvSpPr>
          <p:cNvPr id="15" name="Прямоугольник 14"/>
          <p:cNvSpPr/>
          <p:nvPr/>
        </p:nvSpPr>
        <p:spPr>
          <a:xfrm>
            <a:off x="285720" y="4714884"/>
            <a:ext cx="8501122" cy="954107"/>
          </a:xfrm>
          <a:prstGeom prst="rect">
            <a:avLst/>
          </a:prstGeom>
        </p:spPr>
        <p:txBody>
          <a:bodyPr wrap="square">
            <a:spAutoFit/>
          </a:bodyPr>
          <a:lstStyle/>
          <a:p>
            <a:pPr lvl="0" indent="357188" algn="just" fontAlgn="base">
              <a:spcBef>
                <a:spcPct val="0"/>
              </a:spcBef>
              <a:spcAft>
                <a:spcPct val="0"/>
              </a:spcAft>
            </a:pPr>
            <a:r>
              <a:rPr lang="ru-RU" sz="1400" smtClean="0">
                <a:solidFill>
                  <a:srgbClr val="000000"/>
                </a:solidFill>
                <a:latin typeface="Arial" pitchFamily="34" charset="0"/>
                <a:cs typeface="Arial" pitchFamily="34" charset="0"/>
              </a:rPr>
              <a:t>Если</a:t>
            </a:r>
            <a:r>
              <a:rPr lang="en-US" sz="1400" smtClean="0">
                <a:solidFill>
                  <a:srgbClr val="000000"/>
                </a:solidFill>
                <a:latin typeface="Arial" pitchFamily="34" charset="0"/>
                <a:cs typeface="Arial" pitchFamily="34" charset="0"/>
              </a:rPr>
              <a:t> W</a:t>
            </a:r>
            <a:r>
              <a:rPr lang="en-US" sz="1400" baseline="-25000" smtClean="0">
                <a:solidFill>
                  <a:srgbClr val="000000"/>
                </a:solidFill>
                <a:latin typeface="Arial" pitchFamily="34" charset="0"/>
                <a:cs typeface="Arial" pitchFamily="34" charset="0"/>
              </a:rPr>
              <a:t>1</a:t>
            </a:r>
            <a:r>
              <a:rPr lang="ru-RU" sz="1400" baseline="-25000" smtClean="0">
                <a:solidFill>
                  <a:srgbClr val="000000"/>
                </a:solidFill>
                <a:latin typeface="Arial" pitchFamily="34" charset="0"/>
                <a:cs typeface="Arial" pitchFamily="34" charset="0"/>
              </a:rPr>
              <a:t> </a:t>
            </a:r>
            <a:r>
              <a:rPr lang="en-US" sz="1400" smtClean="0">
                <a:solidFill>
                  <a:srgbClr val="000000"/>
                </a:solidFill>
                <a:latin typeface="Arial" pitchFamily="34" charset="0"/>
                <a:cs typeface="Arial" pitchFamily="34" charset="0"/>
              </a:rPr>
              <a:t>&lt; 1 </a:t>
            </a:r>
            <a:r>
              <a:rPr lang="ru-RU" sz="1400" smtClean="0">
                <a:solidFill>
                  <a:srgbClr val="000000"/>
                </a:solidFill>
                <a:latin typeface="Arial" pitchFamily="34" charset="0"/>
                <a:cs typeface="Arial" pitchFamily="34" charset="0"/>
              </a:rPr>
              <a:t>то нулевая гипотеза нормальности распределения случайных величин отклоняется.  В случае вычисления критерия согласно ГОСТ ИСО 5479-2002 его величину сравнивают с табличной и если величина </a:t>
            </a:r>
            <a:r>
              <a:rPr lang="ru-RU" sz="1400" err="1" smtClean="0">
                <a:solidFill>
                  <a:srgbClr val="000000"/>
                </a:solidFill>
                <a:latin typeface="Arial" pitchFamily="34" charset="0"/>
                <a:cs typeface="Arial" pitchFamily="34" charset="0"/>
              </a:rPr>
              <a:t>расчитанного</a:t>
            </a:r>
            <a:r>
              <a:rPr lang="ru-RU" sz="1400" smtClean="0">
                <a:solidFill>
                  <a:srgbClr val="000000"/>
                </a:solidFill>
                <a:latin typeface="Arial" pitchFamily="34" charset="0"/>
                <a:cs typeface="Arial" pitchFamily="34" charset="0"/>
              </a:rPr>
              <a:t> критерия больше табличного, то гипотеза о нормальном распределении данных принимается с уровнем значимости 0,05. </a:t>
            </a:r>
            <a:endParaRPr lang="ru-RU" sz="1400" smtClean="0">
              <a:latin typeface="Arial" pitchFamily="34" charset="0"/>
              <a:cs typeface="Arial" pitchFamily="34" charset="0"/>
            </a:endParaRPr>
          </a:p>
        </p:txBody>
      </p:sp>
      <p:graphicFrame>
        <p:nvGraphicFramePr>
          <p:cNvPr id="16" name="Объект 15"/>
          <p:cNvGraphicFramePr>
            <a:graphicFrameLocks noChangeAspect="1"/>
          </p:cNvGraphicFramePr>
          <p:nvPr/>
        </p:nvGraphicFramePr>
        <p:xfrm>
          <a:off x="3714744" y="3500438"/>
          <a:ext cx="1457335" cy="571504"/>
        </p:xfrm>
        <a:graphic>
          <a:graphicData uri="http://schemas.openxmlformats.org/presentationml/2006/ole">
            <p:oleObj spid="_x0000_s389121" name="Equation" r:id="rId4" imgW="1295280" imgH="507960" progId="">
              <p:embed/>
            </p:oleObj>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465924" name="Rectangle 4"/>
          <p:cNvSpPr>
            <a:spLocks noChangeArrowheads="1"/>
          </p:cNvSpPr>
          <p:nvPr/>
        </p:nvSpPr>
        <p:spPr bwMode="auto">
          <a:xfrm>
            <a:off x="0" y="4242278"/>
            <a:ext cx="248786" cy="2308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900" b="0" i="0" u="none" strike="noStrike" cap="none" normalizeH="0" baseline="0" smtClean="0">
                <a:ln>
                  <a:noFill/>
                </a:ln>
                <a:solidFill>
                  <a:srgbClr val="000000"/>
                </a:solidFill>
                <a:effectLst/>
                <a:latin typeface="Arial" pitchFamily="34" charset="0"/>
                <a:cs typeface="Arial" pitchFamily="34" charset="0"/>
              </a:rPr>
              <a:t> </a:t>
            </a:r>
            <a:r>
              <a:rPr kumimoji="0" lang="ru-RU" sz="900" b="0" i="0" u="none" strike="noStrike" cap="none" normalizeH="0" baseline="0" smtClean="0">
                <a:ln>
                  <a:noFill/>
                </a:ln>
                <a:solidFill>
                  <a:schemeClr val="tx1"/>
                </a:solidFill>
                <a:effectLst/>
                <a:latin typeface="Arial" pitchFamily="34" charset="0"/>
                <a:cs typeface="Arial" pitchFamily="34" charset="0"/>
              </a:rPr>
              <a:t> </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Прямоугольник 7"/>
          <p:cNvSpPr/>
          <p:nvPr/>
        </p:nvSpPr>
        <p:spPr>
          <a:xfrm>
            <a:off x="357158" y="2143116"/>
            <a:ext cx="8572560" cy="3108543"/>
          </a:xfrm>
          <a:prstGeom prst="rect">
            <a:avLst/>
          </a:prstGeom>
        </p:spPr>
        <p:txBody>
          <a:bodyPr wrap="square">
            <a:spAutoFit/>
          </a:bodyPr>
          <a:lstStyle/>
          <a:p>
            <a:pPr algn="just"/>
            <a:r>
              <a:rPr lang="ru-RU" sz="1400" smtClean="0"/>
              <a:t>Этот критерий применяется, когда выборка содержит малое количество  наблюдений  (n≤30).  </a:t>
            </a:r>
          </a:p>
          <a:p>
            <a:pPr algn="just"/>
            <a:endParaRPr lang="ru-RU" sz="1400" smtClean="0"/>
          </a:p>
          <a:p>
            <a:pPr algn="just"/>
            <a:r>
              <a:rPr lang="ru-RU" sz="1400" smtClean="0"/>
              <a:t>Рассмотрим  алгоритм  применения этого критерия: </a:t>
            </a:r>
          </a:p>
          <a:p>
            <a:pPr algn="just"/>
            <a:r>
              <a:rPr lang="ru-RU" sz="1400" smtClean="0"/>
              <a:t>1.  </a:t>
            </a:r>
            <a:r>
              <a:rPr lang="ru-RU" sz="1400" err="1" smtClean="0"/>
              <a:t>Проранжировать</a:t>
            </a:r>
            <a:r>
              <a:rPr lang="ru-RU" sz="1400" smtClean="0"/>
              <a:t>  данные  расчётной  таблицы  в  неубывающем порядке. </a:t>
            </a:r>
          </a:p>
          <a:p>
            <a:pPr algn="just"/>
            <a:r>
              <a:rPr lang="ru-RU" sz="1400" smtClean="0"/>
              <a:t>2.  Получить  разности  между  крайними  значениями. </a:t>
            </a:r>
          </a:p>
          <a:p>
            <a:pPr algn="just"/>
            <a:r>
              <a:rPr lang="ru-RU" sz="1400" smtClean="0"/>
              <a:t>Например,  из  самого  большого  по  значению  наблюдения вычитают самое наименьшее, затем из второго по величине – второе по наименьшему значению, и т. д. Таким образом, Δ</a:t>
            </a:r>
            <a:r>
              <a:rPr lang="en-US" sz="1400" baseline="-25000" smtClean="0"/>
              <a:t>j</a:t>
            </a:r>
            <a:r>
              <a:rPr lang="ru-RU" sz="1400" smtClean="0"/>
              <a:t>=</a:t>
            </a:r>
            <a:r>
              <a:rPr lang="en-US" sz="1400" smtClean="0"/>
              <a:t>X</a:t>
            </a:r>
            <a:r>
              <a:rPr lang="ru-RU" sz="1400" baseline="-25000" err="1" smtClean="0"/>
              <a:t>n</a:t>
            </a:r>
            <a:r>
              <a:rPr lang="ru-RU" sz="1400" baseline="-25000" smtClean="0"/>
              <a:t>-</a:t>
            </a:r>
            <a:r>
              <a:rPr lang="en-US" sz="1400" baseline="-25000" smtClean="0"/>
              <a:t>j</a:t>
            </a:r>
            <a:r>
              <a:rPr lang="ru-RU" sz="1400" baseline="-25000" smtClean="0"/>
              <a:t> </a:t>
            </a:r>
            <a:r>
              <a:rPr lang="ru-RU" sz="1400" smtClean="0"/>
              <a:t> - </a:t>
            </a:r>
            <a:r>
              <a:rPr lang="en-US" sz="1400" err="1" smtClean="0"/>
              <a:t>X</a:t>
            </a:r>
            <a:r>
              <a:rPr lang="en-US" sz="1400" baseline="-25000" err="1" smtClean="0"/>
              <a:t>j</a:t>
            </a:r>
            <a:r>
              <a:rPr lang="ru-RU" sz="1400" baseline="-25000" smtClean="0"/>
              <a:t> </a:t>
            </a:r>
            <a:r>
              <a:rPr lang="ru-RU" sz="1400" smtClean="0"/>
              <a:t> </a:t>
            </a:r>
          </a:p>
          <a:p>
            <a:pPr algn="just"/>
            <a:r>
              <a:rPr lang="ru-RU" sz="1400" smtClean="0"/>
              <a:t>3.  Полученные  разности Δ</a:t>
            </a:r>
            <a:r>
              <a:rPr lang="en-US" sz="1400" baseline="-25000" smtClean="0"/>
              <a:t>j</a:t>
            </a:r>
            <a:r>
              <a:rPr lang="ru-RU" sz="1400" smtClean="0"/>
              <a:t>  умножить  на  табличные коэффициенты,  находимые  в  зависимости  от  числа </a:t>
            </a:r>
            <a:r>
              <a:rPr lang="en-US" sz="1400" smtClean="0"/>
              <a:t> </a:t>
            </a:r>
            <a:r>
              <a:rPr lang="ru-RU" sz="1400" smtClean="0"/>
              <a:t>наблюдений и порядкового номера разности. </a:t>
            </a:r>
          </a:p>
          <a:p>
            <a:pPr algn="just"/>
            <a:r>
              <a:rPr lang="ru-RU" sz="1400" smtClean="0"/>
              <a:t>4.  Найти </a:t>
            </a:r>
            <a:r>
              <a:rPr lang="ru-RU" sz="1400" err="1" smtClean="0"/>
              <a:t>b</a:t>
            </a:r>
            <a:r>
              <a:rPr lang="ru-RU" sz="1400" smtClean="0"/>
              <a:t> - сумму умножений, полученную в пункте 3. </a:t>
            </a:r>
          </a:p>
          <a:p>
            <a:pPr algn="just"/>
            <a:r>
              <a:rPr lang="ru-RU" sz="1400" smtClean="0"/>
              <a:t>5.  Найти  СКО  исходных данных.</a:t>
            </a:r>
          </a:p>
          <a:p>
            <a:pPr algn="just"/>
            <a:r>
              <a:rPr lang="ru-RU" sz="1400" smtClean="0"/>
              <a:t>6.  Рассчитать величину критерия W по формуле: W=b</a:t>
            </a:r>
            <a:r>
              <a:rPr lang="ru-RU" sz="1400" baseline="30000" smtClean="0"/>
              <a:t>2</a:t>
            </a:r>
            <a:r>
              <a:rPr lang="ru-RU" sz="1400" smtClean="0"/>
              <a:t>/S</a:t>
            </a:r>
            <a:r>
              <a:rPr lang="en-US" sz="1400" smtClean="0"/>
              <a:t>D</a:t>
            </a:r>
            <a:r>
              <a:rPr lang="ru-RU" sz="1400" baseline="30000" smtClean="0"/>
              <a:t>2</a:t>
            </a:r>
            <a:r>
              <a:rPr lang="ru-RU" sz="1400" smtClean="0"/>
              <a:t> </a:t>
            </a:r>
          </a:p>
          <a:p>
            <a:pPr algn="just"/>
            <a:r>
              <a:rPr lang="ru-RU" sz="1400" smtClean="0"/>
              <a:t>Если  </a:t>
            </a:r>
            <a:r>
              <a:rPr lang="ru-RU" sz="1400" err="1" smtClean="0"/>
              <a:t>W</a:t>
            </a:r>
            <a:r>
              <a:rPr lang="ru-RU" sz="1400" baseline="-25000" err="1" smtClean="0"/>
              <a:t>расчит</a:t>
            </a:r>
            <a:r>
              <a:rPr lang="ru-RU" sz="1400" baseline="-25000" smtClean="0"/>
              <a:t>.</a:t>
            </a:r>
            <a:r>
              <a:rPr lang="ru-RU" sz="1400" smtClean="0"/>
              <a:t>&gt;</a:t>
            </a:r>
            <a:r>
              <a:rPr lang="ru-RU" sz="1400" err="1" smtClean="0"/>
              <a:t>W</a:t>
            </a:r>
            <a:r>
              <a:rPr lang="ru-RU" sz="1400" baseline="-25000" err="1" smtClean="0"/>
              <a:t>крит</a:t>
            </a:r>
            <a:r>
              <a:rPr lang="ru-RU" sz="1400" smtClean="0"/>
              <a:t>.,  то  принимается  нулевая гипотеза о нормальности распределения. </a:t>
            </a:r>
          </a:p>
          <a:p>
            <a:pPr algn="just"/>
            <a:r>
              <a:rPr lang="ru-RU" sz="1400" smtClean="0"/>
              <a:t> </a:t>
            </a:r>
            <a:endParaRPr lang="ru-RU" sz="14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465924" name="Rectangle 4"/>
          <p:cNvSpPr>
            <a:spLocks noChangeArrowheads="1"/>
          </p:cNvSpPr>
          <p:nvPr/>
        </p:nvSpPr>
        <p:spPr bwMode="auto">
          <a:xfrm>
            <a:off x="0" y="4242278"/>
            <a:ext cx="248786" cy="2308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900" b="0" i="0" u="none" strike="noStrike" cap="none" normalizeH="0" baseline="0" smtClean="0">
                <a:ln>
                  <a:noFill/>
                </a:ln>
                <a:solidFill>
                  <a:srgbClr val="000000"/>
                </a:solidFill>
                <a:effectLst/>
                <a:latin typeface="Arial" pitchFamily="34" charset="0"/>
                <a:cs typeface="Arial" pitchFamily="34" charset="0"/>
              </a:rPr>
              <a:t> </a:t>
            </a:r>
            <a:r>
              <a:rPr kumimoji="0" lang="ru-RU" sz="900" b="0" i="0" u="none" strike="noStrike" cap="none" normalizeH="0" baseline="0" smtClean="0">
                <a:ln>
                  <a:noFill/>
                </a:ln>
                <a:solidFill>
                  <a:schemeClr val="tx1"/>
                </a:solidFill>
                <a:effectLst/>
                <a:latin typeface="Arial" pitchFamily="34" charset="0"/>
                <a:cs typeface="Arial" pitchFamily="34" charset="0"/>
              </a:rPr>
              <a:t> </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2" name="Группа 21"/>
          <p:cNvGrpSpPr/>
          <p:nvPr/>
        </p:nvGrpSpPr>
        <p:grpSpPr>
          <a:xfrm>
            <a:off x="285720" y="1643050"/>
            <a:ext cx="8572560" cy="4643470"/>
            <a:chOff x="285720" y="1785926"/>
            <a:chExt cx="8572560" cy="4643470"/>
          </a:xfrm>
        </p:grpSpPr>
        <p:grpSp>
          <p:nvGrpSpPr>
            <p:cNvPr id="14" name="Группа 13"/>
            <p:cNvGrpSpPr/>
            <p:nvPr/>
          </p:nvGrpSpPr>
          <p:grpSpPr>
            <a:xfrm>
              <a:off x="285720" y="2428868"/>
              <a:ext cx="6769827" cy="4000528"/>
              <a:chOff x="142844" y="1857364"/>
              <a:chExt cx="6769827" cy="4000528"/>
            </a:xfrm>
          </p:grpSpPr>
          <p:pic>
            <p:nvPicPr>
              <p:cNvPr id="471043" name="Picture 3"/>
              <p:cNvPicPr>
                <a:picLocks noChangeAspect="1" noChangeArrowheads="1"/>
              </p:cNvPicPr>
              <p:nvPr/>
            </p:nvPicPr>
            <p:blipFill>
              <a:blip r:embed="rId2"/>
              <a:srcRect/>
              <a:stretch>
                <a:fillRect/>
              </a:stretch>
            </p:blipFill>
            <p:spPr bwMode="auto">
              <a:xfrm>
                <a:off x="1714480" y="1857364"/>
                <a:ext cx="5198191" cy="4000528"/>
              </a:xfrm>
              <a:prstGeom prst="rect">
                <a:avLst/>
              </a:prstGeom>
              <a:noFill/>
              <a:ln w="9525">
                <a:noFill/>
                <a:miter lim="800000"/>
                <a:headEnd/>
                <a:tailEnd/>
              </a:ln>
              <a:effectLst/>
            </p:spPr>
          </p:pic>
          <p:sp>
            <p:nvSpPr>
              <p:cNvPr id="7" name="Выноска 1 6"/>
              <p:cNvSpPr/>
              <p:nvPr/>
            </p:nvSpPr>
            <p:spPr>
              <a:xfrm>
                <a:off x="142844" y="4214818"/>
                <a:ext cx="1500198" cy="357190"/>
              </a:xfrm>
              <a:prstGeom prst="borderCallout1">
                <a:avLst>
                  <a:gd name="adj1" fmla="val 99122"/>
                  <a:gd name="adj2" fmla="val 98333"/>
                  <a:gd name="adj3" fmla="val 204779"/>
                  <a:gd name="adj4" fmla="val 169090"/>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100" smtClean="0"/>
                  <a:t>=СЧЁТ(</a:t>
                </a:r>
                <a:r>
                  <a:rPr lang="en-US" sz="1100" smtClean="0"/>
                  <a:t>B6:B14)</a:t>
                </a:r>
                <a:endParaRPr lang="ru-RU" sz="1100"/>
              </a:p>
            </p:txBody>
          </p:sp>
          <p:sp>
            <p:nvSpPr>
              <p:cNvPr id="9" name="Выноска 1 8"/>
              <p:cNvSpPr/>
              <p:nvPr/>
            </p:nvSpPr>
            <p:spPr>
              <a:xfrm>
                <a:off x="142844" y="4643446"/>
                <a:ext cx="1500198" cy="357190"/>
              </a:xfrm>
              <a:prstGeom prst="borderCallout1">
                <a:avLst>
                  <a:gd name="adj1" fmla="val 99122"/>
                  <a:gd name="adj2" fmla="val 98333"/>
                  <a:gd name="adj3" fmla="val 133337"/>
                  <a:gd name="adj4" fmla="val 168758"/>
                </a:avLst>
              </a:prstGeom>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ru-RU" sz="1100" smtClean="0"/>
                  <a:t>=ОКРВНИЗ(</a:t>
                </a:r>
                <a:r>
                  <a:rPr lang="en-US" sz="1100" smtClean="0"/>
                  <a:t>B16/2;1)</a:t>
                </a:r>
                <a:endParaRPr lang="ru-RU" sz="1100"/>
              </a:p>
            </p:txBody>
          </p:sp>
          <p:sp>
            <p:nvSpPr>
              <p:cNvPr id="10" name="Выноска 1 9"/>
              <p:cNvSpPr/>
              <p:nvPr/>
            </p:nvSpPr>
            <p:spPr>
              <a:xfrm>
                <a:off x="142844" y="5072074"/>
                <a:ext cx="1500198" cy="357190"/>
              </a:xfrm>
              <a:prstGeom prst="borderCallout1">
                <a:avLst>
                  <a:gd name="adj1" fmla="val 99122"/>
                  <a:gd name="adj2" fmla="val 98333"/>
                  <a:gd name="adj3" fmla="val 133337"/>
                  <a:gd name="adj4" fmla="val 168758"/>
                </a:avLst>
              </a:prstGeom>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ru-RU" sz="1100" smtClean="0"/>
                  <a:t>=СРЗНАЧ(</a:t>
                </a:r>
                <a:r>
                  <a:rPr lang="en-US" sz="1100" smtClean="0"/>
                  <a:t>B6:B14)</a:t>
                </a:r>
                <a:endParaRPr lang="ru-RU" sz="1100"/>
              </a:p>
            </p:txBody>
          </p:sp>
          <p:sp>
            <p:nvSpPr>
              <p:cNvPr id="12" name="Выноска 1 11"/>
              <p:cNvSpPr/>
              <p:nvPr/>
            </p:nvSpPr>
            <p:spPr>
              <a:xfrm>
                <a:off x="142844" y="5500702"/>
                <a:ext cx="1500198" cy="357190"/>
              </a:xfrm>
              <a:prstGeom prst="borderCallout1">
                <a:avLst>
                  <a:gd name="adj1" fmla="val 99122"/>
                  <a:gd name="adj2" fmla="val 98333"/>
                  <a:gd name="adj3" fmla="val 70826"/>
                  <a:gd name="adj4" fmla="val 162379"/>
                </a:avLst>
              </a:prstGeom>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ru-RU" sz="900" smtClean="0"/>
                  <a:t>=СТАНДОТКЛОН(</a:t>
                </a:r>
                <a:r>
                  <a:rPr lang="en-US" sz="900" smtClean="0"/>
                  <a:t>B6:B14)</a:t>
                </a:r>
                <a:endParaRPr lang="ru-RU" sz="900"/>
              </a:p>
            </p:txBody>
          </p:sp>
        </p:grpSp>
        <p:sp>
          <p:nvSpPr>
            <p:cNvPr id="13" name="Выноска 1 12"/>
            <p:cNvSpPr/>
            <p:nvPr/>
          </p:nvSpPr>
          <p:spPr>
            <a:xfrm>
              <a:off x="2786050" y="1928802"/>
              <a:ext cx="928694" cy="214314"/>
            </a:xfrm>
            <a:prstGeom prst="borderCallout1">
              <a:avLst>
                <a:gd name="adj1" fmla="val 99122"/>
                <a:gd name="adj2" fmla="val 98333"/>
                <a:gd name="adj3" fmla="val 866606"/>
                <a:gd name="adj4" fmla="val 200487"/>
              </a:avLst>
            </a:prstGeom>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n-US" sz="900" smtClean="0"/>
                <a:t>=B14-B6</a:t>
              </a:r>
              <a:endParaRPr lang="ru-RU" sz="900"/>
            </a:p>
          </p:txBody>
        </p:sp>
        <p:sp>
          <p:nvSpPr>
            <p:cNvPr id="15" name="Выноска 1 14"/>
            <p:cNvSpPr/>
            <p:nvPr/>
          </p:nvSpPr>
          <p:spPr>
            <a:xfrm>
              <a:off x="3857620" y="1857364"/>
              <a:ext cx="1714512" cy="285752"/>
            </a:xfrm>
            <a:prstGeom prst="borderCallout1">
              <a:avLst>
                <a:gd name="adj1" fmla="val 104083"/>
                <a:gd name="adj2" fmla="val 47957"/>
                <a:gd name="adj3" fmla="val 666916"/>
                <a:gd name="adj4" fmla="val 76060"/>
              </a:avLst>
            </a:prstGeom>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n-US" sz="900" smtClean="0"/>
                <a:t>=($B$16-2*D6+1)/($B$16-0,5)</a:t>
              </a:r>
              <a:endParaRPr lang="ru-RU" sz="900"/>
            </a:p>
          </p:txBody>
        </p:sp>
        <p:sp>
          <p:nvSpPr>
            <p:cNvPr id="16" name="Выноска 1 15"/>
            <p:cNvSpPr/>
            <p:nvPr/>
          </p:nvSpPr>
          <p:spPr>
            <a:xfrm>
              <a:off x="5643570" y="1785926"/>
              <a:ext cx="2286016" cy="357190"/>
            </a:xfrm>
            <a:prstGeom prst="borderCallout1">
              <a:avLst>
                <a:gd name="adj1" fmla="val 100362"/>
                <a:gd name="adj2" fmla="val 13229"/>
                <a:gd name="adj3" fmla="val 565708"/>
                <a:gd name="adj4" fmla="val -3009"/>
              </a:avLst>
            </a:prstGeom>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n-US" sz="900" smtClean="0"/>
                <a:t>=$B$18*(F6+(1483/(3-F6)^10,845) + ((71,6*10^(-10))/(1,1-F6)^8,26))</a:t>
              </a:r>
              <a:endParaRPr lang="ru-RU" sz="900"/>
            </a:p>
          </p:txBody>
        </p:sp>
        <p:sp>
          <p:nvSpPr>
            <p:cNvPr id="17" name="Выноска 1 16"/>
            <p:cNvSpPr/>
            <p:nvPr/>
          </p:nvSpPr>
          <p:spPr>
            <a:xfrm>
              <a:off x="7143768" y="3071810"/>
              <a:ext cx="785818" cy="285752"/>
            </a:xfrm>
            <a:prstGeom prst="borderCallout1">
              <a:avLst>
                <a:gd name="adj1" fmla="val 100362"/>
                <a:gd name="adj2" fmla="val 13229"/>
                <a:gd name="adj3" fmla="val 261338"/>
                <a:gd name="adj4" fmla="val -26063"/>
              </a:avLst>
            </a:prstGeom>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n-US" sz="900" smtClean="0"/>
                <a:t>=G6*E6</a:t>
              </a:r>
              <a:endParaRPr lang="ru-RU" sz="900"/>
            </a:p>
          </p:txBody>
        </p:sp>
        <p:sp>
          <p:nvSpPr>
            <p:cNvPr id="18" name="Выноска 1 17"/>
            <p:cNvSpPr/>
            <p:nvPr/>
          </p:nvSpPr>
          <p:spPr>
            <a:xfrm>
              <a:off x="3786182" y="4714884"/>
              <a:ext cx="1643074" cy="357190"/>
            </a:xfrm>
            <a:prstGeom prst="borderCallout1">
              <a:avLst>
                <a:gd name="adj1" fmla="val 100362"/>
                <a:gd name="adj2" fmla="val 13229"/>
                <a:gd name="adj3" fmla="val 330547"/>
                <a:gd name="adj4" fmla="val -26952"/>
              </a:avLst>
            </a:prstGeom>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n-US" sz="900" smtClean="0"/>
                <a:t>=(0,899/(B16-2,4)^0,4162)-0,02</a:t>
              </a:r>
              <a:endParaRPr lang="ru-RU" sz="900"/>
            </a:p>
          </p:txBody>
        </p:sp>
        <p:sp>
          <p:nvSpPr>
            <p:cNvPr id="19" name="Выноска 1 18"/>
            <p:cNvSpPr/>
            <p:nvPr/>
          </p:nvSpPr>
          <p:spPr>
            <a:xfrm>
              <a:off x="7143768" y="3857628"/>
              <a:ext cx="857256" cy="285752"/>
            </a:xfrm>
            <a:prstGeom prst="borderCallout1">
              <a:avLst>
                <a:gd name="adj1" fmla="val 100362"/>
                <a:gd name="adj2" fmla="val 13229"/>
                <a:gd name="adj3" fmla="val 261338"/>
                <a:gd name="adj4" fmla="val -26063"/>
              </a:avLst>
            </a:prstGeom>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ru-RU" sz="900" smtClean="0"/>
                <a:t>=СУММ(</a:t>
              </a:r>
              <a:r>
                <a:rPr lang="en-US" sz="900" smtClean="0"/>
                <a:t>H6:H9)</a:t>
              </a:r>
              <a:endParaRPr lang="ru-RU" sz="900"/>
            </a:p>
          </p:txBody>
        </p:sp>
        <p:sp>
          <p:nvSpPr>
            <p:cNvPr id="20" name="Выноска 1 19"/>
            <p:cNvSpPr/>
            <p:nvPr/>
          </p:nvSpPr>
          <p:spPr>
            <a:xfrm>
              <a:off x="7358082" y="4214818"/>
              <a:ext cx="857256" cy="285752"/>
            </a:xfrm>
            <a:prstGeom prst="borderCallout1">
              <a:avLst>
                <a:gd name="adj1" fmla="val 66874"/>
                <a:gd name="adj2" fmla="val -1655"/>
                <a:gd name="adj3" fmla="val 198083"/>
                <a:gd name="adj4" fmla="val -42187"/>
              </a:avLst>
            </a:prstGeom>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n-US" sz="900" smtClean="0"/>
                <a:t>=H11^2</a:t>
              </a:r>
              <a:endParaRPr lang="ru-RU" sz="900"/>
            </a:p>
          </p:txBody>
        </p:sp>
        <p:sp>
          <p:nvSpPr>
            <p:cNvPr id="21" name="Выноска 1 20"/>
            <p:cNvSpPr/>
            <p:nvPr/>
          </p:nvSpPr>
          <p:spPr>
            <a:xfrm>
              <a:off x="7215206" y="4929198"/>
              <a:ext cx="1643074" cy="357190"/>
            </a:xfrm>
            <a:prstGeom prst="borderCallout1">
              <a:avLst>
                <a:gd name="adj1" fmla="val 91432"/>
                <a:gd name="adj2" fmla="val -360"/>
                <a:gd name="adj3" fmla="val 220409"/>
                <a:gd name="adj4" fmla="val -19187"/>
              </a:avLst>
            </a:prstGeom>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a:r>
                <a:rPr lang="en-US" sz="900" smtClean="0"/>
                <a:t>=(1-0,6695/(B16^0,6518))*H12/(B20^2)</a:t>
              </a:r>
              <a:endParaRPr lang="ru-RU" sz="900"/>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7" name="Прямоугольник 6"/>
          <p:cNvSpPr/>
          <p:nvPr/>
        </p:nvSpPr>
        <p:spPr>
          <a:xfrm>
            <a:off x="214282" y="2285992"/>
            <a:ext cx="8572560" cy="2893100"/>
          </a:xfrm>
          <a:prstGeom prst="rect">
            <a:avLst/>
          </a:prstGeom>
        </p:spPr>
        <p:txBody>
          <a:bodyPr wrap="square">
            <a:spAutoFit/>
          </a:bodyPr>
          <a:lstStyle/>
          <a:p>
            <a:pPr indent="360363" algn="just"/>
            <a:r>
              <a:rPr lang="ru-RU" sz="1400" smtClean="0">
                <a:latin typeface="Arial" pitchFamily="34" charset="0"/>
              </a:rPr>
              <a:t>Имеется и полезная графическая процедура для испытания нормальности набора данных, которая может быть реализована в </a:t>
            </a:r>
            <a:r>
              <a:rPr lang="en-US" sz="1400" smtClean="0">
                <a:latin typeface="Arial" pitchFamily="34" charset="0"/>
              </a:rPr>
              <a:t>Excel</a:t>
            </a:r>
            <a:r>
              <a:rPr lang="ru-RU" sz="1400" smtClean="0">
                <a:latin typeface="Arial" pitchFamily="34" charset="0"/>
              </a:rPr>
              <a:t>. Называется она </a:t>
            </a:r>
            <a:r>
              <a:rPr lang="ru-RU" sz="1400" err="1" smtClean="0">
                <a:latin typeface="Arial" pitchFamily="34" charset="0"/>
              </a:rPr>
              <a:t>Ранкит-методом</a:t>
            </a:r>
            <a:r>
              <a:rPr lang="ru-RU" sz="1400" smtClean="0">
                <a:latin typeface="Arial" pitchFamily="34" charset="0"/>
              </a:rPr>
              <a:t> </a:t>
            </a:r>
            <a:r>
              <a:rPr lang="en-US" sz="1400" smtClean="0">
                <a:latin typeface="Arial" pitchFamily="34" charset="0"/>
              </a:rPr>
              <a:t>(</a:t>
            </a:r>
            <a:r>
              <a:rPr lang="en-US" sz="1400" err="1" smtClean="0">
                <a:latin typeface="Arial" pitchFamily="34" charset="0"/>
              </a:rPr>
              <a:t>Rankit</a:t>
            </a:r>
            <a:r>
              <a:rPr lang="en-US" sz="1400" smtClean="0">
                <a:latin typeface="Arial" pitchFamily="34" charset="0"/>
              </a:rPr>
              <a:t> method). </a:t>
            </a:r>
            <a:endParaRPr lang="ru-RU" sz="1400" smtClean="0">
              <a:latin typeface="Arial" pitchFamily="34" charset="0"/>
            </a:endParaRPr>
          </a:p>
          <a:p>
            <a:pPr indent="360363" algn="just"/>
            <a:endParaRPr lang="ru-RU" sz="1400" smtClean="0">
              <a:latin typeface="Arial" pitchFamily="34" charset="0"/>
            </a:endParaRPr>
          </a:p>
          <a:p>
            <a:pPr indent="360363" algn="just"/>
            <a:r>
              <a:rPr lang="ru-RU" sz="1400" smtClean="0">
                <a:latin typeface="Arial" pitchFamily="34" charset="0"/>
              </a:rPr>
              <a:t>Процедура, построена для </a:t>
            </a:r>
            <a:r>
              <a:rPr lang="en-US" sz="1400" b="1" i="1" smtClean="0">
                <a:latin typeface="Arial" pitchFamily="34" charset="0"/>
              </a:rPr>
              <a:t>n </a:t>
            </a:r>
            <a:r>
              <a:rPr lang="ru-RU" sz="1400" smtClean="0">
                <a:latin typeface="Arial" pitchFamily="34" charset="0"/>
              </a:rPr>
              <a:t>числа данных </a:t>
            </a:r>
            <a:r>
              <a:rPr lang="en-US" sz="1400" smtClean="0">
                <a:latin typeface="Arial" pitchFamily="34" charset="0"/>
              </a:rPr>
              <a:t> </a:t>
            </a:r>
            <a:r>
              <a:rPr lang="ru-RU" sz="1400" smtClean="0">
                <a:latin typeface="Arial" pitchFamily="34" charset="0"/>
              </a:rPr>
              <a:t> и заключается в следующих операциях :</a:t>
            </a:r>
          </a:p>
          <a:p>
            <a:pPr indent="360363" algn="just"/>
            <a:endParaRPr lang="ru-RU" sz="1400" smtClean="0">
              <a:latin typeface="Arial" pitchFamily="34" charset="0"/>
            </a:endParaRPr>
          </a:p>
          <a:p>
            <a:pPr algn="just"/>
            <a:r>
              <a:rPr lang="ru-RU" sz="1400" smtClean="0">
                <a:latin typeface="Arial" pitchFamily="34" charset="0"/>
              </a:rPr>
              <a:t>1. Необходимо рассортировать данные в порядке возрастания.</a:t>
            </a:r>
          </a:p>
          <a:p>
            <a:pPr algn="just"/>
            <a:r>
              <a:rPr lang="ru-RU" sz="1400" smtClean="0">
                <a:latin typeface="Arial" pitchFamily="34" charset="0"/>
              </a:rPr>
              <a:t>2.Вычислить кумулятивную частоту каждого значения, т.е., сколько данных имеют равное или меньшее значение.</a:t>
            </a:r>
          </a:p>
          <a:p>
            <a:pPr algn="just"/>
            <a:r>
              <a:rPr lang="ru-RU" sz="1400" smtClean="0">
                <a:latin typeface="Arial" pitchFamily="34" charset="0"/>
              </a:rPr>
              <a:t>3. Вычислить   нормализованную   кумулятивную   частоту   =   кумулятивная частота/(</a:t>
            </a:r>
            <a:r>
              <a:rPr lang="en-US" sz="1400" b="1" i="1" smtClean="0">
                <a:latin typeface="Arial" pitchFamily="34" charset="0"/>
              </a:rPr>
              <a:t>n</a:t>
            </a:r>
            <a:r>
              <a:rPr lang="ru-RU" sz="1400" b="1" i="1" smtClean="0">
                <a:latin typeface="Arial" pitchFamily="34" charset="0"/>
              </a:rPr>
              <a:t> +1</a:t>
            </a:r>
            <a:r>
              <a:rPr lang="ru-RU" sz="1400" smtClean="0">
                <a:latin typeface="Arial" pitchFamily="34" charset="0"/>
              </a:rPr>
              <a:t>).</a:t>
            </a:r>
          </a:p>
          <a:p>
            <a:pPr algn="just"/>
            <a:r>
              <a:rPr lang="ru-RU" sz="1400" smtClean="0">
                <a:latin typeface="Arial" pitchFamily="34" charset="0"/>
              </a:rPr>
              <a:t>4. Вычислить значение нормальной функции плотности вероятности, связанной с нормализованной кумулятивной частотой для каждого значения (</a:t>
            </a:r>
            <a:r>
              <a:rPr lang="ru-RU" sz="1400" b="1" i="1" smtClean="0">
                <a:latin typeface="Arial" pitchFamily="34" charset="0"/>
              </a:rPr>
              <a:t>= </a:t>
            </a:r>
            <a:r>
              <a:rPr lang="en-US" sz="1400" b="1" i="1" smtClean="0">
                <a:latin typeface="Arial" pitchFamily="34" charset="0"/>
              </a:rPr>
              <a:t>z</a:t>
            </a:r>
            <a:r>
              <a:rPr lang="en-US" sz="1400" smtClean="0">
                <a:latin typeface="Arial" pitchFamily="34" charset="0"/>
              </a:rPr>
              <a:t>).</a:t>
            </a:r>
          </a:p>
          <a:p>
            <a:pPr algn="just"/>
            <a:r>
              <a:rPr lang="ru-RU" sz="1400" smtClean="0">
                <a:latin typeface="Arial" pitchFamily="34" charset="0"/>
              </a:rPr>
              <a:t>5. Построить график  зависимости </a:t>
            </a:r>
            <a:r>
              <a:rPr lang="en-US" sz="1400" b="1" i="1" smtClean="0">
                <a:latin typeface="Arial" pitchFamily="34" charset="0"/>
              </a:rPr>
              <a:t>z</a:t>
            </a:r>
            <a:r>
              <a:rPr lang="en-US" sz="1400" smtClean="0">
                <a:latin typeface="Arial" pitchFamily="34" charset="0"/>
              </a:rPr>
              <a:t> </a:t>
            </a:r>
            <a:r>
              <a:rPr lang="ru-RU" sz="1400" smtClean="0">
                <a:latin typeface="Arial" pitchFamily="34" charset="0"/>
              </a:rPr>
              <a:t>от  исходных данных.</a:t>
            </a:r>
          </a:p>
          <a:p>
            <a:pPr indent="360363" algn="just"/>
            <a:endParaRPr lang="ru-RU" sz="1400"/>
          </a:p>
        </p:txBody>
      </p:sp>
      <p:sp>
        <p:nvSpPr>
          <p:cNvPr id="5" name="TextBox 4"/>
          <p:cNvSpPr txBox="1"/>
          <p:nvPr/>
        </p:nvSpPr>
        <p:spPr>
          <a:xfrm>
            <a:off x="1928794" y="1785926"/>
            <a:ext cx="5286412" cy="369332"/>
          </a:xfrm>
          <a:prstGeom prst="rect">
            <a:avLst/>
          </a:prstGeom>
          <a:noFill/>
        </p:spPr>
        <p:txBody>
          <a:bodyPr wrap="square" rtlCol="0">
            <a:spAutoFit/>
          </a:bodyPr>
          <a:lstStyle/>
          <a:p>
            <a:pPr algn="ctr"/>
            <a:r>
              <a:rPr lang="ru-RU" b="1" smtClean="0"/>
              <a:t>Графическая </a:t>
            </a:r>
            <a:r>
              <a:rPr lang="ru-RU" b="1" err="1" smtClean="0"/>
              <a:t>ранкит</a:t>
            </a:r>
            <a:r>
              <a:rPr lang="ru-RU" b="1" smtClean="0"/>
              <a:t>- процедура</a:t>
            </a:r>
            <a:endParaRPr lang="ru-RU" b="1"/>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159654" y="1400840"/>
            <a:ext cx="8643998" cy="738664"/>
          </a:xfrm>
          <a:prstGeom prst="rect">
            <a:avLst/>
          </a:prstGeom>
        </p:spPr>
        <p:txBody>
          <a:bodyPr wrap="square">
            <a:spAutoFit/>
          </a:bodyPr>
          <a:lstStyle/>
          <a:p>
            <a:pPr indent="363538" algn="just"/>
            <a:r>
              <a:rPr lang="ru-RU" sz="1400" smtClean="0">
                <a:latin typeface="Arial" pitchFamily="34" charset="0"/>
              </a:rPr>
              <a:t>Если данные распределены нормально, то график должен быть линеен. Очевидно, что выпавшие значения будут видны как точки на экстремумах оси </a:t>
            </a:r>
            <a:r>
              <a:rPr lang="ru-RU" sz="1400" b="1" i="1" smtClean="0">
                <a:latin typeface="Arial" pitchFamily="34" charset="0"/>
              </a:rPr>
              <a:t>х</a:t>
            </a:r>
            <a:r>
              <a:rPr lang="ru-RU" sz="1400" smtClean="0">
                <a:latin typeface="Arial" pitchFamily="34" charset="0"/>
              </a:rPr>
              <a:t>, т.е. при значениях много больше, чем можно предположить. </a:t>
            </a:r>
          </a:p>
        </p:txBody>
      </p:sp>
      <p:graphicFrame>
        <p:nvGraphicFramePr>
          <p:cNvPr id="7" name="Таблица 6"/>
          <p:cNvGraphicFramePr>
            <a:graphicFrameLocks noGrp="1"/>
          </p:cNvGraphicFramePr>
          <p:nvPr/>
        </p:nvGraphicFramePr>
        <p:xfrm>
          <a:off x="500034" y="2285992"/>
          <a:ext cx="3170924" cy="4064012"/>
        </p:xfrm>
        <a:graphic>
          <a:graphicData uri="http://schemas.openxmlformats.org/drawingml/2006/table">
            <a:tbl>
              <a:tblPr/>
              <a:tblGrid>
                <a:gridCol w="461590"/>
                <a:gridCol w="862973"/>
                <a:gridCol w="1093768"/>
                <a:gridCol w="752593"/>
              </a:tblGrid>
              <a:tr h="301037">
                <a:tc>
                  <a:txBody>
                    <a:bodyPr/>
                    <a:lstStyle/>
                    <a:p>
                      <a:pPr algn="ctr" fontAlgn="ctr"/>
                      <a:r>
                        <a:rPr lang="ru-RU" sz="900" b="1" i="0" u="none" strike="noStrike">
                          <a:solidFill>
                            <a:srgbClr val="000000"/>
                          </a:solidFill>
                          <a:latin typeface="Calibri"/>
                        </a:rPr>
                        <a:t>Данные</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900" b="1" i="0" u="none" strike="noStrike">
                          <a:solidFill>
                            <a:srgbClr val="000000"/>
                          </a:solidFill>
                          <a:latin typeface="Calibri"/>
                        </a:rPr>
                        <a:t>Кумулятивная частота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900" b="1" i="0" u="none" strike="noStrike">
                          <a:solidFill>
                            <a:srgbClr val="000000"/>
                          </a:solidFill>
                          <a:latin typeface="Calibri"/>
                        </a:rPr>
                        <a:t>Нормализованные значения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latin typeface="Calibri"/>
                        </a:rPr>
                        <a:t>Z</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0.092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0.038462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-1.768825039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0.0936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0.076923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-1.426076872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0.115385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-1.198379702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0.153846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-1.020076233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0.192308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-0.869423773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0.11415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0.230769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-0.736315917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0.269231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-0.615141105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0.346154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-0.395725296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0.346154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-0.395725296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0.423077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-0.194028142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0.423077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-0.194028142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0.461538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-0.096558615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0.500000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Calibri"/>
                        </a:rPr>
                        <a:t>-1.39214E-16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0.538462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0.096558615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0.615385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0.293381232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0.615385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0.293381232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0.653846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0.395725296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0.692308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0.502402223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0.730769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0.615141105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0.769231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0.736315917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0.1177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0.807692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0.869423773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0.1219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0.846154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1.020076233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0.1222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0.884615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1.198379702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000000"/>
                          </a:solidFill>
                          <a:latin typeface="Calibri"/>
                        </a:rPr>
                        <a:t>0.1556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0.923077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1.426076872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50519">
                <a:tc>
                  <a:txBody>
                    <a:bodyPr/>
                    <a:lstStyle/>
                    <a:p>
                      <a:pPr algn="ctr" fontAlgn="b"/>
                      <a:r>
                        <a:rPr lang="ru-RU" sz="900" b="0" i="0" u="none" strike="noStrike">
                          <a:solidFill>
                            <a:srgbClr val="FF0000"/>
                          </a:solidFill>
                          <a:latin typeface="Calibri"/>
                        </a:rPr>
                        <a:t>0.9083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0.961538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1.768825039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pSp>
        <p:nvGrpSpPr>
          <p:cNvPr id="11" name="Группа 10"/>
          <p:cNvGrpSpPr/>
          <p:nvPr/>
        </p:nvGrpSpPr>
        <p:grpSpPr>
          <a:xfrm>
            <a:off x="4315276" y="2571744"/>
            <a:ext cx="4543004" cy="2928958"/>
            <a:chOff x="4315276" y="2571744"/>
            <a:chExt cx="4543004" cy="2928958"/>
          </a:xfrm>
        </p:grpSpPr>
        <p:sp>
          <p:nvSpPr>
            <p:cNvPr id="8" name="Выноска 1 7"/>
            <p:cNvSpPr/>
            <p:nvPr/>
          </p:nvSpPr>
          <p:spPr>
            <a:xfrm>
              <a:off x="4357686" y="2571744"/>
              <a:ext cx="4500594" cy="428628"/>
            </a:xfrm>
            <a:prstGeom prst="borderCallout1">
              <a:avLst>
                <a:gd name="adj1" fmla="val 45840"/>
                <a:gd name="adj2" fmla="val 52"/>
                <a:gd name="adj3" fmla="val 126044"/>
                <a:gd name="adj4" fmla="val -66900"/>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pt-BR" sz="1400" smtClean="0"/>
                <a:t>=СЧЁТ($A$2:$A$26)+1-РАНГ(A2;$A$2:$A$26)</a:t>
              </a:r>
              <a:endParaRPr lang="ru-RU" sz="1400"/>
            </a:p>
          </p:txBody>
        </p:sp>
        <p:sp>
          <p:nvSpPr>
            <p:cNvPr id="9" name="Выноска 1 8"/>
            <p:cNvSpPr/>
            <p:nvPr/>
          </p:nvSpPr>
          <p:spPr>
            <a:xfrm>
              <a:off x="4315276" y="3714752"/>
              <a:ext cx="4500594" cy="428628"/>
            </a:xfrm>
            <a:prstGeom prst="borderCallout1">
              <a:avLst>
                <a:gd name="adj1" fmla="val 45840"/>
                <a:gd name="adj2" fmla="val 52"/>
                <a:gd name="adj3" fmla="val 146361"/>
                <a:gd name="adj4" fmla="val -44648"/>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pt-BR" sz="1400" smtClean="0"/>
                <a:t>=B2/(СЧЁТ($A$2:$A$26)+1)</a:t>
              </a:r>
              <a:endParaRPr lang="ru-RU" sz="1400"/>
            </a:p>
          </p:txBody>
        </p:sp>
        <p:sp>
          <p:nvSpPr>
            <p:cNvPr id="10" name="Выноска 1 9"/>
            <p:cNvSpPr/>
            <p:nvPr/>
          </p:nvSpPr>
          <p:spPr>
            <a:xfrm>
              <a:off x="4315276" y="5072074"/>
              <a:ext cx="4500594" cy="428628"/>
            </a:xfrm>
            <a:prstGeom prst="borderCallout1">
              <a:avLst>
                <a:gd name="adj1" fmla="val 45840"/>
                <a:gd name="adj2" fmla="val 52"/>
                <a:gd name="adj3" fmla="val -33109"/>
                <a:gd name="adj4" fmla="val -23364"/>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400" smtClean="0"/>
                <a:t>=НОРМСТОБР(</a:t>
              </a:r>
              <a:r>
                <a:rPr lang="pt-BR" sz="1400" smtClean="0"/>
                <a:t>C2)</a:t>
              </a:r>
              <a:endParaRPr lang="ru-RU" sz="1400"/>
            </a:p>
          </p:txBody>
        </p:sp>
      </p:grpSp>
      <p:sp>
        <p:nvSpPr>
          <p:cNvPr id="12" name="TextBox 11"/>
          <p:cNvSpPr txBox="1"/>
          <p:nvPr/>
        </p:nvSpPr>
        <p:spPr>
          <a:xfrm>
            <a:off x="4059684" y="2000240"/>
            <a:ext cx="5000660" cy="338554"/>
          </a:xfrm>
          <a:prstGeom prst="rect">
            <a:avLst/>
          </a:prstGeom>
          <a:noFill/>
        </p:spPr>
        <p:txBody>
          <a:bodyPr wrap="square" rtlCol="0">
            <a:spAutoFit/>
          </a:bodyPr>
          <a:lstStyle/>
          <a:p>
            <a:pPr algn="ctr"/>
            <a:r>
              <a:rPr lang="ru-RU" sz="1600" b="1" smtClean="0">
                <a:latin typeface="Arial" pitchFamily="34" charset="0"/>
                <a:cs typeface="Arial" pitchFamily="34" charset="0"/>
              </a:rPr>
              <a:t>Данные от 25 участников ППТ по титрованию</a:t>
            </a:r>
            <a:endParaRPr lang="ru-RU" sz="1600" b="1">
              <a:latin typeface="Arial" pitchFamily="34" charset="0"/>
              <a:cs typeface="Arial"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5" name="TextBox 4"/>
          <p:cNvSpPr txBox="1"/>
          <p:nvPr/>
        </p:nvSpPr>
        <p:spPr>
          <a:xfrm>
            <a:off x="214282" y="1500174"/>
            <a:ext cx="4857784" cy="646331"/>
          </a:xfrm>
          <a:prstGeom prst="rect">
            <a:avLst/>
          </a:prstGeom>
          <a:noFill/>
        </p:spPr>
        <p:txBody>
          <a:bodyPr wrap="square" rtlCol="0">
            <a:spAutoFit/>
          </a:bodyPr>
          <a:lstStyle/>
          <a:p>
            <a:pPr algn="ctr"/>
            <a:r>
              <a:rPr lang="ru-RU" b="1" i="1" smtClean="0"/>
              <a:t>Ранкит-график первичной обработки данных</a:t>
            </a:r>
            <a:endParaRPr lang="ru-RU" b="1" i="1"/>
          </a:p>
        </p:txBody>
      </p:sp>
      <p:grpSp>
        <p:nvGrpSpPr>
          <p:cNvPr id="8" name="Группа 7"/>
          <p:cNvGrpSpPr/>
          <p:nvPr/>
        </p:nvGrpSpPr>
        <p:grpSpPr>
          <a:xfrm>
            <a:off x="428596" y="2428868"/>
            <a:ext cx="4714908" cy="3786214"/>
            <a:chOff x="428596" y="2428868"/>
            <a:chExt cx="4714908" cy="3786214"/>
          </a:xfrm>
        </p:grpSpPr>
        <p:graphicFrame>
          <p:nvGraphicFramePr>
            <p:cNvPr id="3" name="Диаграмма 2"/>
            <p:cNvGraphicFramePr/>
            <p:nvPr/>
          </p:nvGraphicFramePr>
          <p:xfrm>
            <a:off x="428596" y="2428868"/>
            <a:ext cx="4714908" cy="3786214"/>
          </p:xfrm>
          <a:graphic>
            <a:graphicData uri="http://schemas.openxmlformats.org/drawingml/2006/chart">
              <c:chart xmlns:c="http://schemas.openxmlformats.org/drawingml/2006/chart" xmlns:r="http://schemas.openxmlformats.org/officeDocument/2006/relationships" r:id="rId2"/>
            </a:graphicData>
          </a:graphic>
        </p:graphicFrame>
        <p:sp>
          <p:nvSpPr>
            <p:cNvPr id="6" name="Овал 5"/>
            <p:cNvSpPr/>
            <p:nvPr/>
          </p:nvSpPr>
          <p:spPr>
            <a:xfrm>
              <a:off x="4143372" y="2857496"/>
              <a:ext cx="357190" cy="3571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 name="TextBox 6"/>
          <p:cNvSpPr txBox="1"/>
          <p:nvPr/>
        </p:nvSpPr>
        <p:spPr>
          <a:xfrm>
            <a:off x="5143504" y="3071810"/>
            <a:ext cx="3786214" cy="2308324"/>
          </a:xfrm>
          <a:prstGeom prst="rect">
            <a:avLst/>
          </a:prstGeom>
          <a:noFill/>
        </p:spPr>
        <p:txBody>
          <a:bodyPr wrap="square" rtlCol="0">
            <a:spAutoFit/>
          </a:bodyPr>
          <a:lstStyle/>
          <a:p>
            <a:pPr algn="just"/>
            <a:r>
              <a:rPr lang="ru-RU" sz="1400" smtClean="0">
                <a:latin typeface="Arial" pitchFamily="34" charset="0"/>
                <a:cs typeface="Arial" pitchFamily="34" charset="0"/>
              </a:rPr>
              <a:t>Очевидно, что точка 0.9083 М не является частью нормального распределения, так как она лежит очень далеко от прямой линии, определяющейся другими точками. Можно предположить, что и другие точки также не являются частью нормального распределения, так, что после удаления 0.9083 М построение Ранкит-графика необходимо продолжить.</a:t>
            </a:r>
          </a:p>
          <a:p>
            <a:endParaRPr lang="ru-RU"/>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TextBox 2"/>
          <p:cNvSpPr txBox="1"/>
          <p:nvPr/>
        </p:nvSpPr>
        <p:spPr>
          <a:xfrm>
            <a:off x="130626" y="1196512"/>
            <a:ext cx="8858280" cy="369332"/>
          </a:xfrm>
          <a:prstGeom prst="rect">
            <a:avLst/>
          </a:prstGeom>
          <a:noFill/>
        </p:spPr>
        <p:txBody>
          <a:bodyPr wrap="square" rtlCol="0">
            <a:spAutoFit/>
          </a:bodyPr>
          <a:lstStyle/>
          <a:p>
            <a:pPr algn="ctr"/>
            <a:r>
              <a:rPr lang="ru-RU" b="1" smtClean="0"/>
              <a:t>Повтор ранкит-теста для данных с  первым удаленным выпавшим значением</a:t>
            </a:r>
            <a:endParaRPr lang="ru-RU" b="1"/>
          </a:p>
        </p:txBody>
      </p:sp>
      <p:graphicFrame>
        <p:nvGraphicFramePr>
          <p:cNvPr id="5" name="Таблица 4"/>
          <p:cNvGraphicFramePr>
            <a:graphicFrameLocks noGrp="1"/>
          </p:cNvGraphicFramePr>
          <p:nvPr/>
        </p:nvGraphicFramePr>
        <p:xfrm>
          <a:off x="285721" y="1857364"/>
          <a:ext cx="3929091" cy="4643469"/>
        </p:xfrm>
        <a:graphic>
          <a:graphicData uri="http://schemas.openxmlformats.org/drawingml/2006/table">
            <a:tbl>
              <a:tblPr/>
              <a:tblGrid>
                <a:gridCol w="571957"/>
                <a:gridCol w="1069309"/>
                <a:gridCol w="1355288"/>
                <a:gridCol w="932537"/>
              </a:tblGrid>
              <a:tr h="357189">
                <a:tc>
                  <a:txBody>
                    <a:bodyPr/>
                    <a:lstStyle/>
                    <a:p>
                      <a:pPr algn="ctr" fontAlgn="ctr"/>
                      <a:r>
                        <a:rPr lang="ru-RU" sz="900" b="1" i="0" u="none" strike="noStrike">
                          <a:solidFill>
                            <a:srgbClr val="000000"/>
                          </a:solidFill>
                          <a:latin typeface="Calibri"/>
                        </a:rPr>
                        <a:t>Данные</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900" b="1" i="0" u="none" strike="noStrike">
                          <a:solidFill>
                            <a:srgbClr val="000000"/>
                          </a:solidFill>
                          <a:latin typeface="Calibri"/>
                        </a:rPr>
                        <a:t>Кумулятивная частота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900" b="1" i="0" u="none" strike="noStrike">
                          <a:solidFill>
                            <a:srgbClr val="000000"/>
                          </a:solidFill>
                          <a:latin typeface="Calibri"/>
                        </a:rPr>
                        <a:t>Нормализованные значения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latin typeface="Calibri"/>
                        </a:rPr>
                        <a:t>Z</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FF0000"/>
                          </a:solidFill>
                          <a:latin typeface="Calibri"/>
                        </a:rPr>
                        <a:t>0.092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0.040000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-1.750686071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FF0000"/>
                          </a:solidFill>
                          <a:latin typeface="Calibri"/>
                        </a:rPr>
                        <a:t>0.0936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0.080000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-1.40507156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0.120000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-1.174986792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0.160000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-0.994457883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0.200000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-0.841621234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0.11415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0.240000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-0.706302563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0.280000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-0.582841507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0.360000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-0.358458793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0.360000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-0.358458793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0.440000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-0.150969215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0.440000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-0.150969215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0.480000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-0.050153583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0.520000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0.050153583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0.560000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0.150969215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0.640000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0.358458793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0.640000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0.358458793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0.680000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0.467698799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0.720000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0.582841507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0.760000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0.706302563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000000"/>
                          </a:solidFill>
                          <a:latin typeface="Calibri"/>
                        </a:rPr>
                        <a:t>0.1158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0.800000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000000"/>
                          </a:solidFill>
                          <a:latin typeface="Calibri"/>
                        </a:rPr>
                        <a:t>0.841621234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FF0000"/>
                          </a:solidFill>
                          <a:latin typeface="Calibri"/>
                        </a:rPr>
                        <a:t>0.1177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0.840000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0.994457883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FF0000"/>
                          </a:solidFill>
                          <a:latin typeface="Calibri"/>
                        </a:rPr>
                        <a:t>0.1219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0.880000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1.174986792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FF0000"/>
                          </a:solidFill>
                          <a:latin typeface="Calibri"/>
                        </a:rPr>
                        <a:t>0.1222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0.920000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1.40507156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78595">
                <a:tc>
                  <a:txBody>
                    <a:bodyPr/>
                    <a:lstStyle/>
                    <a:p>
                      <a:pPr algn="ctr" fontAlgn="b"/>
                      <a:r>
                        <a:rPr lang="ru-RU" sz="900" b="0" i="0" u="none" strike="noStrike">
                          <a:solidFill>
                            <a:srgbClr val="FF0000"/>
                          </a:solidFill>
                          <a:latin typeface="Calibri"/>
                        </a:rPr>
                        <a:t>0.1556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0.960000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900" b="0" i="0" u="none" strike="noStrike">
                          <a:solidFill>
                            <a:srgbClr val="FF0000"/>
                          </a:solidFill>
                          <a:latin typeface="Calibri"/>
                        </a:rPr>
                        <a:t>1.750686071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pSp>
        <p:nvGrpSpPr>
          <p:cNvPr id="10" name="Группа 9"/>
          <p:cNvGrpSpPr/>
          <p:nvPr/>
        </p:nvGrpSpPr>
        <p:grpSpPr>
          <a:xfrm>
            <a:off x="4339744" y="1785926"/>
            <a:ext cx="4572032" cy="4643470"/>
            <a:chOff x="4339744" y="1785926"/>
            <a:chExt cx="4572032" cy="4643470"/>
          </a:xfrm>
        </p:grpSpPr>
        <p:graphicFrame>
          <p:nvGraphicFramePr>
            <p:cNvPr id="6" name="Диаграмма 5"/>
            <p:cNvGraphicFramePr/>
            <p:nvPr/>
          </p:nvGraphicFramePr>
          <p:xfrm>
            <a:off x="4339744" y="1785926"/>
            <a:ext cx="4572032" cy="4643470"/>
          </p:xfrm>
          <a:graphic>
            <a:graphicData uri="http://schemas.openxmlformats.org/drawingml/2006/chart">
              <c:chart xmlns:c="http://schemas.openxmlformats.org/drawingml/2006/chart" xmlns:r="http://schemas.openxmlformats.org/officeDocument/2006/relationships" r:id="rId2"/>
            </a:graphicData>
          </a:graphic>
        </p:graphicFrame>
        <p:sp>
          <p:nvSpPr>
            <p:cNvPr id="7" name="Овал 6"/>
            <p:cNvSpPr/>
            <p:nvPr/>
          </p:nvSpPr>
          <p:spPr>
            <a:xfrm>
              <a:off x="7197296" y="2071678"/>
              <a:ext cx="357190" cy="3571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6125726" y="5429264"/>
              <a:ext cx="428628" cy="7143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6572264" y="2428868"/>
              <a:ext cx="428628" cy="71438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TextBox 2"/>
          <p:cNvSpPr txBox="1"/>
          <p:nvPr/>
        </p:nvSpPr>
        <p:spPr>
          <a:xfrm>
            <a:off x="130626" y="1428736"/>
            <a:ext cx="8858280" cy="369332"/>
          </a:xfrm>
          <a:prstGeom prst="rect">
            <a:avLst/>
          </a:prstGeom>
          <a:noFill/>
        </p:spPr>
        <p:txBody>
          <a:bodyPr wrap="square" rtlCol="0">
            <a:spAutoFit/>
          </a:bodyPr>
          <a:lstStyle/>
          <a:p>
            <a:pPr algn="ctr"/>
            <a:r>
              <a:rPr lang="ru-RU" b="1" smtClean="0"/>
              <a:t>Завершающий ранкит-тест</a:t>
            </a:r>
            <a:endParaRPr lang="ru-RU" b="1"/>
          </a:p>
        </p:txBody>
      </p:sp>
      <p:graphicFrame>
        <p:nvGraphicFramePr>
          <p:cNvPr id="5" name="Таблица 4"/>
          <p:cNvGraphicFramePr>
            <a:graphicFrameLocks noGrp="1"/>
          </p:cNvGraphicFramePr>
          <p:nvPr/>
        </p:nvGraphicFramePr>
        <p:xfrm>
          <a:off x="357157" y="2143116"/>
          <a:ext cx="3571900" cy="3810000"/>
        </p:xfrm>
        <a:graphic>
          <a:graphicData uri="http://schemas.openxmlformats.org/drawingml/2006/table">
            <a:tbl>
              <a:tblPr/>
              <a:tblGrid>
                <a:gridCol w="519961"/>
                <a:gridCol w="972099"/>
                <a:gridCol w="1232079"/>
                <a:gridCol w="847761"/>
              </a:tblGrid>
              <a:tr h="381000">
                <a:tc>
                  <a:txBody>
                    <a:bodyPr/>
                    <a:lstStyle/>
                    <a:p>
                      <a:pPr algn="ctr" fontAlgn="ctr"/>
                      <a:r>
                        <a:rPr lang="ru-RU" sz="1100" b="1" i="0" u="none" strike="noStrike">
                          <a:solidFill>
                            <a:srgbClr val="000000"/>
                          </a:solidFill>
                          <a:latin typeface="Calibri"/>
                        </a:rPr>
                        <a:t>Данные</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latin typeface="Calibri"/>
                        </a:rPr>
                        <a:t>Кумулятивная частота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100" b="1" i="0" u="none" strike="noStrike">
                          <a:solidFill>
                            <a:srgbClr val="000000"/>
                          </a:solidFill>
                          <a:latin typeface="Calibri"/>
                        </a:rPr>
                        <a:t>Нормализованные значения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latin typeface="Calibri"/>
                        </a:rPr>
                        <a:t>Z</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0.052632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-1.619856259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0.105263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-1.25211952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0.157895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-1.003147968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0.11415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0.210526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-0.80459638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0.263158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-0.633640001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0.368421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-0.33603814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0.368421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-0.33603814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0.473684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-0.066011812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0.473684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-0.066011812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0.526316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0.066011812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0.578947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0.199201325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0.631579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0.33603814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0.736842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0.633640001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0.736842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0.633640001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0.789474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0.80459638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0.842105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1.003147968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0.894737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1.25211952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0500">
                <a:tc>
                  <a:txBody>
                    <a:bodyPr/>
                    <a:lstStyle/>
                    <a:p>
                      <a:pPr algn="ctr" fontAlgn="b"/>
                      <a:r>
                        <a:rPr lang="ru-RU" sz="1100" b="0" i="0" u="none" strike="noStrike">
                          <a:solidFill>
                            <a:srgbClr val="000000"/>
                          </a:solidFill>
                          <a:latin typeface="Calibri"/>
                        </a:rPr>
                        <a:t>0.1158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0.947368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1.619856259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6" name="Диаграмма 5"/>
          <p:cNvGraphicFramePr/>
          <p:nvPr/>
        </p:nvGraphicFramePr>
        <p:xfrm>
          <a:off x="4143373" y="2143116"/>
          <a:ext cx="4714908" cy="382905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7" name="Прямоугольник 6"/>
          <p:cNvSpPr/>
          <p:nvPr/>
        </p:nvSpPr>
        <p:spPr>
          <a:xfrm>
            <a:off x="285720" y="1571612"/>
            <a:ext cx="8501122" cy="2031325"/>
          </a:xfrm>
          <a:prstGeom prst="rect">
            <a:avLst/>
          </a:prstGeom>
        </p:spPr>
        <p:txBody>
          <a:bodyPr wrap="square">
            <a:spAutoFit/>
          </a:bodyPr>
          <a:lstStyle/>
          <a:p>
            <a:pPr indent="363538" algn="just"/>
            <a:r>
              <a:rPr lang="ru-RU" sz="1400" smtClean="0">
                <a:latin typeface="Arial" pitchFamily="34" charset="0"/>
              </a:rPr>
              <a:t>Очевидно, что точки-данные 0.092, 0.0936, 0.1177, 0.1219, 0.1222, и 0.1556  являются выпавшими значениями. Удаление этих точек и повторное выполнение вычислений дает </a:t>
            </a:r>
            <a:r>
              <a:rPr lang="ru-RU" sz="1400" err="1" smtClean="0">
                <a:latin typeface="Arial" pitchFamily="34" charset="0"/>
              </a:rPr>
              <a:t>Ранкит-график</a:t>
            </a:r>
            <a:r>
              <a:rPr lang="ru-RU" sz="1400" smtClean="0">
                <a:latin typeface="Arial" pitchFamily="34" charset="0"/>
              </a:rPr>
              <a:t>, представленный на последнем рисунке</a:t>
            </a:r>
            <a:r>
              <a:rPr lang="en-US" sz="1400" smtClean="0">
                <a:latin typeface="Arial" pitchFamily="34" charset="0"/>
              </a:rPr>
              <a:t>, </a:t>
            </a:r>
            <a:r>
              <a:rPr lang="ru-RU" sz="1400" smtClean="0">
                <a:latin typeface="Arial" pitchFamily="34" charset="0"/>
              </a:rPr>
              <a:t>где наконец видно, что точки расположены на прямой линии. В результате только 18 точек являются частью нормального распределения, а 7 выпали из нормального распределения.</a:t>
            </a:r>
          </a:p>
          <a:p>
            <a:pPr indent="363538" algn="just"/>
            <a:r>
              <a:rPr lang="ru-RU" sz="1400" smtClean="0">
                <a:latin typeface="Arial" pitchFamily="34" charset="0"/>
              </a:rPr>
              <a:t>Глядя на итоговый график, представленный на рисунке</a:t>
            </a:r>
            <a:r>
              <a:rPr lang="en-US" sz="1400" smtClean="0">
                <a:latin typeface="Arial" pitchFamily="34" charset="0"/>
              </a:rPr>
              <a:t> </a:t>
            </a:r>
            <a:r>
              <a:rPr lang="ru-RU" sz="1400" smtClean="0">
                <a:latin typeface="Arial" pitchFamily="34" charset="0"/>
              </a:rPr>
              <a:t>с удаленными всеми выпавшими значениями, можно видеть, что это практически прямая линия. Ваша способность определить линейность на глаз весьма надежна и, вследствие своей простоты этот метод используется наиболее часто. </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TextBox 2"/>
          <p:cNvSpPr txBox="1"/>
          <p:nvPr/>
        </p:nvSpPr>
        <p:spPr>
          <a:xfrm>
            <a:off x="130626" y="1428736"/>
            <a:ext cx="8858280" cy="338554"/>
          </a:xfrm>
          <a:prstGeom prst="rect">
            <a:avLst/>
          </a:prstGeom>
          <a:noFill/>
        </p:spPr>
        <p:txBody>
          <a:bodyPr wrap="square" rtlCol="0">
            <a:spAutoFit/>
          </a:bodyPr>
          <a:lstStyle/>
          <a:p>
            <a:pPr algn="ctr"/>
            <a:r>
              <a:rPr lang="ru-RU" sz="1600" b="1" smtClean="0"/>
              <a:t>Тесты на выпавшие  значения</a:t>
            </a:r>
          </a:p>
        </p:txBody>
      </p:sp>
      <p:sp>
        <p:nvSpPr>
          <p:cNvPr id="5" name="Прямоугольник 4"/>
          <p:cNvSpPr/>
          <p:nvPr/>
        </p:nvSpPr>
        <p:spPr>
          <a:xfrm>
            <a:off x="2143108" y="1857364"/>
            <a:ext cx="6715172" cy="1169551"/>
          </a:xfrm>
          <a:prstGeom prst="rect">
            <a:avLst/>
          </a:prstGeom>
        </p:spPr>
        <p:txBody>
          <a:bodyPr wrap="square">
            <a:spAutoFit/>
          </a:bodyPr>
          <a:lstStyle/>
          <a:p>
            <a:pPr indent="363538" algn="just"/>
            <a:r>
              <a:rPr lang="ru-RU" sz="1400" smtClean="0">
                <a:latin typeface="Arial" pitchFamily="34" charset="0"/>
              </a:rPr>
              <a:t>Выпавшее значение, есть значение, которое не принадлежит распределению, к которому принадлежат остальные данные. Если включить его в вычисление статистического параметра, такого как среднее или стандартное отклонение, то полученный результат не будет представлять этот параметр. </a:t>
            </a:r>
          </a:p>
        </p:txBody>
      </p:sp>
      <p:pic>
        <p:nvPicPr>
          <p:cNvPr id="6" name="Picture 4" descr="C:\Program Files\Microsoft Office\MEDIA\CAGCAT10\j0292020.wmf"/>
          <p:cNvPicPr>
            <a:picLocks noChangeAspect="1" noChangeArrowheads="1"/>
          </p:cNvPicPr>
          <p:nvPr/>
        </p:nvPicPr>
        <p:blipFill>
          <a:blip r:embed="rId2"/>
          <a:srcRect/>
          <a:stretch>
            <a:fillRect/>
          </a:stretch>
        </p:blipFill>
        <p:spPr bwMode="auto">
          <a:xfrm>
            <a:off x="214282" y="1142984"/>
            <a:ext cx="1869034" cy="1773936"/>
          </a:xfrm>
          <a:prstGeom prst="rect">
            <a:avLst/>
          </a:prstGeom>
          <a:noFill/>
        </p:spPr>
      </p:pic>
      <p:sp>
        <p:nvSpPr>
          <p:cNvPr id="7" name="Прямоугольник 6"/>
          <p:cNvSpPr/>
          <p:nvPr/>
        </p:nvSpPr>
        <p:spPr>
          <a:xfrm>
            <a:off x="214282" y="2937001"/>
            <a:ext cx="8643998" cy="3323987"/>
          </a:xfrm>
          <a:prstGeom prst="rect">
            <a:avLst/>
          </a:prstGeom>
        </p:spPr>
        <p:txBody>
          <a:bodyPr wrap="square">
            <a:spAutoFit/>
          </a:bodyPr>
          <a:lstStyle/>
          <a:p>
            <a:pPr indent="363538" algn="just"/>
            <a:r>
              <a:rPr lang="ru-RU" sz="1400" smtClean="0">
                <a:latin typeface="Arial" pitchFamily="34" charset="0"/>
              </a:rPr>
              <a:t>Поэтому, важно, чтобы выпавшие значения были идентифицированы и исключены из дальнейших вычислений. При повторяющихся химических анализах, выпавшие значения неизбежно появляются на экстремумах (т.е. являются или самым большим, или самым маленьким результатом). Помните, однако, что результаты нельзя просто так отбросить: должна быть основа для идентификации данных как выпавших значений и стратегия работы с ними. Выпавшие значения все же являются результатами и должны исследоваться и включаться в отчет, даже если они не используются последующем анализе. Если данные имеют несколько выпавших значений или содержат данные из двух генеральных совокупностей, то графический метод, такой как </a:t>
            </a:r>
            <a:r>
              <a:rPr lang="ru-RU" sz="1400" err="1" smtClean="0">
                <a:latin typeface="Arial" pitchFamily="34" charset="0"/>
              </a:rPr>
              <a:t>Ранкит-график</a:t>
            </a:r>
            <a:r>
              <a:rPr lang="ru-RU" sz="1400" smtClean="0">
                <a:latin typeface="Arial" pitchFamily="34" charset="0"/>
              </a:rPr>
              <a:t> весьма полезен для сортировки нормально распределенных поднаборов результатов. Однако, также полезно иметь быстрый метод для решения вопроса о том, является или нет конкретное значение выпавшим. Метод, который рекомендует </a:t>
            </a:r>
            <a:r>
              <a:rPr lang="en-US" sz="1400" smtClean="0">
                <a:latin typeface="Arial" pitchFamily="34" charset="0"/>
              </a:rPr>
              <a:t>ISO </a:t>
            </a:r>
            <a:r>
              <a:rPr lang="ru-RU" sz="1400" smtClean="0">
                <a:latin typeface="Arial" pitchFamily="34" charset="0"/>
              </a:rPr>
              <a:t>является т.н. тест </a:t>
            </a:r>
            <a:r>
              <a:rPr lang="ru-RU" sz="1400" err="1" smtClean="0">
                <a:latin typeface="Arial" pitchFamily="34" charset="0"/>
              </a:rPr>
              <a:t>Грубба</a:t>
            </a:r>
            <a:r>
              <a:rPr lang="ru-RU" sz="1400" smtClean="0">
                <a:latin typeface="Arial" pitchFamily="34" charset="0"/>
              </a:rPr>
              <a:t>, хотя многие старые книги предлагают тест Диксона.</a:t>
            </a:r>
          </a:p>
          <a:p>
            <a:pPr indent="363538" algn="just"/>
            <a:r>
              <a:rPr lang="ru-RU" sz="1400" smtClean="0">
                <a:latin typeface="Arial" pitchFamily="34" charset="0"/>
              </a:rPr>
              <a:t>Тест </a:t>
            </a:r>
            <a:r>
              <a:rPr lang="ru-RU" sz="1400" err="1" smtClean="0">
                <a:latin typeface="Arial" pitchFamily="34" charset="0"/>
              </a:rPr>
              <a:t>Грубба</a:t>
            </a:r>
            <a:r>
              <a:rPr lang="ru-RU" sz="1400" smtClean="0">
                <a:latin typeface="Arial" pitchFamily="34" charset="0"/>
              </a:rPr>
              <a:t> заключается в нахождении критерия </a:t>
            </a:r>
            <a:r>
              <a:rPr lang="en-US" sz="1400" smtClean="0">
                <a:latin typeface="Arial" pitchFamily="34" charset="0"/>
              </a:rPr>
              <a:t>G</a:t>
            </a:r>
            <a:r>
              <a:rPr lang="ru-RU" sz="1400" smtClean="0">
                <a:latin typeface="Arial" pitchFamily="34" charset="0"/>
              </a:rPr>
              <a:t>, который потом сравнивается с табличным значением </a:t>
            </a:r>
            <a:r>
              <a:rPr lang="en-US" sz="1400" err="1" smtClean="0">
                <a:latin typeface="Arial" pitchFamily="34" charset="0"/>
              </a:rPr>
              <a:t>G</a:t>
            </a:r>
            <a:r>
              <a:rPr lang="en-US" sz="1400" baseline="-25000" err="1" smtClean="0">
                <a:latin typeface="Arial" pitchFamily="34" charset="0"/>
              </a:rPr>
              <a:t>critical</a:t>
            </a:r>
            <a:r>
              <a:rPr lang="en-US" sz="1400" smtClean="0">
                <a:latin typeface="Arial" pitchFamily="34" charset="0"/>
              </a:rPr>
              <a:t> </a:t>
            </a:r>
            <a:r>
              <a:rPr lang="ru-RU" sz="1400" smtClean="0">
                <a:latin typeface="Arial" pitchFamily="34" charset="0"/>
              </a:rPr>
              <a:t> или же это критичное значение рассчитывается по соответствующей формуле.</a:t>
            </a:r>
          </a:p>
          <a:p>
            <a:pPr indent="363538" algn="just"/>
            <a:r>
              <a:rPr lang="ru-RU" sz="1400" smtClean="0">
                <a:latin typeface="Arial" pitchFamily="34" charset="0"/>
              </a:rPr>
              <a:t>Если </a:t>
            </a:r>
            <a:r>
              <a:rPr lang="en-US" sz="1400" smtClean="0">
                <a:latin typeface="Arial" pitchFamily="34" charset="0"/>
              </a:rPr>
              <a:t>G&gt;</a:t>
            </a:r>
            <a:r>
              <a:rPr lang="ru-RU" sz="1400" smtClean="0">
                <a:latin typeface="Arial" pitchFamily="34" charset="0"/>
              </a:rPr>
              <a:t> </a:t>
            </a:r>
            <a:r>
              <a:rPr lang="en-US" sz="1400" err="1" smtClean="0">
                <a:latin typeface="Arial" pitchFamily="34" charset="0"/>
              </a:rPr>
              <a:t>G</a:t>
            </a:r>
            <a:r>
              <a:rPr lang="en-US" sz="1400" baseline="-25000" err="1" smtClean="0">
                <a:latin typeface="Arial" pitchFamily="34" charset="0"/>
              </a:rPr>
              <a:t>critical</a:t>
            </a:r>
            <a:r>
              <a:rPr lang="ru-RU" sz="1400" smtClean="0">
                <a:latin typeface="Arial" pitchFamily="34" charset="0"/>
              </a:rPr>
              <a:t> то соответствующая точка отбрасывается.</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42910" y="1071546"/>
            <a:ext cx="8143932" cy="307777"/>
          </a:xfrm>
          <a:prstGeom prst="rect">
            <a:avLst/>
          </a:prstGeom>
        </p:spPr>
        <p:txBody>
          <a:bodyPr wrap="square">
            <a:spAutoFit/>
          </a:bodyPr>
          <a:lstStyle/>
          <a:p>
            <a:pPr indent="363538" algn="ctr"/>
            <a:r>
              <a:rPr lang="ru-RU" sz="1400" i="1" smtClean="0">
                <a:latin typeface="Arial" pitchFamily="34" charset="0"/>
              </a:rPr>
              <a:t>Иллюстрация</a:t>
            </a:r>
            <a:r>
              <a:rPr lang="ru-RU" sz="1400" smtClean="0">
                <a:latin typeface="Arial" pitchFamily="34" charset="0"/>
              </a:rPr>
              <a:t> </a:t>
            </a:r>
            <a:r>
              <a:rPr lang="ru-RU" sz="1400" i="1" smtClean="0">
                <a:latin typeface="Arial" pitchFamily="34" charset="0"/>
              </a:rPr>
              <a:t>систематической погрешности</a:t>
            </a:r>
          </a:p>
        </p:txBody>
      </p:sp>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19458"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428728" y="1714488"/>
            <a:ext cx="3429024" cy="4429156"/>
          </a:xfrm>
          <a:prstGeom prst="rect">
            <a:avLst/>
          </a:prstGeom>
          <a:noFill/>
          <a:ln w="9525">
            <a:noFill/>
            <a:miter lim="800000"/>
            <a:headEnd/>
            <a:tailEnd/>
          </a:ln>
          <a:effectLst/>
        </p:spPr>
      </p:pic>
      <p:sp>
        <p:nvSpPr>
          <p:cNvPr id="7" name="TextBox 6"/>
          <p:cNvSpPr txBox="1"/>
          <p:nvPr/>
        </p:nvSpPr>
        <p:spPr>
          <a:xfrm>
            <a:off x="4000496" y="1643050"/>
            <a:ext cx="4857784" cy="4708981"/>
          </a:xfrm>
          <a:prstGeom prst="rect">
            <a:avLst/>
          </a:prstGeom>
          <a:noFill/>
        </p:spPr>
        <p:txBody>
          <a:bodyPr wrap="square" rtlCol="0">
            <a:spAutoFit/>
          </a:bodyPr>
          <a:lstStyle/>
          <a:p>
            <a:pPr algn="just"/>
            <a:r>
              <a:rPr lang="ru-RU" sz="1200" b="1" smtClean="0">
                <a:latin typeface="Arial" pitchFamily="34" charset="0"/>
                <a:cs typeface="Arial" pitchFamily="34" charset="0"/>
              </a:rPr>
              <a:t>1.</a:t>
            </a:r>
            <a:r>
              <a:rPr lang="ru-RU" sz="1200" smtClean="0">
                <a:latin typeface="Arial" pitchFamily="34" charset="0"/>
                <a:cs typeface="Arial" pitchFamily="34" charset="0"/>
              </a:rPr>
              <a:t> Производитель пипетки утверждает тот факт, что произведенная им пипетка, правильно заполненная до метки при 20 °С гарантирует объем примерно между значениями 9.98 и 10.02 мл. Отметим, что погрешность этого рода - систематическая погрешность.</a:t>
            </a:r>
          </a:p>
          <a:p>
            <a:endParaRPr lang="ru-RU" sz="1200" smtClean="0">
              <a:latin typeface="Arial" pitchFamily="34" charset="0"/>
              <a:cs typeface="Arial" pitchFamily="34" charset="0"/>
            </a:endParaRPr>
          </a:p>
          <a:p>
            <a:pPr algn="just"/>
            <a:r>
              <a:rPr lang="ru-RU" sz="1200" b="1" smtClean="0">
                <a:latin typeface="Arial" pitchFamily="34" charset="0"/>
                <a:cs typeface="Arial" pitchFamily="34" charset="0"/>
              </a:rPr>
              <a:t>2</a:t>
            </a:r>
            <a:r>
              <a:rPr lang="ru-RU" sz="1200" smtClean="0">
                <a:latin typeface="Arial" pitchFamily="34" charset="0"/>
                <a:cs typeface="Arial" pitchFamily="34" charset="0"/>
              </a:rPr>
              <a:t>. Когда вы заполняете пипетку, то заполняете ли Вы ее каждый раз точно до одного и того же уровня? Серия из 10 экспериментов заполнения пипетки дистиллированной водой и взвешивание дает нам диапазон от 9.95 до 10.04 мл. Вклад аналитика в погрешность по определению случайный (если аналитик имеет верный глаз и необходимые знания, в противном случае он может, например, совмещать с меткой объема не нижний, а например верхний край мениска).</a:t>
            </a:r>
          </a:p>
          <a:p>
            <a:endParaRPr lang="ru-RU" sz="1200" smtClean="0">
              <a:latin typeface="Arial" pitchFamily="34" charset="0"/>
              <a:cs typeface="Arial" pitchFamily="34" charset="0"/>
            </a:endParaRPr>
          </a:p>
          <a:p>
            <a:pPr algn="just"/>
            <a:r>
              <a:rPr lang="ru-RU" sz="1200" b="1" smtClean="0">
                <a:latin typeface="Arial" pitchFamily="34" charset="0"/>
                <a:cs typeface="Arial" pitchFamily="34" charset="0"/>
              </a:rPr>
              <a:t>3.</a:t>
            </a:r>
            <a:r>
              <a:rPr lang="ru-RU" sz="1200" smtClean="0">
                <a:latin typeface="Arial" pitchFamily="34" charset="0"/>
                <a:cs typeface="Arial" pitchFamily="34" charset="0"/>
              </a:rPr>
              <a:t> Вы знаете, что в процессе Вашего экспериментирования, температура в Вашей лаборатории может колебаться между 19.2 и 23.1°С  а, соответственно , что объем 10 мл воды увеличится на 0.0021 мл при повышении температуры воды на каждый градус Цельсия. Если эксперимент занимает много времени для того, чтобы дать температуре меняться случайным образом вокруг некоторого среднего, то эти изменения дадут вклад в результаты весового измерения (пункт 2). Кроме того, кроме того случая, когда точная температура не составляет точно 20 °С, это также приведет к систематической погрешности.</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aphicFrame>
        <p:nvGraphicFramePr>
          <p:cNvPr id="5" name="Объект 4"/>
          <p:cNvGraphicFramePr>
            <a:graphicFrameLocks noChangeAspect="1"/>
          </p:cNvGraphicFramePr>
          <p:nvPr/>
        </p:nvGraphicFramePr>
        <p:xfrm>
          <a:off x="1071538" y="1643050"/>
          <a:ext cx="2202672" cy="1071570"/>
        </p:xfrm>
        <a:graphic>
          <a:graphicData uri="http://schemas.openxmlformats.org/presentationml/2006/ole">
            <p:oleObj spid="_x0000_s74754" name="Формула" r:id="rId3" imgW="939600" imgH="457200" progId="Equation.3">
              <p:embed/>
            </p:oleObj>
          </a:graphicData>
        </a:graphic>
      </p:graphicFrame>
      <p:graphicFrame>
        <p:nvGraphicFramePr>
          <p:cNvPr id="6" name="Объект 5"/>
          <p:cNvGraphicFramePr>
            <a:graphicFrameLocks noChangeAspect="1"/>
          </p:cNvGraphicFramePr>
          <p:nvPr/>
        </p:nvGraphicFramePr>
        <p:xfrm>
          <a:off x="4429124" y="1500174"/>
          <a:ext cx="3286148" cy="1357322"/>
        </p:xfrm>
        <a:graphic>
          <a:graphicData uri="http://schemas.openxmlformats.org/presentationml/2006/ole">
            <p:oleObj spid="_x0000_s74755" name="Формула" r:id="rId4" imgW="2082600" imgH="736560" progId="Equation.3">
              <p:embed/>
            </p:oleObj>
          </a:graphicData>
        </a:graphic>
      </p:graphicFrame>
      <p:sp>
        <p:nvSpPr>
          <p:cNvPr id="7" name="Прямоугольник 6"/>
          <p:cNvSpPr/>
          <p:nvPr/>
        </p:nvSpPr>
        <p:spPr>
          <a:xfrm>
            <a:off x="357158" y="3857628"/>
            <a:ext cx="8429684" cy="1384995"/>
          </a:xfrm>
          <a:prstGeom prst="rect">
            <a:avLst/>
          </a:prstGeom>
        </p:spPr>
        <p:txBody>
          <a:bodyPr wrap="square">
            <a:spAutoFit/>
          </a:bodyPr>
          <a:lstStyle/>
          <a:p>
            <a:pPr algn="just"/>
            <a:r>
              <a:rPr lang="ru-RU" sz="1400" smtClean="0">
                <a:latin typeface="Arial" pitchFamily="34" charset="0"/>
              </a:rPr>
              <a:t>Результат применения </a:t>
            </a:r>
            <a:r>
              <a:rPr lang="en-US" sz="1400" err="1" smtClean="0">
                <a:latin typeface="Arial" pitchFamily="34" charset="0"/>
              </a:rPr>
              <a:t>Excell</a:t>
            </a:r>
            <a:r>
              <a:rPr lang="en-US" sz="1400" smtClean="0">
                <a:latin typeface="Arial" pitchFamily="34" charset="0"/>
              </a:rPr>
              <a:t> </a:t>
            </a:r>
            <a:r>
              <a:rPr lang="ru-RU" sz="1400" smtClean="0">
                <a:latin typeface="Arial" pitchFamily="34" charset="0"/>
              </a:rPr>
              <a:t> для выполнения теста </a:t>
            </a:r>
            <a:r>
              <a:rPr lang="ru-RU" sz="1400" err="1" smtClean="0">
                <a:latin typeface="Arial" pitchFamily="34" charset="0"/>
              </a:rPr>
              <a:t>Грубба</a:t>
            </a:r>
            <a:r>
              <a:rPr lang="ru-RU" sz="1400" smtClean="0">
                <a:latin typeface="Arial" pitchFamily="34" charset="0"/>
              </a:rPr>
              <a:t> рассмотрим на следующем примере: </a:t>
            </a:r>
          </a:p>
          <a:p>
            <a:pPr algn="just"/>
            <a:endParaRPr lang="ru-RU" sz="1400" smtClean="0">
              <a:latin typeface="Arial" pitchFamily="34" charset="0"/>
            </a:endParaRPr>
          </a:p>
          <a:p>
            <a:pPr algn="just"/>
            <a:r>
              <a:rPr lang="ru-RU" sz="1400" smtClean="0">
                <a:latin typeface="Arial" pitchFamily="34" charset="0"/>
              </a:rPr>
              <a:t>Было проведено определение концентрации кальция в молоке посредством титрования ЭДТА. Было выполнено 10 повторных измерений, в результате которых получены следующие результаты (мг/г) 4.59, 10.00, 6.07, 4.73, 9.91, 5.28, 16.65, 5.17, 4.59 и 4.38. Нужно проверить эту выборку данных на предмет выпадающих значений.</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aphicFrame>
        <p:nvGraphicFramePr>
          <p:cNvPr id="5" name="Таблица 4"/>
          <p:cNvGraphicFramePr>
            <a:graphicFrameLocks noGrp="1"/>
          </p:cNvGraphicFramePr>
          <p:nvPr/>
        </p:nvGraphicFramePr>
        <p:xfrm>
          <a:off x="428596" y="1500174"/>
          <a:ext cx="2714646" cy="4214838"/>
        </p:xfrm>
        <a:graphic>
          <a:graphicData uri="http://schemas.openxmlformats.org/drawingml/2006/table">
            <a:tbl>
              <a:tblPr/>
              <a:tblGrid>
                <a:gridCol w="904882"/>
                <a:gridCol w="904882"/>
                <a:gridCol w="904882"/>
              </a:tblGrid>
              <a:tr h="258579">
                <a:tc>
                  <a:txBody>
                    <a:bodyPr/>
                    <a:lstStyle/>
                    <a:p>
                      <a:pPr algn="ctr" fontAlgn="b"/>
                      <a:r>
                        <a:rPr lang="en-US" sz="1100" b="1" i="0" u="none" strike="noStrike" smtClean="0">
                          <a:solidFill>
                            <a:srgbClr val="000000"/>
                          </a:solidFill>
                          <a:latin typeface="Calibri"/>
                        </a:rPr>
                        <a:t>A</a:t>
                      </a:r>
                      <a:endParaRPr lang="ru-RU" sz="1100" b="1" i="0" u="none" strike="noStrike">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b"/>
                      <a:r>
                        <a:rPr lang="en-US" sz="1100" b="1" i="0" u="none" strike="noStrike" smtClean="0">
                          <a:solidFill>
                            <a:srgbClr val="000000"/>
                          </a:solidFill>
                          <a:latin typeface="Calibri"/>
                        </a:rPr>
                        <a:t>B</a:t>
                      </a:r>
                      <a:endParaRPr lang="ru-RU" sz="1100" b="1" i="0" u="none" strike="noStrike">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b"/>
                      <a:r>
                        <a:rPr lang="en-US" sz="1100" b="1" i="0" u="none" strike="noStrike" smtClean="0">
                          <a:solidFill>
                            <a:srgbClr val="000000"/>
                          </a:solidFill>
                          <a:latin typeface="Calibri"/>
                        </a:rPr>
                        <a:t>C</a:t>
                      </a:r>
                      <a:endParaRPr lang="en-US" sz="1100" b="1" i="0" u="none" strike="noStrike">
                        <a:solidFill>
                          <a:srgbClr val="000000"/>
                        </a:solidFill>
                        <a:latin typeface="Calibri"/>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75000"/>
                      </a:schemeClr>
                    </a:solidFill>
                  </a:tcPr>
                </a:tc>
              </a:tr>
              <a:tr h="258579">
                <a:tc>
                  <a:txBody>
                    <a:bodyPr/>
                    <a:lstStyle/>
                    <a:p>
                      <a:pPr algn="ctr" fontAlgn="b"/>
                      <a:r>
                        <a:rPr lang="ru-RU" sz="1100" b="1" i="0" u="none" strike="noStrike">
                          <a:solidFill>
                            <a:srgbClr val="000000"/>
                          </a:solidFill>
                          <a:latin typeface="Calibri"/>
                        </a:rPr>
                        <a:t>#</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1" i="0" u="none" strike="noStrike">
                          <a:solidFill>
                            <a:srgbClr val="000000"/>
                          </a:solidFill>
                          <a:latin typeface="Calibri"/>
                        </a:rPr>
                        <a:t>Данные</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latin typeface="Calibri"/>
                        </a:rPr>
                        <a:t>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579">
                <a:tc>
                  <a:txBody>
                    <a:bodyPr/>
                    <a:lstStyle/>
                    <a:p>
                      <a:pPr algn="ctr" fontAlgn="b"/>
                      <a:r>
                        <a:rPr lang="ru-RU" sz="1100" b="0" i="0" u="none" strike="noStrike">
                          <a:solidFill>
                            <a:srgbClr val="000000"/>
                          </a:solidFill>
                          <a:latin typeface="Calibri"/>
                        </a:rPr>
                        <a:t>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4,59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0,643013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579">
                <a:tc>
                  <a:txBody>
                    <a:bodyPr/>
                    <a:lstStyle/>
                    <a:p>
                      <a:pPr algn="ctr" fontAlgn="b"/>
                      <a:r>
                        <a:rPr lang="ru-RU" sz="1100" b="0" i="0" u="none" strike="noStrike">
                          <a:solidFill>
                            <a:srgbClr val="000000"/>
                          </a:solidFill>
                          <a:latin typeface="Calibri"/>
                        </a:rPr>
                        <a:t>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0,72279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579">
                <a:tc>
                  <a:txBody>
                    <a:bodyPr/>
                    <a:lstStyle/>
                    <a:p>
                      <a:pPr algn="ctr" fontAlgn="b"/>
                      <a:r>
                        <a:rPr lang="ru-RU" sz="1100" b="0" i="0" u="none" strike="noStrike">
                          <a:solidFill>
                            <a:srgbClr val="000000"/>
                          </a:solidFill>
                          <a:latin typeface="Calibri"/>
                        </a:rPr>
                        <a:t>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6,07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0,269374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579">
                <a:tc>
                  <a:txBody>
                    <a:bodyPr/>
                    <a:lstStyle/>
                    <a:p>
                      <a:pPr algn="ctr" fontAlgn="b"/>
                      <a:r>
                        <a:rPr lang="ru-RU" sz="1100" b="0" i="0" u="none" strike="noStrike">
                          <a:solidFill>
                            <a:srgbClr val="000000"/>
                          </a:solidFill>
                          <a:latin typeface="Calibri"/>
                        </a:rPr>
                        <a:t>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4,73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0,607669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579">
                <a:tc>
                  <a:txBody>
                    <a:bodyPr/>
                    <a:lstStyle/>
                    <a:p>
                      <a:pPr algn="ctr" fontAlgn="b"/>
                      <a:r>
                        <a:rPr lang="ru-RU" sz="1100" b="0" i="0" u="none" strike="noStrike">
                          <a:solidFill>
                            <a:srgbClr val="000000"/>
                          </a:solidFill>
                          <a:latin typeface="Calibri"/>
                        </a:rPr>
                        <a:t>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9,91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0,700068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579">
                <a:tc>
                  <a:txBody>
                    <a:bodyPr/>
                    <a:lstStyle/>
                    <a:p>
                      <a:pPr algn="ctr" fontAlgn="b"/>
                      <a:r>
                        <a:rPr lang="ru-RU" sz="1100" b="0" i="0" u="none" strike="noStrike">
                          <a:solidFill>
                            <a:srgbClr val="000000"/>
                          </a:solidFill>
                          <a:latin typeface="Calibri"/>
                        </a:rPr>
                        <a:t>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5,28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0,468816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579">
                <a:tc>
                  <a:txBody>
                    <a:bodyPr/>
                    <a:lstStyle/>
                    <a:p>
                      <a:pPr algn="ctr" fontAlgn="b"/>
                      <a:r>
                        <a:rPr lang="ru-RU" sz="1100" b="0" i="0" u="none" strike="noStrike">
                          <a:solidFill>
                            <a:srgbClr val="000000"/>
                          </a:solidFill>
                          <a:latin typeface="Calibri"/>
                        </a:rPr>
                        <a:t>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16,65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2,401641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579">
                <a:tc>
                  <a:txBody>
                    <a:bodyPr/>
                    <a:lstStyle/>
                    <a:p>
                      <a:pPr algn="ctr" fontAlgn="b"/>
                      <a:r>
                        <a:rPr lang="ru-RU" sz="1100" b="0" i="0" u="none" strike="noStrike">
                          <a:solidFill>
                            <a:srgbClr val="000000"/>
                          </a:solidFill>
                          <a:latin typeface="Calibri"/>
                        </a:rPr>
                        <a:t>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5,17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0,496587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579">
                <a:tc>
                  <a:txBody>
                    <a:bodyPr/>
                    <a:lstStyle/>
                    <a:p>
                      <a:pPr algn="ctr" fontAlgn="b"/>
                      <a:r>
                        <a:rPr lang="ru-RU" sz="1100" b="0" i="0" u="none" strike="noStrike">
                          <a:solidFill>
                            <a:srgbClr val="000000"/>
                          </a:solidFill>
                          <a:latin typeface="Calibri"/>
                        </a:rPr>
                        <a:t>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4,59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0,643013</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579">
                <a:tc>
                  <a:txBody>
                    <a:bodyPr/>
                    <a:lstStyle/>
                    <a:p>
                      <a:pPr algn="ctr" fontAlgn="b"/>
                      <a:r>
                        <a:rPr lang="ru-RU" sz="1100" b="0" i="0" u="none" strike="noStrike">
                          <a:solidFill>
                            <a:srgbClr val="000000"/>
                          </a:solidFill>
                          <a:latin typeface="Calibri"/>
                        </a:rPr>
                        <a:t>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4,38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0,696029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71508">
                <a:tc>
                  <a:txBody>
                    <a:bodyPr/>
                    <a:lstStyle/>
                    <a:p>
                      <a:pPr algn="l" fontAlgn="b"/>
                      <a:r>
                        <a:rPr lang="ru-RU" sz="1100" b="0"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8579">
                <a:tc>
                  <a:txBody>
                    <a:bodyPr/>
                    <a:lstStyle/>
                    <a:p>
                      <a:pPr algn="l" fontAlgn="b"/>
                      <a:r>
                        <a:rPr lang="ru-RU" sz="1100" b="0" i="0" u="none" strike="noStrike">
                          <a:solidFill>
                            <a:srgbClr val="000000"/>
                          </a:solidFill>
                          <a:latin typeface="Calibri"/>
                        </a:rPr>
                        <a:t>Среднее</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7,137</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8579">
                <a:tc>
                  <a:txBody>
                    <a:bodyPr/>
                    <a:lstStyle/>
                    <a:p>
                      <a:pPr algn="l" fontAlgn="b"/>
                      <a:r>
                        <a:rPr lang="en-US" sz="1100" b="0" i="0" u="none" strike="noStrike">
                          <a:solidFill>
                            <a:srgbClr val="000000"/>
                          </a:solidFill>
                          <a:latin typeface="Calibri"/>
                        </a:rPr>
                        <a:t>SD</a:t>
                      </a: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3,961041</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23224">
                <a:tc>
                  <a:txBody>
                    <a:bodyPr/>
                    <a:lstStyle/>
                    <a:p>
                      <a:pPr algn="l" fontAlgn="b"/>
                      <a:r>
                        <a:rPr lang="en-US" sz="1100" b="0" i="0" u="none" strike="noStrike">
                          <a:solidFill>
                            <a:srgbClr val="000000"/>
                          </a:solidFill>
                          <a:latin typeface="Calibri"/>
                        </a:rPr>
                        <a:t>G</a:t>
                      </a:r>
                      <a:r>
                        <a:rPr lang="en-US" sz="1100" b="0" i="0" u="none" strike="noStrike" baseline="-25000">
                          <a:solidFill>
                            <a:srgbClr val="000000"/>
                          </a:solidFill>
                          <a:latin typeface="Calibri"/>
                        </a:rPr>
                        <a:t>critical</a:t>
                      </a:r>
                      <a:endParaRPr lang="en-US" sz="1100" b="0" i="0" u="none" strike="noStrike">
                        <a:solidFill>
                          <a:srgbClr val="000000"/>
                        </a:solidFill>
                        <a:latin typeface="Calibri"/>
                      </a:endParaRPr>
                    </a:p>
                  </a:txBody>
                  <a:tcPr marL="9525" marR="9525" marT="9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2,289954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100" b="0" i="0" u="none" strike="noStrike">
                          <a:solidFill>
                            <a:srgbClr val="000000"/>
                          </a:solidFill>
                          <a:latin typeface="Calibri"/>
                        </a:rPr>
                        <a:t> </a:t>
                      </a:r>
                    </a:p>
                  </a:txBody>
                  <a:tcPr marL="9525" marR="9525" marT="9525"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14" name="Группа 13"/>
          <p:cNvGrpSpPr/>
          <p:nvPr/>
        </p:nvGrpSpPr>
        <p:grpSpPr>
          <a:xfrm>
            <a:off x="1928794" y="2214554"/>
            <a:ext cx="7000924" cy="3714776"/>
            <a:chOff x="1928794" y="2214554"/>
            <a:chExt cx="7000924" cy="3714776"/>
          </a:xfrm>
        </p:grpSpPr>
        <p:sp>
          <p:nvSpPr>
            <p:cNvPr id="6" name="Выноска 1 5"/>
            <p:cNvSpPr/>
            <p:nvPr/>
          </p:nvSpPr>
          <p:spPr>
            <a:xfrm>
              <a:off x="4286248" y="2214554"/>
              <a:ext cx="4214842" cy="357190"/>
            </a:xfrm>
            <a:prstGeom prst="borderCallout1">
              <a:avLst>
                <a:gd name="adj1" fmla="val 49165"/>
                <a:gd name="adj2" fmla="val -385"/>
                <a:gd name="adj3" fmla="val 112500"/>
                <a:gd name="adj4" fmla="val -3833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mtClean="0"/>
                <a:t>=ABS(B4-$B$13)/$B$14</a:t>
              </a:r>
              <a:endParaRPr lang="ru-RU"/>
            </a:p>
          </p:txBody>
        </p:sp>
        <p:sp>
          <p:nvSpPr>
            <p:cNvPr id="7" name="Выноска 1 6"/>
            <p:cNvSpPr/>
            <p:nvPr/>
          </p:nvSpPr>
          <p:spPr>
            <a:xfrm>
              <a:off x="4143372" y="4071942"/>
              <a:ext cx="4214842" cy="357190"/>
            </a:xfrm>
            <a:prstGeom prst="borderCallout1">
              <a:avLst>
                <a:gd name="adj1" fmla="val 51700"/>
                <a:gd name="adj2" fmla="val -171"/>
                <a:gd name="adj3" fmla="val 269647"/>
                <a:gd name="adj4" fmla="val -5401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mtClean="0"/>
                <a:t>=ABS(B4-$B$13)/$B$14</a:t>
              </a:r>
              <a:endParaRPr lang="ru-RU"/>
            </a:p>
          </p:txBody>
        </p:sp>
        <p:sp>
          <p:nvSpPr>
            <p:cNvPr id="8" name="Выноска 1 7"/>
            <p:cNvSpPr/>
            <p:nvPr/>
          </p:nvSpPr>
          <p:spPr>
            <a:xfrm>
              <a:off x="4143372" y="4786322"/>
              <a:ext cx="4214842" cy="357190"/>
            </a:xfrm>
            <a:prstGeom prst="borderCallout1">
              <a:avLst>
                <a:gd name="adj1" fmla="val 51700"/>
                <a:gd name="adj2" fmla="val -171"/>
                <a:gd name="adj3" fmla="val 132777"/>
                <a:gd name="adj4" fmla="val -55302"/>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mtClean="0"/>
                <a:t>=СТАНДОТКЛОН(</a:t>
              </a:r>
              <a:r>
                <a:rPr lang="en-US" smtClean="0"/>
                <a:t>B2:B11)</a:t>
              </a:r>
              <a:endParaRPr lang="ru-RU"/>
            </a:p>
          </p:txBody>
        </p:sp>
        <p:sp>
          <p:nvSpPr>
            <p:cNvPr id="9" name="Выноска 1 8"/>
            <p:cNvSpPr/>
            <p:nvPr/>
          </p:nvSpPr>
          <p:spPr>
            <a:xfrm>
              <a:off x="3714744" y="5214950"/>
              <a:ext cx="5214974" cy="714380"/>
            </a:xfrm>
            <a:prstGeom prst="borderCallout1">
              <a:avLst>
                <a:gd name="adj1" fmla="val 51700"/>
                <a:gd name="adj2" fmla="val -171"/>
                <a:gd name="adj3" fmla="val 46600"/>
                <a:gd name="adj4" fmla="val -35941"/>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400" smtClean="0"/>
                <a:t>=(9/КОРЕНЬ(10))*КОРЕНЬ(СТЬЮДРАСПОБР(0,05/10;8)^2/(8+(СТЬЮДРАСПОБР(0,05/10;8)^2)))</a:t>
              </a:r>
              <a:endParaRPr lang="ru-RU" sz="1400"/>
            </a:p>
          </p:txBody>
        </p:sp>
        <p:grpSp>
          <p:nvGrpSpPr>
            <p:cNvPr id="13" name="Группа 12"/>
            <p:cNvGrpSpPr/>
            <p:nvPr/>
          </p:nvGrpSpPr>
          <p:grpSpPr>
            <a:xfrm>
              <a:off x="1928794" y="3627668"/>
              <a:ext cx="1143008" cy="214314"/>
              <a:chOff x="1928794" y="3627668"/>
              <a:chExt cx="1143008" cy="214314"/>
            </a:xfrm>
          </p:grpSpPr>
          <p:sp>
            <p:nvSpPr>
              <p:cNvPr id="10" name="Овал 9"/>
              <p:cNvSpPr/>
              <p:nvPr/>
            </p:nvSpPr>
            <p:spPr>
              <a:xfrm>
                <a:off x="2357422" y="3627668"/>
                <a:ext cx="714380" cy="21431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2" name="Прямая со стрелкой 11"/>
              <p:cNvCxnSpPr/>
              <p:nvPr/>
            </p:nvCxnSpPr>
            <p:spPr>
              <a:xfrm rot="10800000">
                <a:off x="1928794" y="3711751"/>
                <a:ext cx="42862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TextBox 2"/>
          <p:cNvSpPr txBox="1"/>
          <p:nvPr/>
        </p:nvSpPr>
        <p:spPr>
          <a:xfrm>
            <a:off x="285720" y="1515820"/>
            <a:ext cx="8501122" cy="4401205"/>
          </a:xfrm>
          <a:prstGeom prst="rect">
            <a:avLst/>
          </a:prstGeom>
          <a:noFill/>
        </p:spPr>
        <p:txBody>
          <a:bodyPr wrap="square" rtlCol="0">
            <a:spAutoFit/>
          </a:bodyPr>
          <a:lstStyle/>
          <a:p>
            <a:pPr algn="just"/>
            <a:r>
              <a:rPr lang="ru-RU" sz="1400" smtClean="0">
                <a:latin typeface="Arial" pitchFamily="34" charset="0"/>
              </a:rPr>
              <a:t>Так как </a:t>
            </a:r>
            <a:r>
              <a:rPr lang="en-US" sz="1400" err="1" smtClean="0">
                <a:latin typeface="Arial" pitchFamily="34" charset="0"/>
              </a:rPr>
              <a:t>G</a:t>
            </a:r>
            <a:r>
              <a:rPr lang="en-US" sz="1100" err="1" smtClean="0">
                <a:latin typeface="Arial" pitchFamily="34" charset="0"/>
              </a:rPr>
              <a:t>suspect</a:t>
            </a:r>
            <a:r>
              <a:rPr lang="en-US" sz="1400" smtClean="0">
                <a:latin typeface="Arial" pitchFamily="34" charset="0"/>
              </a:rPr>
              <a:t> </a:t>
            </a:r>
            <a:r>
              <a:rPr lang="ru-RU" sz="1400" smtClean="0">
                <a:latin typeface="Arial" pitchFamily="34" charset="0"/>
              </a:rPr>
              <a:t>&gt; </a:t>
            </a:r>
            <a:r>
              <a:rPr lang="en-US" sz="1400" err="1" smtClean="0">
                <a:latin typeface="Arial" pitchFamily="34" charset="0"/>
              </a:rPr>
              <a:t>G</a:t>
            </a:r>
            <a:r>
              <a:rPr lang="en-US" sz="1100" err="1" smtClean="0">
                <a:latin typeface="Arial" pitchFamily="34" charset="0"/>
              </a:rPr>
              <a:t>critical</a:t>
            </a:r>
            <a:r>
              <a:rPr lang="en-US" sz="1400" smtClean="0">
                <a:latin typeface="Arial" pitchFamily="34" charset="0"/>
              </a:rPr>
              <a:t> </a:t>
            </a:r>
            <a:r>
              <a:rPr lang="ru-RU" sz="1400" smtClean="0">
                <a:latin typeface="Arial" pitchFamily="34" charset="0"/>
              </a:rPr>
              <a:t>значение 16.65 мг/г является выпавшим и может быть отвергнуто с</a:t>
            </a:r>
            <a:r>
              <a:rPr lang="en-US" sz="1400" smtClean="0">
                <a:latin typeface="Arial" pitchFamily="34" charset="0"/>
              </a:rPr>
              <a:t> </a:t>
            </a:r>
            <a:r>
              <a:rPr lang="ru-RU" sz="1400" smtClean="0">
                <a:latin typeface="Arial" pitchFamily="34" charset="0"/>
              </a:rPr>
              <a:t>уровнем вероятности 95%.</a:t>
            </a:r>
          </a:p>
          <a:p>
            <a:pPr algn="just"/>
            <a:endParaRPr lang="ru-RU" sz="1400" smtClean="0">
              <a:latin typeface="Arial" pitchFamily="34" charset="0"/>
            </a:endParaRPr>
          </a:p>
          <a:p>
            <a:pPr algn="just"/>
            <a:r>
              <a:rPr lang="ru-RU" sz="1400" i="1" smtClean="0">
                <a:latin typeface="Arial" pitchFamily="34" charset="0"/>
              </a:rPr>
              <a:t>Комментарий</a:t>
            </a:r>
          </a:p>
          <a:p>
            <a:pPr algn="just"/>
            <a:endParaRPr lang="ru-RU" sz="1400" i="1" smtClean="0">
              <a:latin typeface="Arial" pitchFamily="34" charset="0"/>
            </a:endParaRPr>
          </a:p>
          <a:p>
            <a:pPr marL="342900" indent="-342900" algn="just">
              <a:buAutoNum type="arabicPeriod"/>
            </a:pPr>
            <a:r>
              <a:rPr lang="ru-RU" sz="1400" smtClean="0">
                <a:latin typeface="Arial" pitchFamily="34" charset="0"/>
              </a:rPr>
              <a:t>Тест </a:t>
            </a:r>
            <a:r>
              <a:rPr lang="ru-RU" sz="1400" err="1" smtClean="0">
                <a:latin typeface="Arial" pitchFamily="34" charset="0"/>
              </a:rPr>
              <a:t>Грубба</a:t>
            </a:r>
            <a:r>
              <a:rPr lang="ru-RU" sz="1400" smtClean="0">
                <a:latin typeface="Arial" pitchFamily="34" charset="0"/>
              </a:rPr>
              <a:t> предназначен только для одного выпавшего значения.</a:t>
            </a:r>
          </a:p>
          <a:p>
            <a:pPr marL="342900" indent="-342900" algn="just"/>
            <a:endParaRPr lang="ru-RU" sz="1400" smtClean="0">
              <a:latin typeface="Arial" pitchFamily="34" charset="0"/>
            </a:endParaRPr>
          </a:p>
          <a:p>
            <a:pPr algn="just"/>
            <a:r>
              <a:rPr lang="ru-RU" sz="1400" smtClean="0">
                <a:latin typeface="Arial" pitchFamily="34" charset="0"/>
              </a:rPr>
              <a:t>2. Отбрасывая выпавшее значение, утверждаем , что оно не является частью нормального распределения. Таким образом, после его исключения можно рассчитать среднее и стандартное отклонение, в нашем случае 6.08 и 2.25, соответственно.</a:t>
            </a:r>
          </a:p>
          <a:p>
            <a:pPr algn="just"/>
            <a:endParaRPr lang="ru-RU" sz="1400" smtClean="0">
              <a:latin typeface="Arial" pitchFamily="34" charset="0"/>
            </a:endParaRPr>
          </a:p>
          <a:p>
            <a:pPr algn="just"/>
            <a:r>
              <a:rPr lang="ru-RU" sz="1400" smtClean="0">
                <a:latin typeface="Arial" pitchFamily="34" charset="0"/>
              </a:rPr>
              <a:t>3. Обычный вопрос, который задают: « А после исключения выпавшего значения можно снова проверить самый удаленный от среднего результат?» В идеале тест </a:t>
            </a:r>
            <a:r>
              <a:rPr lang="ru-RU" sz="1400" err="1" smtClean="0">
                <a:latin typeface="Arial" pitchFamily="34" charset="0"/>
              </a:rPr>
              <a:t>Грубба</a:t>
            </a:r>
            <a:r>
              <a:rPr lang="ru-RU" sz="1400" smtClean="0">
                <a:latin typeface="Arial" pitchFamily="34" charset="0"/>
              </a:rPr>
              <a:t> предназначен только для одного потенциального выпавшего значения, хотя очень часто приходится видеть, что его применяют и к следующему потенциальному выпавшему значению. Следует быть осторожным, так как если Вы отбрасываете слишком много точек-данных из малого набора данных (скажем из 10 значений), то скорее всего ваши данные не распределены нормально. Для больших наборов данных (больше чем 10 значений) наилучшим способом идентификации выпавших значений является </a:t>
            </a:r>
            <a:r>
              <a:rPr lang="ru-RU" sz="1400" err="1" smtClean="0">
                <a:latin typeface="Arial" pitchFamily="34" charset="0"/>
              </a:rPr>
              <a:t>Ранкит-график</a:t>
            </a:r>
            <a:r>
              <a:rPr lang="ru-RU" sz="1400" smtClean="0">
                <a:latin typeface="Arial" pitchFamily="34" charset="0"/>
              </a:rPr>
              <a:t>, где точки, отклоняющиеся от прямой линии не являются частью </a:t>
            </a:r>
            <a:r>
              <a:rPr lang="ru-RU" sz="1400" err="1" smtClean="0">
                <a:latin typeface="Arial" pitchFamily="34" charset="0"/>
              </a:rPr>
              <a:t>номального</a:t>
            </a:r>
            <a:r>
              <a:rPr lang="ru-RU" sz="1400" smtClean="0">
                <a:latin typeface="Arial" pitchFamily="34" charset="0"/>
              </a:rPr>
              <a:t> распределения.</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4" name="Picture 4" descr="C:\Program Files\Microsoft Office\MEDIA\CAGCAT10\j0292020.wmf"/>
          <p:cNvPicPr>
            <a:picLocks noChangeAspect="1" noChangeArrowheads="1"/>
          </p:cNvPicPr>
          <p:nvPr/>
        </p:nvPicPr>
        <p:blipFill>
          <a:blip r:embed="rId2"/>
          <a:srcRect/>
          <a:stretch>
            <a:fillRect/>
          </a:stretch>
        </p:blipFill>
        <p:spPr bwMode="auto">
          <a:xfrm>
            <a:off x="214282" y="968816"/>
            <a:ext cx="1869034" cy="1773936"/>
          </a:xfrm>
          <a:prstGeom prst="rect">
            <a:avLst/>
          </a:prstGeom>
          <a:noFill/>
        </p:spPr>
      </p:pic>
      <p:sp>
        <p:nvSpPr>
          <p:cNvPr id="5" name="Прямоугольник 4"/>
          <p:cNvSpPr/>
          <p:nvPr/>
        </p:nvSpPr>
        <p:spPr>
          <a:xfrm>
            <a:off x="2357422" y="1071546"/>
            <a:ext cx="6357982" cy="615553"/>
          </a:xfrm>
          <a:prstGeom prst="rect">
            <a:avLst/>
          </a:prstGeom>
        </p:spPr>
        <p:txBody>
          <a:bodyPr wrap="square">
            <a:spAutoFit/>
          </a:bodyPr>
          <a:lstStyle/>
          <a:p>
            <a:pPr algn="ctr"/>
            <a:r>
              <a:rPr lang="ru-RU" b="1" smtClean="0"/>
              <a:t>Односторонний  </a:t>
            </a:r>
            <a:r>
              <a:rPr lang="en-US" b="1" smtClean="0"/>
              <a:t>t - </a:t>
            </a:r>
            <a:r>
              <a:rPr lang="ru-RU" b="1" smtClean="0"/>
              <a:t>тест</a:t>
            </a:r>
            <a:r>
              <a:rPr lang="ru-RU" b="1" baseline="-25000" smtClean="0"/>
              <a:t> </a:t>
            </a:r>
            <a:endParaRPr lang="en-US" sz="1600" b="1" smtClean="0"/>
          </a:p>
          <a:p>
            <a:pPr algn="ctr"/>
            <a:endParaRPr lang="en-US" sz="1600" b="1" smtClean="0"/>
          </a:p>
        </p:txBody>
      </p:sp>
      <p:sp>
        <p:nvSpPr>
          <p:cNvPr id="6" name="Прямоугольник 5"/>
          <p:cNvSpPr/>
          <p:nvPr/>
        </p:nvSpPr>
        <p:spPr>
          <a:xfrm>
            <a:off x="2214546" y="1785926"/>
            <a:ext cx="6643734" cy="954107"/>
          </a:xfrm>
          <a:prstGeom prst="rect">
            <a:avLst/>
          </a:prstGeom>
        </p:spPr>
        <p:txBody>
          <a:bodyPr wrap="square">
            <a:spAutoFit/>
          </a:bodyPr>
          <a:lstStyle/>
          <a:p>
            <a:pPr algn="just"/>
            <a:r>
              <a:rPr lang="ru-RU" sz="1400" smtClean="0"/>
              <a:t>Систематическая погрешность в аналитической методике должна быть определена и скорректирована . Систематическая </a:t>
            </a:r>
            <a:r>
              <a:rPr lang="uk-UA" sz="1400" smtClean="0"/>
              <a:t>погрешност</a:t>
            </a:r>
            <a:r>
              <a:rPr lang="ru-RU" sz="1400" smtClean="0"/>
              <a:t>ь оценивается путем выполнения измерения с привлечением сертифицированного референсного материала (подчас называемом </a:t>
            </a:r>
            <a:r>
              <a:rPr lang="en-US" sz="1400" smtClean="0"/>
              <a:t>CRM). </a:t>
            </a:r>
            <a:endParaRPr lang="ru-RU" sz="1400" smtClean="0"/>
          </a:p>
        </p:txBody>
      </p:sp>
      <p:sp>
        <p:nvSpPr>
          <p:cNvPr id="7" name="Прямоугольник 6"/>
          <p:cNvSpPr/>
          <p:nvPr/>
        </p:nvSpPr>
        <p:spPr>
          <a:xfrm>
            <a:off x="214282" y="2786058"/>
            <a:ext cx="8643998" cy="954107"/>
          </a:xfrm>
          <a:prstGeom prst="rect">
            <a:avLst/>
          </a:prstGeom>
        </p:spPr>
        <p:txBody>
          <a:bodyPr wrap="square">
            <a:spAutoFit/>
          </a:bodyPr>
          <a:lstStyle/>
          <a:p>
            <a:pPr algn="just"/>
            <a:r>
              <a:rPr lang="ru-RU" sz="1400" smtClean="0"/>
              <a:t>   Среднее из ряда определений, может быть использовано для решения вопроса является ли систематическая погрешность значимой путем использования одностороннего </a:t>
            </a:r>
            <a:r>
              <a:rPr lang="en-US" sz="1400" smtClean="0"/>
              <a:t>t</a:t>
            </a:r>
            <a:r>
              <a:rPr lang="ru-RU" sz="1400" smtClean="0"/>
              <a:t> </a:t>
            </a:r>
            <a:r>
              <a:rPr lang="en-US" sz="1400" smtClean="0"/>
              <a:t>–</a:t>
            </a:r>
            <a:r>
              <a:rPr lang="ru-RU" sz="1400" smtClean="0"/>
              <a:t> теста, рассчитав критерий Стьюдента по результатам измерений и оценив ассоциированную с этим критерием вероятность.</a:t>
            </a:r>
            <a:endParaRPr lang="ru-RU" sz="1400"/>
          </a:p>
        </p:txBody>
      </p:sp>
      <p:sp>
        <p:nvSpPr>
          <p:cNvPr id="9" name="Прямоугольник 8"/>
          <p:cNvSpPr/>
          <p:nvPr/>
        </p:nvSpPr>
        <p:spPr>
          <a:xfrm>
            <a:off x="357158" y="4500570"/>
            <a:ext cx="8358246" cy="1384995"/>
          </a:xfrm>
          <a:prstGeom prst="rect">
            <a:avLst/>
          </a:prstGeom>
        </p:spPr>
        <p:txBody>
          <a:bodyPr wrap="square">
            <a:spAutoFit/>
          </a:bodyPr>
          <a:lstStyle/>
          <a:p>
            <a:pPr indent="261938" algn="just"/>
            <a:r>
              <a:rPr lang="ru-RU" sz="1400" smtClean="0"/>
              <a:t>Для теста на систематическую погрешность нуль гипотеза состоит в том, что систематической погрешности нет.</a:t>
            </a:r>
          </a:p>
          <a:p>
            <a:pPr indent="174625" algn="just"/>
            <a:r>
              <a:rPr lang="ru-RU" sz="1400" smtClean="0"/>
              <a:t>Как и во всех такого рода тестированиях, если вероятность ниже заранее оговоренного предела </a:t>
            </a:r>
            <a:r>
              <a:rPr lang="ru-RU" sz="1400" i="1" smtClean="0"/>
              <a:t>(</a:t>
            </a:r>
            <a:r>
              <a:rPr lang="ru-RU" sz="1400" i="1" err="1" smtClean="0"/>
              <a:t>р</a:t>
            </a:r>
            <a:r>
              <a:rPr lang="ru-RU" sz="1400" i="1" smtClean="0"/>
              <a:t> &lt; </a:t>
            </a:r>
            <a:r>
              <a:rPr lang="el-GR" sz="1400" i="1" smtClean="0"/>
              <a:t>α</a:t>
            </a:r>
            <a:r>
              <a:rPr lang="ru-RU" sz="1400" i="1" smtClean="0"/>
              <a:t>) </a:t>
            </a:r>
            <a:r>
              <a:rPr lang="ru-RU" sz="1400" smtClean="0"/>
              <a:t>то нуль гипотеза (нет систематической погрешности) отвергается и мы заключаем, что таковая погрешность имеется.</a:t>
            </a:r>
          </a:p>
          <a:p>
            <a:pPr algn="just"/>
            <a:endParaRPr lang="ru-RU" sz="1400" smtClean="0"/>
          </a:p>
        </p:txBody>
      </p:sp>
      <p:pic>
        <p:nvPicPr>
          <p:cNvPr id="133121" name="Picture 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286116" y="3786190"/>
            <a:ext cx="2543175" cy="485775"/>
          </a:xfrm>
          <a:prstGeom prst="rect">
            <a:avLst/>
          </a:prstGeom>
          <a:noFill/>
          <a:ln w="9525">
            <a:noFill/>
            <a:miter lim="800000"/>
            <a:headEnd/>
            <a:tailEnd/>
          </a:ln>
          <a:effec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1571612"/>
            <a:ext cx="8429684" cy="1600438"/>
          </a:xfrm>
          <a:prstGeom prst="rect">
            <a:avLst/>
          </a:prstGeom>
        </p:spPr>
        <p:txBody>
          <a:bodyPr wrap="square">
            <a:spAutoFit/>
          </a:bodyPr>
          <a:lstStyle/>
          <a:p>
            <a:pPr indent="363538" algn="just"/>
            <a:r>
              <a:rPr lang="ru-RU" sz="1400" b="1" smtClean="0"/>
              <a:t>ПРИМЕР :</a:t>
            </a:r>
          </a:p>
          <a:p>
            <a:pPr indent="363538" algn="just"/>
            <a:r>
              <a:rPr lang="ru-RU" sz="1400" smtClean="0"/>
              <a:t>Содержание фтора в зубной пасте согласно метода измеряется с использованием </a:t>
            </a:r>
            <a:r>
              <a:rPr lang="ru-RU" sz="1400" err="1" smtClean="0"/>
              <a:t>ионселективного</a:t>
            </a:r>
            <a:r>
              <a:rPr lang="ru-RU" sz="1400" smtClean="0"/>
              <a:t> электрода. Выполнение измерения требует, чтобы проба была приготовлена путем экстракции </a:t>
            </a:r>
            <a:r>
              <a:rPr lang="ru-RU" sz="1400" err="1" smtClean="0"/>
              <a:t>фторид-иона</a:t>
            </a:r>
            <a:r>
              <a:rPr lang="ru-RU" sz="1400" smtClean="0"/>
              <a:t> из зубной пасты. Для определения того присутствует ли на стадии экстракции или измерения систематическая ошибка ряд аналитиков измеряли содержание </a:t>
            </a:r>
            <a:r>
              <a:rPr lang="ru-RU" sz="1400" err="1" smtClean="0"/>
              <a:t>фторид-иона</a:t>
            </a:r>
            <a:r>
              <a:rPr lang="ru-RU" sz="1400" smtClean="0"/>
              <a:t> в образце пасты с приписанным содержанием 0.033 %. Результаты для 9 аналитиков составили 0.042, 0.040, 0.028, 0.035, 0.044, 0.035, 0.041,0.043,0.040%.</a:t>
            </a:r>
          </a:p>
        </p:txBody>
      </p:sp>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aphicFrame>
        <p:nvGraphicFramePr>
          <p:cNvPr id="5" name="Диаграмма 4"/>
          <p:cNvGraphicFramePr/>
          <p:nvPr/>
        </p:nvGraphicFramePr>
        <p:xfrm>
          <a:off x="5000628" y="3357562"/>
          <a:ext cx="3562350" cy="2352675"/>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214282" y="3214686"/>
            <a:ext cx="4786346" cy="2739211"/>
          </a:xfrm>
          <a:prstGeom prst="rect">
            <a:avLst/>
          </a:prstGeom>
          <a:noFill/>
        </p:spPr>
        <p:txBody>
          <a:bodyPr wrap="square" rtlCol="0">
            <a:spAutoFit/>
          </a:bodyPr>
          <a:lstStyle/>
          <a:p>
            <a:pPr algn="just"/>
            <a:r>
              <a:rPr lang="ru-RU" sz="1400" smtClean="0"/>
              <a:t> Если посмотреть данные, то  можно заподозрить наличие систематической ошибки, если все кроме одного значения выше чем приписанное значение, однако, не выполнив тест,  нельзя быть уверенным, что это именно так. Построение точек   еще более убеждает, что 0.028 % является выпавшим значением. Однако, оценив для этого значения критерий </a:t>
            </a:r>
            <a:r>
              <a:rPr lang="ru-RU" sz="1400" err="1" smtClean="0"/>
              <a:t>Груббса</a:t>
            </a:r>
            <a:r>
              <a:rPr lang="ru-RU" sz="1400" smtClean="0"/>
              <a:t>, получаем значение, говорящее, что полученное значение содержания </a:t>
            </a:r>
            <a:r>
              <a:rPr lang="ru-RU" sz="1400" err="1" smtClean="0"/>
              <a:t>фторид-иона</a:t>
            </a:r>
            <a:r>
              <a:rPr lang="ru-RU" sz="1400" smtClean="0"/>
              <a:t> вписывается внутрь критического диапазона и не может быть отброшено.</a:t>
            </a:r>
          </a:p>
          <a:p>
            <a:endParaRPr lang="ru-RU"/>
          </a:p>
        </p:txBody>
      </p:sp>
      <p:sp>
        <p:nvSpPr>
          <p:cNvPr id="7" name="Овал 6"/>
          <p:cNvSpPr/>
          <p:nvPr/>
        </p:nvSpPr>
        <p:spPr>
          <a:xfrm>
            <a:off x="6286512" y="4143380"/>
            <a:ext cx="285752" cy="28575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pSp>
        <p:nvGrpSpPr>
          <p:cNvPr id="14" name="Группа 13"/>
          <p:cNvGrpSpPr/>
          <p:nvPr/>
        </p:nvGrpSpPr>
        <p:grpSpPr>
          <a:xfrm>
            <a:off x="473270" y="1533730"/>
            <a:ext cx="8310176" cy="4929222"/>
            <a:chOff x="690980" y="1446646"/>
            <a:chExt cx="8310176" cy="4929222"/>
          </a:xfrm>
        </p:grpSpPr>
        <p:pic>
          <p:nvPicPr>
            <p:cNvPr id="134145" name="Picture 1"/>
            <p:cNvPicPr>
              <a:picLocks noChangeAspect="1" noChangeArrowheads="1"/>
            </p:cNvPicPr>
            <p:nvPr/>
          </p:nvPicPr>
          <p:blipFill>
            <a:blip r:embed="rId2"/>
            <a:srcRect/>
            <a:stretch>
              <a:fillRect/>
            </a:stretch>
          </p:blipFill>
          <p:spPr bwMode="auto">
            <a:xfrm>
              <a:off x="690980" y="1446646"/>
              <a:ext cx="4143404" cy="4929222"/>
            </a:xfrm>
            <a:prstGeom prst="rect">
              <a:avLst/>
            </a:prstGeom>
            <a:noFill/>
            <a:ln w="9525">
              <a:noFill/>
              <a:miter lim="800000"/>
              <a:headEnd/>
              <a:tailEnd/>
            </a:ln>
            <a:effectLst/>
          </p:spPr>
        </p:pic>
        <p:sp>
          <p:nvSpPr>
            <p:cNvPr id="5" name="Выноска 1 4"/>
            <p:cNvSpPr/>
            <p:nvPr/>
          </p:nvSpPr>
          <p:spPr>
            <a:xfrm>
              <a:off x="5500694" y="3929066"/>
              <a:ext cx="3500462" cy="285752"/>
            </a:xfrm>
            <a:prstGeom prst="borderCallout1">
              <a:avLst>
                <a:gd name="adj1" fmla="val 50750"/>
                <a:gd name="adj2" fmla="val -473"/>
                <a:gd name="adj3" fmla="val 367482"/>
                <a:gd name="adj4" fmla="val -42753"/>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smtClean="0">
                  <a:solidFill>
                    <a:schemeClr val="tx1"/>
                  </a:solidFill>
                </a:rPr>
                <a:t>=СРЗНАЧ(</a:t>
              </a:r>
              <a:r>
                <a:rPr lang="en-US" sz="1200" smtClean="0">
                  <a:solidFill>
                    <a:schemeClr val="tx1"/>
                  </a:solidFill>
                </a:rPr>
                <a:t>B3:B11)</a:t>
              </a:r>
              <a:endParaRPr lang="ru-RU" sz="1200">
                <a:solidFill>
                  <a:schemeClr val="tx1"/>
                </a:solidFill>
              </a:endParaRPr>
            </a:p>
          </p:txBody>
        </p:sp>
        <p:sp>
          <p:nvSpPr>
            <p:cNvPr id="6" name="Выноска 1 5"/>
            <p:cNvSpPr/>
            <p:nvPr/>
          </p:nvSpPr>
          <p:spPr>
            <a:xfrm>
              <a:off x="5500694" y="4429132"/>
              <a:ext cx="3500462" cy="285752"/>
            </a:xfrm>
            <a:prstGeom prst="borderCallout1">
              <a:avLst>
                <a:gd name="adj1" fmla="val 50750"/>
                <a:gd name="adj2" fmla="val -99"/>
                <a:gd name="adj3" fmla="val 261833"/>
                <a:gd name="adj4" fmla="val -4387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smtClean="0">
                  <a:solidFill>
                    <a:schemeClr val="tx1"/>
                  </a:solidFill>
                </a:rPr>
                <a:t>=СТАНДОТКЛОН(</a:t>
              </a:r>
              <a:r>
                <a:rPr lang="en-US" sz="1200" smtClean="0">
                  <a:solidFill>
                    <a:schemeClr val="tx1"/>
                  </a:solidFill>
                </a:rPr>
                <a:t>B3:B11)</a:t>
              </a:r>
              <a:endParaRPr lang="ru-RU" sz="1200">
                <a:solidFill>
                  <a:schemeClr val="tx1"/>
                </a:solidFill>
              </a:endParaRPr>
            </a:p>
          </p:txBody>
        </p:sp>
        <p:sp>
          <p:nvSpPr>
            <p:cNvPr id="7" name="Выноска 1 6"/>
            <p:cNvSpPr/>
            <p:nvPr/>
          </p:nvSpPr>
          <p:spPr>
            <a:xfrm>
              <a:off x="5500694" y="4786322"/>
              <a:ext cx="3500462" cy="500066"/>
            </a:xfrm>
            <a:prstGeom prst="borderCallout1">
              <a:avLst>
                <a:gd name="adj1" fmla="val 50750"/>
                <a:gd name="adj2" fmla="val -99"/>
                <a:gd name="adj3" fmla="val 138622"/>
                <a:gd name="adj4" fmla="val -4418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smtClean="0">
                  <a:solidFill>
                    <a:schemeClr val="tx1"/>
                  </a:solidFill>
                </a:rPr>
                <a:t>=(8/КОРЕНЬ(9))*КОРЕНЬ(СТЬЮДРАСПОБР(0,05/9;7)^2/(7+(СТЬЮДРАСПОБР(0,05/9;7)^2)))</a:t>
              </a:r>
              <a:endParaRPr lang="ru-RU" sz="1200">
                <a:solidFill>
                  <a:schemeClr val="tx1"/>
                </a:solidFill>
              </a:endParaRPr>
            </a:p>
          </p:txBody>
        </p:sp>
        <p:sp>
          <p:nvSpPr>
            <p:cNvPr id="11" name="Выноска 1 10"/>
            <p:cNvSpPr/>
            <p:nvPr/>
          </p:nvSpPr>
          <p:spPr>
            <a:xfrm>
              <a:off x="5500694" y="5357826"/>
              <a:ext cx="3500462" cy="285752"/>
            </a:xfrm>
            <a:prstGeom prst="borderCallout1">
              <a:avLst>
                <a:gd name="adj1" fmla="val 50750"/>
                <a:gd name="adj2" fmla="val -99"/>
                <a:gd name="adj3" fmla="val 213578"/>
                <a:gd name="adj4" fmla="val -4398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mtClean="0">
                  <a:solidFill>
                    <a:schemeClr val="tx1"/>
                  </a:solidFill>
                </a:rPr>
                <a:t>= ABS(A3-B13)*</a:t>
              </a:r>
              <a:r>
                <a:rPr lang="ru-RU" sz="1200" smtClean="0">
                  <a:solidFill>
                    <a:schemeClr val="tx1"/>
                  </a:solidFill>
                </a:rPr>
                <a:t>КОРЕНЬ(9)/</a:t>
              </a:r>
              <a:r>
                <a:rPr lang="en-US" sz="1200" smtClean="0">
                  <a:solidFill>
                    <a:schemeClr val="tx1"/>
                  </a:solidFill>
                </a:rPr>
                <a:t>B14</a:t>
              </a:r>
              <a:endParaRPr lang="ru-RU" sz="1200">
                <a:solidFill>
                  <a:schemeClr val="tx1"/>
                </a:solidFill>
              </a:endParaRPr>
            </a:p>
          </p:txBody>
        </p:sp>
        <p:sp>
          <p:nvSpPr>
            <p:cNvPr id="12" name="Выноска 1 11"/>
            <p:cNvSpPr/>
            <p:nvPr/>
          </p:nvSpPr>
          <p:spPr>
            <a:xfrm>
              <a:off x="5500694" y="5715016"/>
              <a:ext cx="3500462" cy="285752"/>
            </a:xfrm>
            <a:prstGeom prst="borderCallout1">
              <a:avLst>
                <a:gd name="adj1" fmla="val 50750"/>
                <a:gd name="adj2" fmla="val -473"/>
                <a:gd name="adj3" fmla="val 175991"/>
                <a:gd name="adj4" fmla="val -4507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smtClean="0">
                  <a:solidFill>
                    <a:schemeClr val="tx1"/>
                  </a:solidFill>
                </a:rPr>
                <a:t>=СТЬЮДРАСП(</a:t>
              </a:r>
              <a:r>
                <a:rPr lang="en-US" sz="1200" smtClean="0">
                  <a:solidFill>
                    <a:schemeClr val="tx1"/>
                  </a:solidFill>
                </a:rPr>
                <a:t>B17;8;2)</a:t>
              </a:r>
              <a:endParaRPr lang="ru-RU" sz="1200">
                <a:solidFill>
                  <a:schemeClr val="tx1"/>
                </a:solidFill>
              </a:endParaRPr>
            </a:p>
          </p:txBody>
        </p:sp>
        <p:sp>
          <p:nvSpPr>
            <p:cNvPr id="13" name="Выноска 1 12"/>
            <p:cNvSpPr/>
            <p:nvPr/>
          </p:nvSpPr>
          <p:spPr>
            <a:xfrm>
              <a:off x="5500694" y="2073942"/>
              <a:ext cx="3500462" cy="285752"/>
            </a:xfrm>
            <a:prstGeom prst="borderCallout1">
              <a:avLst>
                <a:gd name="adj1" fmla="val 50750"/>
                <a:gd name="adj2" fmla="val -473"/>
                <a:gd name="adj3" fmla="val 352751"/>
                <a:gd name="adj4" fmla="val -3325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mtClean="0">
                  <a:solidFill>
                    <a:schemeClr val="tx1"/>
                  </a:solidFill>
                </a:rPr>
                <a:t>=ABS(B13-B5)/B14</a:t>
              </a:r>
              <a:endParaRPr lang="ru-RU" sz="1200">
                <a:solidFill>
                  <a:schemeClr val="tx1"/>
                </a:solidFill>
              </a:endParaRPr>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28596" y="2143116"/>
            <a:ext cx="8501090" cy="1815882"/>
          </a:xfrm>
          <a:prstGeom prst="rect">
            <a:avLst/>
          </a:prstGeom>
        </p:spPr>
        <p:txBody>
          <a:bodyPr wrap="square">
            <a:spAutoFit/>
          </a:bodyPr>
          <a:lstStyle/>
          <a:p>
            <a:pPr indent="261938" algn="just"/>
            <a:r>
              <a:rPr lang="ru-RU" sz="1400" smtClean="0"/>
              <a:t>Приписанное значение лежит непосредственно за 95% доверительного интервала, что дает нам возможность предположить, что имеется значимая разница. Заметьте, что нанесение данных на график всегда полезно, но все равно следует вычислять вероятности.</a:t>
            </a:r>
          </a:p>
          <a:p>
            <a:pPr indent="174625" algn="just"/>
            <a:r>
              <a:rPr lang="ru-RU" sz="1400" smtClean="0"/>
              <a:t>Определив </a:t>
            </a:r>
            <a:r>
              <a:rPr lang="ru-RU" sz="1400" i="1" err="1" smtClean="0"/>
              <a:t>р</a:t>
            </a:r>
            <a:r>
              <a:rPr lang="ru-RU" sz="1400" i="1" smtClean="0"/>
              <a:t> = 0.0103 </a:t>
            </a:r>
            <a:r>
              <a:rPr lang="ru-RU" sz="1400" smtClean="0"/>
              <a:t>мы можем заключить, что </a:t>
            </a:r>
            <a:r>
              <a:rPr lang="ru-RU" sz="1400" b="1" smtClean="0"/>
              <a:t>Н</a:t>
            </a:r>
            <a:r>
              <a:rPr lang="ru-RU" sz="1400" b="1" baseline="-25000" smtClean="0"/>
              <a:t>о</a:t>
            </a:r>
            <a:r>
              <a:rPr lang="ru-RU" sz="1400" smtClean="0"/>
              <a:t> принимается с 99% вероятностью.</a:t>
            </a:r>
          </a:p>
          <a:p>
            <a:pPr indent="174625" algn="just"/>
            <a:r>
              <a:rPr lang="ru-RU" sz="1400" err="1" smtClean="0"/>
              <a:t>Но,так</a:t>
            </a:r>
            <a:r>
              <a:rPr lang="ru-RU" sz="1400" smtClean="0"/>
              <a:t> как в условии </a:t>
            </a:r>
            <a:r>
              <a:rPr lang="ru-RU" sz="1400" i="1" err="1" smtClean="0"/>
              <a:t>р</a:t>
            </a:r>
            <a:r>
              <a:rPr lang="ru-RU" sz="1400" i="1" smtClean="0"/>
              <a:t> &lt; </a:t>
            </a:r>
            <a:r>
              <a:rPr lang="ru-RU" sz="1400" smtClean="0"/>
              <a:t>0.05 то нуль-гипотеза отвергается на уровне вероятности 95% и делается заключение о том, что имеется систематическая ошибка в методике на основе использования  ионоселективного  электрода.</a:t>
            </a:r>
          </a:p>
          <a:p>
            <a:pPr indent="174625" algn="just"/>
            <a:endParaRPr lang="ru-RU" sz="1400" smtClean="0"/>
          </a:p>
        </p:txBody>
      </p:sp>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4" name="Picture 4" descr="C:\Program Files\Microsoft Office\MEDIA\CAGCAT10\j0292020.wmf"/>
          <p:cNvPicPr>
            <a:picLocks noChangeAspect="1" noChangeArrowheads="1"/>
          </p:cNvPicPr>
          <p:nvPr/>
        </p:nvPicPr>
        <p:blipFill>
          <a:blip r:embed="rId2"/>
          <a:srcRect/>
          <a:stretch>
            <a:fillRect/>
          </a:stretch>
        </p:blipFill>
        <p:spPr bwMode="auto">
          <a:xfrm>
            <a:off x="214282" y="968816"/>
            <a:ext cx="1869034" cy="1773936"/>
          </a:xfrm>
          <a:prstGeom prst="rect">
            <a:avLst/>
          </a:prstGeom>
          <a:noFill/>
        </p:spPr>
      </p:pic>
      <p:sp>
        <p:nvSpPr>
          <p:cNvPr id="5" name="Прямоугольник 4"/>
          <p:cNvSpPr/>
          <p:nvPr/>
        </p:nvSpPr>
        <p:spPr>
          <a:xfrm>
            <a:off x="2357422" y="1071546"/>
            <a:ext cx="6357982" cy="615553"/>
          </a:xfrm>
          <a:prstGeom prst="rect">
            <a:avLst/>
          </a:prstGeom>
        </p:spPr>
        <p:txBody>
          <a:bodyPr wrap="square">
            <a:spAutoFit/>
          </a:bodyPr>
          <a:lstStyle/>
          <a:p>
            <a:pPr algn="ctr"/>
            <a:r>
              <a:rPr lang="ru-RU" b="1" smtClean="0"/>
              <a:t>Парный  </a:t>
            </a:r>
            <a:r>
              <a:rPr lang="en-US" b="1" smtClean="0"/>
              <a:t>t - </a:t>
            </a:r>
            <a:r>
              <a:rPr lang="ru-RU" b="1" smtClean="0"/>
              <a:t>тест</a:t>
            </a:r>
            <a:r>
              <a:rPr lang="ru-RU" b="1" baseline="-25000" smtClean="0"/>
              <a:t> </a:t>
            </a:r>
            <a:endParaRPr lang="en-US" sz="1600" b="1" smtClean="0"/>
          </a:p>
          <a:p>
            <a:pPr algn="ctr"/>
            <a:endParaRPr lang="en-US" sz="1600" b="1" smtClean="0"/>
          </a:p>
        </p:txBody>
      </p:sp>
      <p:sp>
        <p:nvSpPr>
          <p:cNvPr id="6" name="Прямоугольник 5"/>
          <p:cNvSpPr/>
          <p:nvPr/>
        </p:nvSpPr>
        <p:spPr>
          <a:xfrm>
            <a:off x="2214546" y="1571612"/>
            <a:ext cx="6643734" cy="1600438"/>
          </a:xfrm>
          <a:prstGeom prst="rect">
            <a:avLst/>
          </a:prstGeom>
        </p:spPr>
        <p:txBody>
          <a:bodyPr wrap="square">
            <a:spAutoFit/>
          </a:bodyPr>
          <a:lstStyle/>
          <a:p>
            <a:pPr indent="182563" algn="just"/>
            <a:r>
              <a:rPr lang="ru-RU" sz="1400" smtClean="0"/>
              <a:t>В некоторых случаях у нас нет такой роскоши, как возможность проводить измерения на одном и том же </a:t>
            </a:r>
            <a:r>
              <a:rPr lang="ru-RU" sz="1400" err="1" smtClean="0"/>
              <a:t>тест-материале</a:t>
            </a:r>
            <a:r>
              <a:rPr lang="ru-RU" sz="1400" smtClean="0"/>
              <a:t>, но мы можем выполнять всего одно измерение для ряда различных </a:t>
            </a:r>
            <a:r>
              <a:rPr lang="ru-RU" sz="1400" err="1" smtClean="0"/>
              <a:t>тест-материалов</a:t>
            </a:r>
            <a:r>
              <a:rPr lang="ru-RU" sz="1400" smtClean="0"/>
              <a:t> двумя методами. Два метода могут быть сравнены путем учета результатов каждой пары одноразовых экспериментов. Если два метода эквивалентны, то математическое ожидание для разницы между результатами, должно тестироваться по отношению к нулю.</a:t>
            </a:r>
          </a:p>
        </p:txBody>
      </p:sp>
      <p:sp>
        <p:nvSpPr>
          <p:cNvPr id="10" name="Прямоугольник 9"/>
          <p:cNvSpPr/>
          <p:nvPr/>
        </p:nvSpPr>
        <p:spPr>
          <a:xfrm>
            <a:off x="500034" y="3143248"/>
            <a:ext cx="8286808" cy="954107"/>
          </a:xfrm>
          <a:prstGeom prst="rect">
            <a:avLst/>
          </a:prstGeom>
        </p:spPr>
        <p:txBody>
          <a:bodyPr wrap="square">
            <a:spAutoFit/>
          </a:bodyPr>
          <a:lstStyle/>
          <a:p>
            <a:pPr indent="263525" algn="just"/>
            <a:r>
              <a:rPr lang="ru-RU" sz="1400" smtClean="0"/>
              <a:t>В  парном  </a:t>
            </a:r>
            <a:r>
              <a:rPr lang="en-US" sz="1400" smtClean="0"/>
              <a:t>t</a:t>
            </a:r>
            <a:r>
              <a:rPr lang="ru-RU" sz="1400" smtClean="0"/>
              <a:t>-тесте, таким  образом,  вычисляются  среднее   </a:t>
            </a:r>
            <a:r>
              <a:rPr lang="en-US" sz="1400" smtClean="0"/>
              <a:t> </a:t>
            </a:r>
            <a:r>
              <a:rPr lang="ru-RU" sz="1400" smtClean="0"/>
              <a:t>и  стандартное отклонение этой разности и затем выполняется расчет  </a:t>
            </a:r>
            <a:r>
              <a:rPr lang="en-US" sz="1400" smtClean="0"/>
              <a:t>t</a:t>
            </a:r>
            <a:r>
              <a:rPr lang="ru-RU" sz="1400" smtClean="0"/>
              <a:t> критерия по формуле, приведенной для одностороннего </a:t>
            </a:r>
            <a:r>
              <a:rPr lang="en-US" sz="1400" smtClean="0"/>
              <a:t>t-</a:t>
            </a:r>
            <a:r>
              <a:rPr lang="ru-RU" sz="1400" smtClean="0"/>
              <a:t>теста, но  принимая за 0 величину генерального среднего, что имеет место в том случае, когда два метода дают результаты, равные  выборочным средним.</a:t>
            </a:r>
          </a:p>
        </p:txBody>
      </p:sp>
      <p:pic>
        <p:nvPicPr>
          <p:cNvPr id="278530" name="Picture 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357686" y="4143380"/>
            <a:ext cx="1200150" cy="695325"/>
          </a:xfrm>
          <a:prstGeom prst="rect">
            <a:avLst/>
          </a:prstGeom>
          <a:noFill/>
          <a:ln w="9525">
            <a:noFill/>
            <a:miter lim="800000"/>
            <a:headEnd/>
            <a:tailEnd/>
          </a:ln>
          <a:effectLst/>
        </p:spPr>
      </p:pic>
      <p:sp>
        <p:nvSpPr>
          <p:cNvPr id="11" name="Прямоугольник 10"/>
          <p:cNvSpPr/>
          <p:nvPr/>
        </p:nvSpPr>
        <p:spPr>
          <a:xfrm>
            <a:off x="428596" y="4929198"/>
            <a:ext cx="8429684" cy="1169551"/>
          </a:xfrm>
          <a:prstGeom prst="rect">
            <a:avLst/>
          </a:prstGeom>
        </p:spPr>
        <p:txBody>
          <a:bodyPr wrap="square">
            <a:spAutoFit/>
          </a:bodyPr>
          <a:lstStyle/>
          <a:p>
            <a:pPr indent="363538" algn="just"/>
            <a:r>
              <a:rPr lang="ru-RU" sz="1400" b="1" smtClean="0"/>
              <a:t>ПРИМЕР :</a:t>
            </a:r>
          </a:p>
          <a:p>
            <a:pPr indent="263525" algn="just"/>
            <a:endParaRPr lang="ru-RU" sz="1400" smtClean="0"/>
          </a:p>
          <a:p>
            <a:pPr indent="263525" algn="just"/>
            <a:r>
              <a:rPr lang="ru-RU" sz="1400" smtClean="0"/>
              <a:t>Количество кальция в различных образцах молочного порошка (в мг кальция на 1 г молочного порошка) анализировалось двумя методами, один из примененных методов - метод ААС с </a:t>
            </a:r>
            <a:r>
              <a:rPr lang="ru-RU" sz="1400" err="1" smtClean="0"/>
              <a:t>озолением</a:t>
            </a:r>
            <a:r>
              <a:rPr lang="ru-RU" sz="1400" smtClean="0"/>
              <a:t> матрицы, другой представлял собой </a:t>
            </a:r>
            <a:r>
              <a:rPr lang="ru-RU" sz="1400" err="1" smtClean="0"/>
              <a:t>комплексонометрическое</a:t>
            </a:r>
            <a:r>
              <a:rPr lang="ru-RU" sz="1400" smtClean="0"/>
              <a:t>  титрование.  </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aphicFrame>
        <p:nvGraphicFramePr>
          <p:cNvPr id="12" name="Таблица 11"/>
          <p:cNvGraphicFramePr>
            <a:graphicFrameLocks noGrp="1"/>
          </p:cNvGraphicFramePr>
          <p:nvPr/>
        </p:nvGraphicFramePr>
        <p:xfrm>
          <a:off x="857224" y="1643050"/>
          <a:ext cx="7572429" cy="857256"/>
        </p:xfrm>
        <a:graphic>
          <a:graphicData uri="http://schemas.openxmlformats.org/drawingml/2006/table">
            <a:tbl>
              <a:tblPr/>
              <a:tblGrid>
                <a:gridCol w="1369108"/>
                <a:gridCol w="535189"/>
                <a:gridCol w="738560"/>
                <a:gridCol w="637360"/>
                <a:gridCol w="706449"/>
                <a:gridCol w="688933"/>
                <a:gridCol w="689907"/>
                <a:gridCol w="689907"/>
                <a:gridCol w="827109"/>
                <a:gridCol w="689907"/>
              </a:tblGrid>
              <a:tr h="428628">
                <a:tc>
                  <a:txBody>
                    <a:bodyPr/>
                    <a:lstStyle/>
                    <a:p>
                      <a:pPr algn="ctr">
                        <a:lnSpc>
                          <a:spcPct val="115000"/>
                        </a:lnSpc>
                        <a:spcAft>
                          <a:spcPts val="0"/>
                        </a:spcAft>
                      </a:pPr>
                      <a:r>
                        <a:rPr lang="uk-UA" sz="1000" i="1">
                          <a:latin typeface="Times New Roman"/>
                          <a:ea typeface="Calibri"/>
                          <a:cs typeface="Times New Roman"/>
                        </a:rPr>
                        <a:t>Тест</a:t>
                      </a:r>
                      <a:endParaRPr lang="ru-RU" sz="1100">
                        <a:latin typeface="Calibri"/>
                        <a:ea typeface="Calibri"/>
                        <a:cs typeface="Times New Roman"/>
                      </a:endParaRPr>
                    </a:p>
                    <a:p>
                      <a:pPr algn="ctr">
                        <a:lnSpc>
                          <a:spcPct val="115000"/>
                        </a:lnSpc>
                        <a:spcAft>
                          <a:spcPts val="0"/>
                        </a:spcAft>
                      </a:pPr>
                      <a:r>
                        <a:rPr lang="ru-RU" sz="1000" i="1">
                          <a:latin typeface="Times New Roman"/>
                          <a:ea typeface="Calibri"/>
                          <a:cs typeface="Times New Roman"/>
                        </a:rPr>
                        <a:t>Материал</a:t>
                      </a:r>
                      <a:r>
                        <a:rPr lang="en-US" sz="1000" i="1">
                          <a:latin typeface="Times New Roman"/>
                          <a:ea typeface="Calibri"/>
                          <a:cs typeface="Times New Roman"/>
                        </a:rPr>
                        <a:t>    &gt;</a:t>
                      </a:r>
                      <a:endParaRPr lang="ru-RU" sz="1100">
                        <a:latin typeface="Calibri"/>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000" i="1">
                          <a:latin typeface="Times New Roman"/>
                          <a:ea typeface="Calibri"/>
                          <a:cs typeface="Times New Roman"/>
                        </a:rPr>
                        <a:t>1</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000" i="1">
                          <a:latin typeface="Times New Roman"/>
                          <a:ea typeface="Calibri"/>
                          <a:cs typeface="Times New Roman"/>
                        </a:rPr>
                        <a:t>2</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3</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4</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5</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i="1">
                          <a:latin typeface="Times New Roman"/>
                          <a:ea typeface="Calibri"/>
                          <a:cs typeface="Times New Roman"/>
                        </a:rPr>
                        <a:t>6</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7</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i="1">
                          <a:latin typeface="Times New Roman"/>
                          <a:ea typeface="Calibri"/>
                          <a:cs typeface="Times New Roman"/>
                        </a:rPr>
                        <a:t>8</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9</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4314">
                <a:tc>
                  <a:txBody>
                    <a:bodyPr/>
                    <a:lstStyle/>
                    <a:p>
                      <a:pPr algn="ctr">
                        <a:lnSpc>
                          <a:spcPct val="115000"/>
                        </a:lnSpc>
                        <a:spcAft>
                          <a:spcPts val="0"/>
                        </a:spcAft>
                      </a:pPr>
                      <a:r>
                        <a:rPr lang="en-US" sz="1000" err="1">
                          <a:latin typeface="Times New Roman"/>
                          <a:ea typeface="Calibri"/>
                          <a:cs typeface="Times New Roman"/>
                        </a:rPr>
                        <a:t>AAS</a:t>
                      </a:r>
                      <a:r>
                        <a:rPr lang="en-US" sz="1000" baseline="30000" err="1">
                          <a:latin typeface="Times New Roman"/>
                          <a:ea typeface="Calibri"/>
                          <a:cs typeface="Times New Roman"/>
                        </a:rPr>
                        <a:t>a</a:t>
                      </a:r>
                      <a:r>
                        <a:rPr lang="en-US" sz="1000">
                          <a:latin typeface="Times New Roman"/>
                          <a:ea typeface="Calibri"/>
                          <a:cs typeface="Times New Roman"/>
                        </a:rPr>
                        <a:t> </a:t>
                      </a:r>
                      <a:r>
                        <a:rPr lang="en-US" sz="1000" smtClean="0">
                          <a:latin typeface="Times New Roman"/>
                          <a:ea typeface="Calibri"/>
                          <a:cs typeface="Times New Roman"/>
                        </a:rPr>
                        <a:t>(</a:t>
                      </a:r>
                      <a:r>
                        <a:rPr lang="ru-RU" sz="1000" smtClean="0">
                          <a:latin typeface="Times New Roman"/>
                          <a:ea typeface="Calibri"/>
                          <a:cs typeface="Times New Roman"/>
                        </a:rPr>
                        <a:t>мг/г</a:t>
                      </a:r>
                      <a:r>
                        <a:rPr lang="ru-RU" sz="1000">
                          <a:latin typeface="Times New Roman"/>
                          <a:ea typeface="Calibri"/>
                          <a:cs typeface="Times New Roman"/>
                        </a:rPr>
                        <a:t>)</a:t>
                      </a:r>
                      <a:endParaRPr lang="ru-RU" sz="1100">
                        <a:latin typeface="Calibri"/>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3.01</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2.58</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2.582</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1.00</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1.81</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2.83</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2.13</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5.14</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3.20</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4314">
                <a:tc>
                  <a:txBody>
                    <a:bodyPr/>
                    <a:lstStyle/>
                    <a:p>
                      <a:pPr algn="ctr">
                        <a:lnSpc>
                          <a:spcPct val="115000"/>
                        </a:lnSpc>
                        <a:spcAft>
                          <a:spcPts val="0"/>
                        </a:spcAft>
                      </a:pPr>
                      <a:r>
                        <a:rPr lang="en-US" sz="1000" err="1">
                          <a:latin typeface="Times New Roman"/>
                          <a:ea typeface="Calibri"/>
                          <a:cs typeface="Times New Roman"/>
                        </a:rPr>
                        <a:t>CT</a:t>
                      </a:r>
                      <a:r>
                        <a:rPr lang="en-US" sz="1000" baseline="30000" err="1">
                          <a:latin typeface="Times New Roman"/>
                          <a:ea typeface="Calibri"/>
                          <a:cs typeface="Times New Roman"/>
                        </a:rPr>
                        <a:t>b</a:t>
                      </a:r>
                      <a:r>
                        <a:rPr lang="en-US" sz="1000">
                          <a:latin typeface="Times New Roman"/>
                          <a:ea typeface="Calibri"/>
                          <a:cs typeface="Times New Roman"/>
                        </a:rPr>
                        <a:t> </a:t>
                      </a:r>
                      <a:r>
                        <a:rPr lang="en-US" sz="1000" smtClean="0">
                          <a:latin typeface="Times New Roman"/>
                          <a:ea typeface="Calibri"/>
                          <a:cs typeface="Times New Roman"/>
                        </a:rPr>
                        <a:t>(</a:t>
                      </a:r>
                      <a:r>
                        <a:rPr lang="ru-RU" sz="1000" smtClean="0">
                          <a:latin typeface="Times New Roman"/>
                          <a:ea typeface="Calibri"/>
                          <a:cs typeface="Times New Roman"/>
                        </a:rPr>
                        <a:t>мг</a:t>
                      </a:r>
                      <a:r>
                        <a:rPr lang="en-US" sz="1000" smtClean="0">
                          <a:latin typeface="Times New Roman"/>
                          <a:ea typeface="Calibri"/>
                          <a:cs typeface="Times New Roman"/>
                        </a:rPr>
                        <a:t>/</a:t>
                      </a:r>
                      <a:r>
                        <a:rPr lang="ru-RU" sz="1000" smtClean="0">
                          <a:latin typeface="Times New Roman"/>
                          <a:ea typeface="Calibri"/>
                          <a:cs typeface="Times New Roman"/>
                        </a:rPr>
                        <a:t>г</a:t>
                      </a:r>
                      <a:r>
                        <a:rPr lang="en-US" sz="1000" smtClean="0">
                          <a:latin typeface="Times New Roman"/>
                          <a:ea typeface="Calibri"/>
                          <a:cs typeface="Times New Roman"/>
                        </a:rPr>
                        <a:t>)</a:t>
                      </a:r>
                      <a:endParaRPr lang="ru-RU" sz="1100">
                        <a:latin typeface="Calibri"/>
                        <a:ea typeface="Calibri"/>
                        <a:cs typeface="Times New Roman"/>
                      </a:endParaRPr>
                    </a:p>
                  </a:txBody>
                  <a:tcPr marL="25400" marR="2540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2.81</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3.20</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3.20</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3.20</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3.35</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3.86</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3.88</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4.13</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000">
                          <a:latin typeface="Times New Roman"/>
                          <a:ea typeface="Calibri"/>
                          <a:cs typeface="Times New Roman"/>
                        </a:rPr>
                        <a:t>4.86</a:t>
                      </a:r>
                      <a:endParaRPr lang="ru-RU" sz="1100">
                        <a:latin typeface="Calibri"/>
                        <a:ea typeface="Calibri"/>
                        <a:cs typeface="Times New Roman"/>
                      </a:endParaRPr>
                    </a:p>
                  </a:txBody>
                  <a:tcPr marL="25400" marR="254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4" name="Прямоугольник 13"/>
          <p:cNvSpPr/>
          <p:nvPr/>
        </p:nvSpPr>
        <p:spPr>
          <a:xfrm>
            <a:off x="857224" y="2571744"/>
            <a:ext cx="7572428" cy="261610"/>
          </a:xfrm>
          <a:prstGeom prst="rect">
            <a:avLst/>
          </a:prstGeom>
        </p:spPr>
        <p:txBody>
          <a:bodyPr wrap="square">
            <a:spAutoFit/>
          </a:bodyPr>
          <a:lstStyle/>
          <a:p>
            <a:r>
              <a:rPr lang="en-US" sz="1100" baseline="30000" smtClean="0"/>
              <a:t>a</a:t>
            </a:r>
            <a:r>
              <a:rPr lang="en-US" sz="1100" smtClean="0"/>
              <a:t> </a:t>
            </a:r>
            <a:r>
              <a:rPr lang="ru-RU" sz="1100" smtClean="0"/>
              <a:t>атомно-абсорбционная </a:t>
            </a:r>
            <a:r>
              <a:rPr lang="ru-RU" sz="1100" err="1" smtClean="0"/>
              <a:t>спектрофотометрия</a:t>
            </a:r>
            <a:r>
              <a:rPr lang="en-US" sz="1100" smtClean="0"/>
              <a:t>. </a:t>
            </a:r>
            <a:r>
              <a:rPr lang="en-US" sz="1100" baseline="30000" smtClean="0"/>
              <a:t>b</a:t>
            </a:r>
            <a:r>
              <a:rPr lang="ru-RU" sz="1100" err="1" smtClean="0"/>
              <a:t>Комплексонометрическое</a:t>
            </a:r>
            <a:r>
              <a:rPr lang="ru-RU" sz="1100" smtClean="0"/>
              <a:t> титрование</a:t>
            </a:r>
            <a:r>
              <a:rPr lang="en-US" sz="1100" smtClean="0"/>
              <a:t>.</a:t>
            </a:r>
          </a:p>
        </p:txBody>
      </p:sp>
      <p:grpSp>
        <p:nvGrpSpPr>
          <p:cNvPr id="13" name="Группа 12"/>
          <p:cNvGrpSpPr/>
          <p:nvPr/>
        </p:nvGrpSpPr>
        <p:grpSpPr>
          <a:xfrm>
            <a:off x="698702" y="2856364"/>
            <a:ext cx="8016702" cy="3671965"/>
            <a:chOff x="698702" y="2856364"/>
            <a:chExt cx="8016702" cy="3671965"/>
          </a:xfrm>
        </p:grpSpPr>
        <p:pic>
          <p:nvPicPr>
            <p:cNvPr id="131073" name="Picture 1"/>
            <p:cNvPicPr>
              <a:picLocks noChangeAspect="1" noChangeArrowheads="1"/>
            </p:cNvPicPr>
            <p:nvPr/>
          </p:nvPicPr>
          <p:blipFill>
            <a:blip r:embed="rId2"/>
            <a:srcRect/>
            <a:stretch>
              <a:fillRect/>
            </a:stretch>
          </p:blipFill>
          <p:spPr bwMode="auto">
            <a:xfrm>
              <a:off x="698702" y="2856364"/>
              <a:ext cx="3000396" cy="3671965"/>
            </a:xfrm>
            <a:prstGeom prst="rect">
              <a:avLst/>
            </a:prstGeom>
            <a:noFill/>
            <a:ln w="9525">
              <a:noFill/>
              <a:miter lim="800000"/>
              <a:headEnd/>
              <a:tailEnd/>
            </a:ln>
            <a:effectLst/>
          </p:spPr>
        </p:pic>
        <p:sp>
          <p:nvSpPr>
            <p:cNvPr id="7" name="Выноска 1 6"/>
            <p:cNvSpPr/>
            <p:nvPr/>
          </p:nvSpPr>
          <p:spPr>
            <a:xfrm>
              <a:off x="5143504" y="3143248"/>
              <a:ext cx="3500462" cy="285752"/>
            </a:xfrm>
            <a:prstGeom prst="borderCallout1">
              <a:avLst>
                <a:gd name="adj1" fmla="val 50750"/>
                <a:gd name="adj2" fmla="val -473"/>
                <a:gd name="adj3" fmla="val 276054"/>
                <a:gd name="adj4" fmla="val -4482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mtClean="0">
                  <a:solidFill>
                    <a:schemeClr val="tx1"/>
                  </a:solidFill>
                </a:rPr>
                <a:t>=A2-B2</a:t>
              </a:r>
              <a:endParaRPr lang="ru-RU" sz="1200">
                <a:solidFill>
                  <a:schemeClr val="tx1"/>
                </a:solidFill>
              </a:endParaRPr>
            </a:p>
          </p:txBody>
        </p:sp>
        <p:sp>
          <p:nvSpPr>
            <p:cNvPr id="8" name="Выноска 1 7"/>
            <p:cNvSpPr/>
            <p:nvPr/>
          </p:nvSpPr>
          <p:spPr>
            <a:xfrm>
              <a:off x="5214942" y="4786322"/>
              <a:ext cx="3500462" cy="285752"/>
            </a:xfrm>
            <a:prstGeom prst="borderCallout1">
              <a:avLst>
                <a:gd name="adj1" fmla="val 50750"/>
                <a:gd name="adj2" fmla="val -473"/>
                <a:gd name="adj3" fmla="val 276054"/>
                <a:gd name="adj4" fmla="val -4482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smtClean="0">
                  <a:solidFill>
                    <a:schemeClr val="tx1"/>
                  </a:solidFill>
                </a:rPr>
                <a:t>=СРЗНАЧ(</a:t>
              </a:r>
              <a:r>
                <a:rPr lang="en-US" sz="1200" smtClean="0">
                  <a:solidFill>
                    <a:schemeClr val="tx1"/>
                  </a:solidFill>
                </a:rPr>
                <a:t>D2:D10)</a:t>
              </a:r>
              <a:endParaRPr lang="ru-RU" sz="1200">
                <a:solidFill>
                  <a:schemeClr val="tx1"/>
                </a:solidFill>
              </a:endParaRPr>
            </a:p>
          </p:txBody>
        </p:sp>
        <p:sp>
          <p:nvSpPr>
            <p:cNvPr id="9" name="Выноска 1 8"/>
            <p:cNvSpPr/>
            <p:nvPr/>
          </p:nvSpPr>
          <p:spPr>
            <a:xfrm>
              <a:off x="5214942" y="5143512"/>
              <a:ext cx="3500462" cy="285752"/>
            </a:xfrm>
            <a:prstGeom prst="borderCallout1">
              <a:avLst>
                <a:gd name="adj1" fmla="val 50750"/>
                <a:gd name="adj2" fmla="val -473"/>
                <a:gd name="adj3" fmla="val 210023"/>
                <a:gd name="adj4" fmla="val -4482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smtClean="0">
                  <a:solidFill>
                    <a:schemeClr val="tx1"/>
                  </a:solidFill>
                </a:rPr>
                <a:t>=СТАНДОТКЛОН(</a:t>
              </a:r>
              <a:r>
                <a:rPr lang="en-US" sz="1200" smtClean="0">
                  <a:solidFill>
                    <a:schemeClr val="tx1"/>
                  </a:solidFill>
                </a:rPr>
                <a:t>D2:D10)</a:t>
              </a:r>
              <a:endParaRPr lang="ru-RU" sz="1200">
                <a:solidFill>
                  <a:schemeClr val="tx1"/>
                </a:solidFill>
              </a:endParaRPr>
            </a:p>
          </p:txBody>
        </p:sp>
        <p:sp>
          <p:nvSpPr>
            <p:cNvPr id="10" name="Выноска 1 9"/>
            <p:cNvSpPr/>
            <p:nvPr/>
          </p:nvSpPr>
          <p:spPr>
            <a:xfrm>
              <a:off x="5214942" y="5572140"/>
              <a:ext cx="3500462" cy="285752"/>
            </a:xfrm>
            <a:prstGeom prst="borderCallout1">
              <a:avLst>
                <a:gd name="adj1" fmla="val 50750"/>
                <a:gd name="adj2" fmla="val -473"/>
                <a:gd name="adj3" fmla="val 210023"/>
                <a:gd name="adj4" fmla="val -4482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smtClean="0">
                  <a:solidFill>
                    <a:schemeClr val="tx1"/>
                  </a:solidFill>
                </a:rPr>
                <a:t>=ABS(D12)*</a:t>
              </a:r>
              <a:r>
                <a:rPr lang="ru-RU" sz="1200" smtClean="0">
                  <a:solidFill>
                    <a:schemeClr val="tx1"/>
                  </a:solidFill>
                </a:rPr>
                <a:t>КОРЕНЬ(9)/</a:t>
              </a:r>
              <a:r>
                <a:rPr lang="en-US" sz="1200" smtClean="0">
                  <a:solidFill>
                    <a:schemeClr val="tx1"/>
                  </a:solidFill>
                </a:rPr>
                <a:t>D13</a:t>
              </a:r>
              <a:endParaRPr lang="ru-RU" sz="1200">
                <a:solidFill>
                  <a:schemeClr val="tx1"/>
                </a:solidFill>
              </a:endParaRPr>
            </a:p>
          </p:txBody>
        </p:sp>
        <p:sp>
          <p:nvSpPr>
            <p:cNvPr id="11" name="Выноска 1 10"/>
            <p:cNvSpPr/>
            <p:nvPr/>
          </p:nvSpPr>
          <p:spPr>
            <a:xfrm>
              <a:off x="5214942" y="5929330"/>
              <a:ext cx="3500462" cy="285752"/>
            </a:xfrm>
            <a:prstGeom prst="borderCallout1">
              <a:avLst>
                <a:gd name="adj1" fmla="val 50750"/>
                <a:gd name="adj2" fmla="val -473"/>
                <a:gd name="adj3" fmla="val 169389"/>
                <a:gd name="adj4" fmla="val -4524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smtClean="0">
                  <a:solidFill>
                    <a:schemeClr val="tx1"/>
                  </a:solidFill>
                </a:rPr>
                <a:t>=СТЬЮДРАСП(</a:t>
              </a:r>
              <a:r>
                <a:rPr lang="en-US" sz="1200" smtClean="0">
                  <a:solidFill>
                    <a:schemeClr val="tx1"/>
                  </a:solidFill>
                </a:rPr>
                <a:t>D15;8;2)</a:t>
              </a:r>
              <a:endParaRPr lang="ru-RU" sz="1200">
                <a:solidFill>
                  <a:schemeClr val="tx1"/>
                </a:solidFill>
              </a:endParaRPr>
            </a:p>
          </p:txBody>
        </p:sp>
      </p:gr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5" name="Прямоугольник 4"/>
          <p:cNvSpPr/>
          <p:nvPr/>
        </p:nvSpPr>
        <p:spPr>
          <a:xfrm>
            <a:off x="428596" y="1500174"/>
            <a:ext cx="8358246" cy="2246769"/>
          </a:xfrm>
          <a:prstGeom prst="rect">
            <a:avLst/>
          </a:prstGeom>
        </p:spPr>
        <p:txBody>
          <a:bodyPr wrap="square">
            <a:spAutoFit/>
          </a:bodyPr>
          <a:lstStyle/>
          <a:p>
            <a:pPr indent="261938" algn="just"/>
            <a:r>
              <a:rPr lang="ru-RU" sz="1400" smtClean="0"/>
              <a:t>Вероятность того, что между методиками нет разницы, рассчитанная по представленным данным, составляет (1-0.02</a:t>
            </a:r>
            <a:r>
              <a:rPr lang="en-US" sz="1400" smtClean="0"/>
              <a:t>86</a:t>
            </a:r>
            <a:r>
              <a:rPr lang="ru-RU" sz="1400" smtClean="0"/>
              <a:t>)*100=97.</a:t>
            </a:r>
            <a:r>
              <a:rPr lang="en-US" sz="1400" smtClean="0"/>
              <a:t>14</a:t>
            </a:r>
            <a:r>
              <a:rPr lang="ru-RU" sz="1400" smtClean="0"/>
              <a:t>%. Таким образом, мы заключаем, что нет существенной разности между методиками на основе ААС и на основе комплексометрическкого титрования.</a:t>
            </a:r>
            <a:endParaRPr lang="en-US" sz="1400" smtClean="0"/>
          </a:p>
          <a:p>
            <a:pPr algn="just"/>
            <a:endParaRPr lang="en-US" sz="1400" smtClean="0"/>
          </a:p>
          <a:p>
            <a:pPr algn="just"/>
            <a:r>
              <a:rPr lang="ru-RU" sz="1400" smtClean="0"/>
              <a:t>1. Для семи из девяти пар </a:t>
            </a:r>
            <a:r>
              <a:rPr lang="en-US" sz="1400" smtClean="0"/>
              <a:t>AAC </a:t>
            </a:r>
            <a:r>
              <a:rPr lang="ru-RU" sz="1400" smtClean="0"/>
              <a:t>дал меньшее значение, чем комплексометрия, что должно </a:t>
            </a:r>
            <a:r>
              <a:rPr lang="en-US" sz="1400" smtClean="0"/>
              <a:t> </a:t>
            </a:r>
          </a:p>
          <a:p>
            <a:pPr algn="just"/>
            <a:r>
              <a:rPr lang="en-US" sz="1400" smtClean="0"/>
              <a:t>     </a:t>
            </a:r>
            <a:r>
              <a:rPr lang="ru-RU" sz="1400" smtClean="0"/>
              <a:t>вызвать подозрение аналитика.</a:t>
            </a:r>
            <a:endParaRPr lang="en-US" sz="1400" smtClean="0"/>
          </a:p>
          <a:p>
            <a:pPr algn="just"/>
            <a:endParaRPr lang="ru-RU" sz="1400" smtClean="0"/>
          </a:p>
          <a:p>
            <a:pPr algn="just"/>
            <a:r>
              <a:rPr lang="ru-RU" sz="1400" smtClean="0"/>
              <a:t>2. Без измерений на сертифицированном референсном материале </a:t>
            </a:r>
            <a:r>
              <a:rPr lang="en-US" sz="1400" smtClean="0"/>
              <a:t>(CRM) </a:t>
            </a:r>
            <a:r>
              <a:rPr lang="ru-RU" sz="1400" smtClean="0"/>
              <a:t>мы не можем сказать, </a:t>
            </a:r>
            <a:endParaRPr lang="en-US" sz="1400" smtClean="0"/>
          </a:p>
          <a:p>
            <a:pPr algn="just"/>
            <a:r>
              <a:rPr lang="en-US" sz="1400" smtClean="0"/>
              <a:t>    </a:t>
            </a:r>
            <a:r>
              <a:rPr lang="ru-RU" sz="1400" smtClean="0"/>
              <a:t>какой из двух методов дает результаты с меньшей систематической погрешностью.</a:t>
            </a:r>
          </a:p>
          <a:p>
            <a:pPr indent="261938" algn="just"/>
            <a:endParaRPr lang="ru-RU" sz="140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8" name="Прямоугольник 7"/>
          <p:cNvSpPr/>
          <p:nvPr/>
        </p:nvSpPr>
        <p:spPr>
          <a:xfrm>
            <a:off x="285720" y="1337296"/>
            <a:ext cx="8643998" cy="5262979"/>
          </a:xfrm>
          <a:prstGeom prst="rect">
            <a:avLst/>
          </a:prstGeom>
        </p:spPr>
        <p:txBody>
          <a:bodyPr wrap="square">
            <a:spAutoFit/>
          </a:bodyPr>
          <a:lstStyle/>
          <a:p>
            <a:pPr algn="just"/>
            <a:r>
              <a:rPr lang="ru-RU" sz="1400" smtClean="0">
                <a:latin typeface="Arial" pitchFamily="34" charset="0"/>
              </a:rPr>
              <a:t>Случайные и систематические ошибки в аналитической химии вызываются множеством различных причин. Вот основные источники ошибок:</a:t>
            </a:r>
          </a:p>
          <a:p>
            <a:pPr algn="just"/>
            <a:endParaRPr lang="ru-RU" sz="1400" smtClean="0">
              <a:latin typeface="Arial" pitchFamily="34" charset="0"/>
            </a:endParaRPr>
          </a:p>
          <a:p>
            <a:pPr algn="just">
              <a:buFont typeface="Wingdings" pitchFamily="2" charset="2"/>
              <a:buChar char="Ø"/>
            </a:pPr>
            <a:r>
              <a:rPr lang="ru-RU" sz="1400" smtClean="0">
                <a:latin typeface="Arial" pitchFamily="34" charset="0"/>
              </a:rPr>
              <a:t> Большинство исследуемых веществ надо рассматривать как неоднородные (негомогенные). Поэтому несколько небольших взятых из них частей — аналитических проб — могут не иметь одинакового состава. А значит, уже только по этой причине результаты анализа будут подвержены случайным колебаниям. Из-за неквалифицированного одностороннего отбора проб может отдаваться предпочтение отдельным компонентам, а в итоге — систематическое искажение состава пробы.</a:t>
            </a:r>
          </a:p>
          <a:p>
            <a:pPr algn="just">
              <a:buFont typeface="Wingdings" pitchFamily="2" charset="2"/>
              <a:buChar char="Ø"/>
            </a:pPr>
            <a:endParaRPr lang="ru-RU" sz="1400" smtClean="0">
              <a:latin typeface="Arial" pitchFamily="34" charset="0"/>
            </a:endParaRPr>
          </a:p>
          <a:p>
            <a:pPr algn="just">
              <a:buFont typeface="Wingdings" pitchFamily="2" charset="2"/>
              <a:buChar char="Ø"/>
            </a:pPr>
            <a:r>
              <a:rPr lang="ru-RU" sz="1400" smtClean="0">
                <a:latin typeface="Arial" pitchFamily="34" charset="0"/>
              </a:rPr>
              <a:t> Все необходимые для анализа измеряемые величины, такие, например, как масса осадка или </a:t>
            </a:r>
            <a:r>
              <a:rPr lang="ru-RU" sz="1400" err="1" smtClean="0">
                <a:latin typeface="Arial" pitchFamily="34" charset="0"/>
              </a:rPr>
              <a:t>светопоглощение</a:t>
            </a:r>
            <a:r>
              <a:rPr lang="ru-RU" sz="1400" smtClean="0">
                <a:latin typeface="Arial" pitchFamily="34" charset="0"/>
              </a:rPr>
              <a:t> окрашенного раствора, можно определить лишь с ограниченной точностью. Эта точность задается применяемым методом измерения, характером измеряемой величины, а часто и субъективными причинами. Если исключить показания неправильно отрегулированных измерительных приборов и иные подобные отказы, то ошибки чаще всего проявляются в форме случайных отклонений. Их надо минимизировать выбором подходящих условий измерений .</a:t>
            </a:r>
          </a:p>
          <a:p>
            <a:pPr algn="just">
              <a:buFont typeface="Wingdings" pitchFamily="2" charset="2"/>
              <a:buChar char="Ø"/>
            </a:pPr>
            <a:endParaRPr lang="ru-RU" sz="1400" smtClean="0">
              <a:latin typeface="Arial" pitchFamily="34" charset="0"/>
            </a:endParaRPr>
          </a:p>
          <a:p>
            <a:pPr algn="just">
              <a:buFont typeface="Wingdings" pitchFamily="2" charset="2"/>
              <a:buChar char="Ø"/>
            </a:pPr>
            <a:r>
              <a:rPr lang="ru-RU" sz="1400" smtClean="0">
                <a:latin typeface="Arial" pitchFamily="34" charset="0"/>
              </a:rPr>
              <a:t> В классических методах анализа часто исследуемые пробы подвергаются химическим реакциям, продукты которых характеризуются по виду, составу и массе. Обычно эти реакции рассматривают как равновесные, причем равновесие стремятся сдвинуть как можно дальше в сторону продуктов реакции. Несмотря на это, в ходе реакций возникают как случайные (например, колебания растворимости из-за различных концентраций растворяемых солей), так и систематические ошибки (например, из-за </a:t>
            </a:r>
            <a:r>
              <a:rPr lang="ru-RU" sz="1400" err="1" smtClean="0">
                <a:latin typeface="Arial" pitchFamily="34" charset="0"/>
              </a:rPr>
              <a:t>соосаждения</a:t>
            </a:r>
            <a:r>
              <a:rPr lang="ru-RU" sz="1400" smtClean="0">
                <a:latin typeface="Arial" pitchFamily="34" charset="0"/>
              </a:rPr>
              <a:t>). Задача аналитика состоит в том, чтобы подобрать для каждого конкретного случая наиболее подходящие реакции.</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5" name="Прямоугольник 4"/>
          <p:cNvSpPr/>
          <p:nvPr/>
        </p:nvSpPr>
        <p:spPr>
          <a:xfrm>
            <a:off x="428596" y="1500174"/>
            <a:ext cx="8358246" cy="523220"/>
          </a:xfrm>
          <a:prstGeom prst="rect">
            <a:avLst/>
          </a:prstGeom>
        </p:spPr>
        <p:txBody>
          <a:bodyPr wrap="square">
            <a:spAutoFit/>
          </a:bodyPr>
          <a:lstStyle/>
          <a:p>
            <a:pPr algn="ctr"/>
            <a:r>
              <a:rPr lang="ru-RU" sz="1400" b="1" i="1" smtClean="0"/>
              <a:t>Наиболее часто используемые  тесты  однородности дисперсий двух и более выборок данных</a:t>
            </a:r>
            <a:endParaRPr lang="ru-RU" sz="1400" smtClean="0"/>
          </a:p>
        </p:txBody>
      </p:sp>
      <p:sp>
        <p:nvSpPr>
          <p:cNvPr id="4" name="Прямоугольник 3"/>
          <p:cNvSpPr/>
          <p:nvPr/>
        </p:nvSpPr>
        <p:spPr>
          <a:xfrm>
            <a:off x="285720" y="2000240"/>
            <a:ext cx="8572560" cy="2893100"/>
          </a:xfrm>
          <a:prstGeom prst="rect">
            <a:avLst/>
          </a:prstGeom>
        </p:spPr>
        <p:txBody>
          <a:bodyPr wrap="square">
            <a:spAutoFit/>
          </a:bodyPr>
          <a:lstStyle/>
          <a:p>
            <a:pPr indent="361950" algn="just"/>
            <a:r>
              <a:rPr lang="ru-RU" sz="1400" smtClean="0"/>
              <a:t>При выборе аналитической методики для анализа проб необходимо учесть ряд вещей, включая </a:t>
            </a:r>
            <a:r>
              <a:rPr lang="ru-RU" sz="1400" err="1" smtClean="0"/>
              <a:t>требуемыйу</a:t>
            </a:r>
            <a:r>
              <a:rPr lang="ru-RU" sz="1400" smtClean="0"/>
              <a:t> </a:t>
            </a:r>
            <a:r>
              <a:rPr lang="ru-RU" sz="1400" err="1" smtClean="0"/>
              <a:t>ровень</a:t>
            </a:r>
            <a:r>
              <a:rPr lang="ru-RU" sz="1400" smtClean="0"/>
              <a:t> точности. Это делается путем сравнения дисперсий аналитических методик. </a:t>
            </a:r>
          </a:p>
          <a:p>
            <a:pPr indent="361950" algn="just"/>
            <a:r>
              <a:rPr lang="ru-RU" sz="1400" smtClean="0"/>
              <a:t>Для решения вопроса о том имеется или нет значимая разница между дисперсиями  существует несколько критериев. Наиболее </a:t>
            </a:r>
            <a:r>
              <a:rPr lang="ru-RU" sz="1400" err="1" smtClean="0"/>
              <a:t>популрны</a:t>
            </a:r>
            <a:r>
              <a:rPr lang="ru-RU" sz="1400" smtClean="0"/>
              <a:t> критерии </a:t>
            </a:r>
            <a:r>
              <a:rPr lang="ru-RU" sz="1400" err="1" smtClean="0"/>
              <a:t>Кохрена</a:t>
            </a:r>
            <a:r>
              <a:rPr lang="ru-RU" sz="1400" smtClean="0"/>
              <a:t>, </a:t>
            </a:r>
            <a:r>
              <a:rPr lang="ru-RU" sz="1400" err="1" smtClean="0"/>
              <a:t>Бартлетта</a:t>
            </a:r>
            <a:r>
              <a:rPr lang="ru-RU" sz="1400" smtClean="0"/>
              <a:t> , Фишера и как «венец» мощности такого рода исследований – метод  </a:t>
            </a:r>
            <a:r>
              <a:rPr lang="en-US" sz="1400" smtClean="0"/>
              <a:t>ANOVA.</a:t>
            </a:r>
            <a:endParaRPr lang="ru-RU" sz="1400" smtClean="0"/>
          </a:p>
          <a:p>
            <a:pPr indent="361950" algn="just"/>
            <a:endParaRPr lang="ru-RU" sz="1400" b="1" smtClean="0"/>
          </a:p>
          <a:p>
            <a:pPr indent="361950" algn="ctr"/>
            <a:r>
              <a:rPr lang="ru-RU" sz="1400" b="1" smtClean="0"/>
              <a:t>Анализ однородности дисперсий по </a:t>
            </a:r>
            <a:r>
              <a:rPr lang="ru-RU" sz="1400" b="1" err="1" smtClean="0"/>
              <a:t>Кохрену</a:t>
            </a:r>
            <a:endParaRPr lang="ru-RU" sz="1400" b="1" smtClean="0"/>
          </a:p>
          <a:p>
            <a:pPr indent="361950" algn="just"/>
            <a:endParaRPr lang="ru-RU" sz="1400" b="1" smtClean="0"/>
          </a:p>
          <a:p>
            <a:pPr indent="361950" algn="just"/>
            <a:r>
              <a:rPr lang="ru-RU" sz="1400" b="1" i="1" smtClean="0"/>
              <a:t> </a:t>
            </a:r>
            <a:r>
              <a:rPr lang="ru-RU" sz="1400" i="1" smtClean="0"/>
              <a:t>Назначение</a:t>
            </a:r>
            <a:r>
              <a:rPr lang="ru-RU" sz="1400" smtClean="0"/>
              <a:t>. Проверка гипотезы о  принадлежности нескольких дисперсий к одной  генеральной совокупности. Нулевая гипотеза : </a:t>
            </a:r>
            <a:r>
              <a:rPr lang="el-GR" sz="1400" smtClean="0">
                <a:latin typeface="Calibri"/>
                <a:cs typeface="Calibri"/>
              </a:rPr>
              <a:t>σ</a:t>
            </a:r>
            <a:r>
              <a:rPr lang="ru-RU" sz="1400" baseline="30000" smtClean="0">
                <a:latin typeface="Calibri"/>
                <a:cs typeface="Calibri"/>
              </a:rPr>
              <a:t>2</a:t>
            </a:r>
            <a:r>
              <a:rPr lang="ru-RU" sz="1400" baseline="-25000" smtClean="0">
                <a:latin typeface="Calibri"/>
                <a:cs typeface="Calibri"/>
              </a:rPr>
              <a:t>1</a:t>
            </a:r>
            <a:r>
              <a:rPr lang="ru-RU" sz="1400" smtClean="0"/>
              <a:t> = </a:t>
            </a:r>
            <a:r>
              <a:rPr lang="el-GR" sz="1400" smtClean="0">
                <a:latin typeface="Calibri"/>
                <a:cs typeface="Calibri"/>
              </a:rPr>
              <a:t>σ</a:t>
            </a:r>
            <a:r>
              <a:rPr lang="ru-RU" sz="1400" baseline="30000" smtClean="0">
                <a:latin typeface="Calibri"/>
                <a:cs typeface="Calibri"/>
              </a:rPr>
              <a:t>2</a:t>
            </a:r>
            <a:r>
              <a:rPr lang="ru-RU" sz="1400" baseline="-25000" smtClean="0">
                <a:latin typeface="Calibri"/>
                <a:cs typeface="Calibri"/>
              </a:rPr>
              <a:t>2</a:t>
            </a:r>
            <a:r>
              <a:rPr lang="ru-RU" sz="1400" smtClean="0"/>
              <a:t> =….= </a:t>
            </a:r>
            <a:r>
              <a:rPr lang="el-GR" sz="1400" smtClean="0">
                <a:latin typeface="Calibri"/>
                <a:cs typeface="Calibri"/>
              </a:rPr>
              <a:t>σ</a:t>
            </a:r>
            <a:r>
              <a:rPr lang="ru-RU" sz="1400" baseline="30000" smtClean="0">
                <a:latin typeface="Calibri"/>
                <a:cs typeface="Calibri"/>
              </a:rPr>
              <a:t>2</a:t>
            </a:r>
            <a:r>
              <a:rPr lang="en-US" sz="1400" baseline="-25000" smtClean="0">
                <a:latin typeface="Calibri"/>
                <a:cs typeface="Calibri"/>
              </a:rPr>
              <a:t>k</a:t>
            </a:r>
            <a:r>
              <a:rPr lang="ru-RU" sz="1400" smtClean="0"/>
              <a:t> </a:t>
            </a:r>
          </a:p>
          <a:p>
            <a:pPr indent="361950" algn="just"/>
            <a:r>
              <a:rPr lang="ru-RU" sz="1400" i="1" smtClean="0"/>
              <a:t>Предпосылки</a:t>
            </a:r>
            <a:r>
              <a:rPr lang="ru-RU" sz="1400" smtClean="0"/>
              <a:t>. Данные независимы и  распределены по нормальному закону. Количество наблюдений одинаково в каждой выборке. Краткие теоретические сведения.  </a:t>
            </a:r>
            <a:r>
              <a:rPr lang="ru-RU" sz="1400" err="1" smtClean="0"/>
              <a:t>Критериальное</a:t>
            </a:r>
            <a:r>
              <a:rPr lang="ru-RU" sz="1400" smtClean="0"/>
              <a:t> значение рассчитывается по  следующей формуле: </a:t>
            </a:r>
          </a:p>
        </p:txBody>
      </p:sp>
      <p:pic>
        <p:nvPicPr>
          <p:cNvPr id="467970" name="Picture 2"/>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857224" y="5000636"/>
            <a:ext cx="1087701" cy="948609"/>
          </a:xfrm>
          <a:prstGeom prst="rect">
            <a:avLst/>
          </a:prstGeom>
          <a:noFill/>
          <a:ln w="9525">
            <a:noFill/>
            <a:miter lim="800000"/>
            <a:headEnd/>
            <a:tailEnd/>
          </a:ln>
          <a:effectLst/>
        </p:spPr>
      </p:pic>
      <p:sp>
        <p:nvSpPr>
          <p:cNvPr id="6" name="Прямоугольник 5"/>
          <p:cNvSpPr/>
          <p:nvPr/>
        </p:nvSpPr>
        <p:spPr>
          <a:xfrm>
            <a:off x="2571736" y="4929198"/>
            <a:ext cx="6215106" cy="523220"/>
          </a:xfrm>
          <a:prstGeom prst="rect">
            <a:avLst/>
          </a:prstGeom>
        </p:spPr>
        <p:txBody>
          <a:bodyPr wrap="square">
            <a:spAutoFit/>
          </a:bodyPr>
          <a:lstStyle/>
          <a:p>
            <a:r>
              <a:rPr lang="ru-RU" sz="1400" smtClean="0"/>
              <a:t>где </a:t>
            </a:r>
            <a:r>
              <a:rPr lang="en-US" sz="1400" smtClean="0"/>
              <a:t>S</a:t>
            </a:r>
            <a:r>
              <a:rPr lang="en-US" sz="1400" baseline="30000" smtClean="0"/>
              <a:t>2</a:t>
            </a:r>
            <a:r>
              <a:rPr lang="en-US" sz="1400" baseline="-25000" smtClean="0"/>
              <a:t>max</a:t>
            </a:r>
            <a:r>
              <a:rPr lang="en-US" sz="1400" smtClean="0"/>
              <a:t>, </a:t>
            </a:r>
            <a:r>
              <a:rPr lang="ru-RU" sz="1400" smtClean="0"/>
              <a:t>— максимальная из дисперсий; </a:t>
            </a:r>
            <a:endParaRPr lang="en-US" sz="1400" smtClean="0"/>
          </a:p>
          <a:p>
            <a:r>
              <a:rPr lang="en-US" sz="1400" i="1" smtClean="0"/>
              <a:t>      S</a:t>
            </a:r>
            <a:r>
              <a:rPr lang="en-US" sz="1400" i="1" baseline="30000" smtClean="0"/>
              <a:t>2</a:t>
            </a:r>
            <a:r>
              <a:rPr lang="en-US" sz="1400" i="1" baseline="-25000" smtClean="0"/>
              <a:t>i </a:t>
            </a:r>
            <a:r>
              <a:rPr lang="en-US" sz="1400" i="1" smtClean="0"/>
              <a:t>- </a:t>
            </a:r>
            <a:r>
              <a:rPr lang="ru-RU" sz="1400" smtClean="0"/>
              <a:t>эмпирические дисперсии, рассчитанные каждой выборке.</a:t>
            </a:r>
          </a:p>
        </p:txBody>
      </p:sp>
      <p:sp>
        <p:nvSpPr>
          <p:cNvPr id="7" name="Прямоугольник 6"/>
          <p:cNvSpPr/>
          <p:nvPr/>
        </p:nvSpPr>
        <p:spPr>
          <a:xfrm>
            <a:off x="357158" y="5980837"/>
            <a:ext cx="8501122" cy="523220"/>
          </a:xfrm>
          <a:prstGeom prst="rect">
            <a:avLst/>
          </a:prstGeom>
        </p:spPr>
        <p:txBody>
          <a:bodyPr wrap="square">
            <a:spAutoFit/>
          </a:bodyPr>
          <a:lstStyle/>
          <a:p>
            <a:pPr algn="just"/>
            <a:r>
              <a:rPr lang="ru-RU" sz="1400" smtClean="0"/>
              <a:t>Если </a:t>
            </a:r>
            <a:r>
              <a:rPr lang="en-US" sz="1400" smtClean="0"/>
              <a:t>G</a:t>
            </a:r>
            <a:r>
              <a:rPr lang="ru-RU" sz="1400" smtClean="0"/>
              <a:t> &gt; </a:t>
            </a:r>
            <a:r>
              <a:rPr lang="en-US" sz="1400" smtClean="0"/>
              <a:t>G</a:t>
            </a:r>
            <a:r>
              <a:rPr lang="el-GR" sz="1400" smtClean="0">
                <a:latin typeface="Calibri"/>
                <a:cs typeface="Calibri"/>
              </a:rPr>
              <a:t>α</a:t>
            </a:r>
            <a:r>
              <a:rPr lang="en-US" sz="1400" smtClean="0">
                <a:latin typeface="Calibri"/>
                <a:cs typeface="Calibri"/>
              </a:rPr>
              <a:t> </a:t>
            </a:r>
            <a:r>
              <a:rPr lang="ru-RU" sz="1400" smtClean="0"/>
              <a:t>(</a:t>
            </a:r>
            <a:r>
              <a:rPr lang="en-US" sz="1400" smtClean="0"/>
              <a:t>k</a:t>
            </a:r>
            <a:r>
              <a:rPr lang="ru-RU" sz="1400" smtClean="0"/>
              <a:t>, </a:t>
            </a:r>
            <a:r>
              <a:rPr lang="en-US" sz="1400" smtClean="0"/>
              <a:t>n</a:t>
            </a:r>
            <a:r>
              <a:rPr lang="ru-RU" sz="1400" smtClean="0"/>
              <a:t>), то нулевая гипотеза отклоняется. Критические значения можно найти также, пользуясь таблицами F-распределения, с помощью соотношения </a:t>
            </a:r>
            <a:endParaRPr lang="ru-RU" sz="140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pSp>
        <p:nvGrpSpPr>
          <p:cNvPr id="7" name="Группа 6"/>
          <p:cNvGrpSpPr/>
          <p:nvPr/>
        </p:nvGrpSpPr>
        <p:grpSpPr>
          <a:xfrm>
            <a:off x="285720" y="1273888"/>
            <a:ext cx="8643998" cy="5501832"/>
            <a:chOff x="285720" y="1316420"/>
            <a:chExt cx="8643998" cy="5501832"/>
          </a:xfrm>
        </p:grpSpPr>
        <p:sp>
          <p:nvSpPr>
            <p:cNvPr id="5" name="Прямоугольник 4"/>
            <p:cNvSpPr/>
            <p:nvPr/>
          </p:nvSpPr>
          <p:spPr>
            <a:xfrm>
              <a:off x="3786182" y="1387858"/>
              <a:ext cx="5143536" cy="738664"/>
            </a:xfrm>
            <a:prstGeom prst="rect">
              <a:avLst/>
            </a:prstGeom>
          </p:spPr>
          <p:txBody>
            <a:bodyPr wrap="square">
              <a:spAutoFit/>
            </a:bodyPr>
            <a:lstStyle/>
            <a:p>
              <a:pPr algn="just"/>
              <a:r>
                <a:rPr lang="ru-RU" sz="1400" smtClean="0"/>
                <a:t>, где </a:t>
              </a:r>
              <a:r>
                <a:rPr lang="en-US" sz="1400" smtClean="0"/>
                <a:t>F</a:t>
              </a:r>
              <a:r>
                <a:rPr lang="el-GR" sz="1400" smtClean="0">
                  <a:latin typeface="Times New Roman"/>
                  <a:cs typeface="Times New Roman"/>
                </a:rPr>
                <a:t>γ</a:t>
              </a:r>
              <a:r>
                <a:rPr lang="en-US" sz="1400" smtClean="0">
                  <a:latin typeface="Times New Roman"/>
                  <a:cs typeface="Times New Roman"/>
                </a:rPr>
                <a:t> (f</a:t>
              </a:r>
              <a:r>
                <a:rPr lang="en-US" sz="1400" baseline="-25000" smtClean="0">
                  <a:latin typeface="Times New Roman"/>
                  <a:cs typeface="Times New Roman"/>
                </a:rPr>
                <a:t>1</a:t>
              </a:r>
              <a:r>
                <a:rPr lang="en-US" sz="1400" smtClean="0">
                  <a:latin typeface="Times New Roman"/>
                  <a:cs typeface="Times New Roman"/>
                </a:rPr>
                <a:t>,f</a:t>
              </a:r>
              <a:r>
                <a:rPr lang="en-US" sz="1400" baseline="-25000" smtClean="0">
                  <a:latin typeface="Times New Roman"/>
                  <a:cs typeface="Times New Roman"/>
                </a:rPr>
                <a:t>2</a:t>
              </a:r>
              <a:r>
                <a:rPr lang="en-US" sz="1400" smtClean="0">
                  <a:latin typeface="Times New Roman"/>
                  <a:cs typeface="Times New Roman"/>
                </a:rPr>
                <a:t>)</a:t>
              </a:r>
              <a:r>
                <a:rPr lang="en-US" sz="1400" smtClean="0"/>
                <a:t>  - </a:t>
              </a:r>
              <a:r>
                <a:rPr lang="el-GR" sz="1400" smtClean="0">
                  <a:latin typeface="Times New Roman"/>
                  <a:cs typeface="Times New Roman"/>
                </a:rPr>
                <a:t>γ</a:t>
              </a:r>
              <a:r>
                <a:rPr lang="en-US" sz="1400" smtClean="0"/>
                <a:t> </a:t>
              </a:r>
              <a:r>
                <a:rPr lang="ru-RU" sz="1400" smtClean="0"/>
                <a:t>квантиль </a:t>
              </a:r>
              <a:r>
                <a:rPr lang="en-US" sz="1400" smtClean="0"/>
                <a:t> F</a:t>
              </a:r>
              <a:r>
                <a:rPr lang="ru-RU" sz="1400" smtClean="0"/>
                <a:t>-распределения с </a:t>
              </a:r>
              <a:r>
                <a:rPr lang="en-US" sz="1400" smtClean="0">
                  <a:latin typeface="Times New Roman"/>
                  <a:cs typeface="Times New Roman"/>
                </a:rPr>
                <a:t>f</a:t>
              </a:r>
              <a:r>
                <a:rPr lang="en-US" sz="1400" baseline="-25000" smtClean="0">
                  <a:latin typeface="Times New Roman"/>
                  <a:cs typeface="Times New Roman"/>
                </a:rPr>
                <a:t>1 </a:t>
              </a:r>
              <a:r>
                <a:rPr lang="ru-RU" sz="1400" smtClean="0">
                  <a:latin typeface="Times New Roman"/>
                  <a:cs typeface="Times New Roman"/>
                </a:rPr>
                <a:t>и </a:t>
              </a:r>
              <a:r>
                <a:rPr lang="en-US" sz="1400" smtClean="0">
                  <a:latin typeface="Times New Roman"/>
                  <a:cs typeface="Times New Roman"/>
                </a:rPr>
                <a:t>f</a:t>
              </a:r>
              <a:r>
                <a:rPr lang="en-US" sz="1400" baseline="-25000" smtClean="0">
                  <a:latin typeface="Times New Roman"/>
                  <a:cs typeface="Times New Roman"/>
                </a:rPr>
                <a:t>2  </a:t>
              </a:r>
              <a:r>
                <a:rPr lang="ru-RU" sz="1400" smtClean="0"/>
                <a:t>степенями свободы.</a:t>
              </a:r>
            </a:p>
            <a:p>
              <a:pPr indent="261938" algn="just"/>
              <a:endParaRPr lang="ru-RU" sz="1400" smtClean="0"/>
            </a:p>
          </p:txBody>
        </p:sp>
        <p:pic>
          <p:nvPicPr>
            <p:cNvPr id="468994" name="Picture 2"/>
            <p:cNvPicPr>
              <a:picLocks noChangeAspect="1" noChangeArrowheads="1"/>
            </p:cNvPicPr>
            <p:nvPr/>
          </p:nvPicPr>
          <p:blipFill>
            <a:blip r:embed="rId2">
              <a:clrChange>
                <a:clrFrom>
                  <a:srgbClr val="FFFFFF"/>
                </a:clrFrom>
                <a:clrTo>
                  <a:srgbClr val="FFFFFF">
                    <a:alpha val="0"/>
                  </a:srgbClr>
                </a:clrTo>
              </a:clrChange>
              <a:lum bright="-30000"/>
            </a:blip>
            <a:srcRect/>
            <a:stretch>
              <a:fillRect/>
            </a:stretch>
          </p:blipFill>
          <p:spPr bwMode="auto">
            <a:xfrm>
              <a:off x="642910" y="1316420"/>
              <a:ext cx="2928957" cy="714379"/>
            </a:xfrm>
            <a:prstGeom prst="rect">
              <a:avLst/>
            </a:prstGeom>
            <a:noFill/>
            <a:ln w="9525">
              <a:noFill/>
              <a:miter lim="800000"/>
              <a:headEnd/>
              <a:tailEnd/>
            </a:ln>
            <a:effectLst/>
          </p:spPr>
        </p:pic>
        <p:sp>
          <p:nvSpPr>
            <p:cNvPr id="6" name="Прямоугольник 5"/>
            <p:cNvSpPr/>
            <p:nvPr/>
          </p:nvSpPr>
          <p:spPr>
            <a:xfrm>
              <a:off x="285720" y="1986160"/>
              <a:ext cx="8572560" cy="4832092"/>
            </a:xfrm>
            <a:prstGeom prst="rect">
              <a:avLst/>
            </a:prstGeom>
          </p:spPr>
          <p:txBody>
            <a:bodyPr wrap="square">
              <a:spAutoFit/>
            </a:bodyPr>
            <a:lstStyle/>
            <a:p>
              <a:pPr algn="just"/>
              <a:r>
                <a:rPr lang="ru-RU" sz="1400" b="1" smtClean="0"/>
                <a:t>Пример : </a:t>
              </a:r>
            </a:p>
            <a:p>
              <a:pPr algn="just"/>
              <a:endParaRPr lang="ru-RU" sz="1400" b="1" smtClean="0"/>
            </a:p>
            <a:p>
              <a:pPr indent="361950" algn="just"/>
              <a:r>
                <a:rPr lang="ru-RU" sz="1400" smtClean="0"/>
                <a:t>При исследовании комбинированного действия </a:t>
              </a:r>
              <a:r>
                <a:rPr lang="ru-RU" sz="1400" err="1" smtClean="0"/>
                <a:t>верапамила</a:t>
              </a:r>
              <a:r>
                <a:rPr lang="ru-RU" sz="1400" smtClean="0"/>
                <a:t>, </a:t>
              </a:r>
              <a:r>
                <a:rPr lang="ru-RU" sz="1400" err="1" smtClean="0"/>
                <a:t>тетрадоксина</a:t>
              </a:r>
              <a:r>
                <a:rPr lang="ru-RU" sz="1400" smtClean="0"/>
                <a:t> и </a:t>
              </a:r>
              <a:r>
                <a:rPr lang="ru-RU" sz="1400" err="1" smtClean="0"/>
                <a:t>тетраэтиламония</a:t>
              </a:r>
              <a:r>
                <a:rPr lang="ru-RU" sz="1400" smtClean="0"/>
                <a:t> бромида было проведено 9 экспериментов (по 3 раза каждый) по анализу влияния этих веществ на белковый обмен. Необходимо проверить, можно ли считать дисперсии во всех 9 экспериментах однородными. Если они таковыми не являются, это означает, что рассеяние зависит от доз каких-либо из изучаемых препаратов или имеются грубые ошибки в результатах наблюдений, связанные, например, с особенностями используемых в экспериментах животных, и пр. </a:t>
              </a:r>
            </a:p>
            <a:p>
              <a:pPr indent="361950" algn="just"/>
              <a:endParaRPr lang="ru-RU" sz="1400" smtClean="0"/>
            </a:p>
            <a:p>
              <a:r>
                <a:rPr lang="ru-RU" sz="1400" i="1" smtClean="0"/>
                <a:t>Для выполнения анализа однородности по </a:t>
              </a:r>
              <a:r>
                <a:rPr lang="ru-RU" sz="1400" i="1" err="1" smtClean="0"/>
                <a:t>Кохрену</a:t>
              </a:r>
              <a:r>
                <a:rPr lang="ru-RU" sz="1400" i="1" smtClean="0"/>
                <a:t> необходимо выполнить следующие операции</a:t>
              </a:r>
              <a:r>
                <a:rPr lang="ru-RU" sz="1400" smtClean="0"/>
                <a:t>:</a:t>
              </a:r>
            </a:p>
            <a:p>
              <a:endParaRPr lang="ru-RU" sz="1400" smtClean="0"/>
            </a:p>
            <a:p>
              <a:pPr marL="342900" indent="-342900" algn="just">
                <a:buAutoNum type="arabicPeriod"/>
              </a:pPr>
              <a:r>
                <a:rPr lang="ru-RU" sz="1400" smtClean="0"/>
                <a:t>Определить, можно ли считать закон распределения каждой выборки нормальным. Если нет (хотя бы для одной выборки), то следует использовать непараметрический критерий, если да - продолжать.</a:t>
              </a:r>
            </a:p>
            <a:p>
              <a:pPr marL="342900" indent="-342900" algn="just">
                <a:buFontTx/>
                <a:buAutoNum type="arabicPeriod"/>
              </a:pPr>
              <a:r>
                <a:rPr lang="ru-RU" sz="1400" smtClean="0"/>
                <a:t>Рассчитать дисперсии по каждому опыту. </a:t>
              </a:r>
            </a:p>
            <a:p>
              <a:pPr marL="342900" indent="-342900" algn="just">
                <a:buFontTx/>
                <a:buAutoNum type="arabicPeriod"/>
              </a:pPr>
              <a:r>
                <a:rPr lang="uk-UA" sz="1400" smtClean="0"/>
                <a:t>Найти </a:t>
              </a:r>
              <a:r>
                <a:rPr lang="uk-UA" sz="1400" err="1" smtClean="0"/>
                <a:t>максимальную</a:t>
              </a:r>
              <a:r>
                <a:rPr lang="uk-UA" sz="1400" smtClean="0"/>
                <a:t> </a:t>
              </a:r>
              <a:r>
                <a:rPr lang="ru-RU" sz="1400" smtClean="0"/>
                <a:t>из дисперсий. </a:t>
              </a:r>
            </a:p>
            <a:p>
              <a:pPr marL="342900" indent="-342900" algn="just">
                <a:buFontTx/>
                <a:buAutoNum type="arabicPeriod"/>
              </a:pPr>
              <a:r>
                <a:rPr lang="uk-UA" sz="1400" smtClean="0"/>
                <a:t>Найти </a:t>
              </a:r>
              <a:r>
                <a:rPr lang="ru-RU" sz="1400" smtClean="0"/>
                <a:t>сумму дисперсий. </a:t>
              </a:r>
            </a:p>
            <a:p>
              <a:pPr marL="342900" indent="-342900" algn="just">
                <a:buFontTx/>
                <a:buAutoNum type="arabicPeriod"/>
              </a:pPr>
              <a:r>
                <a:rPr lang="ru-RU" sz="1400" smtClean="0"/>
                <a:t>Найти расчетное значение критерия </a:t>
              </a:r>
              <a:r>
                <a:rPr lang="ru-RU" sz="1400" err="1" smtClean="0"/>
                <a:t>Кохрена</a:t>
              </a:r>
              <a:r>
                <a:rPr lang="ru-RU" sz="1400" smtClean="0"/>
                <a:t>.</a:t>
              </a:r>
            </a:p>
            <a:p>
              <a:pPr marL="342900" indent="-342900" algn="just">
                <a:buFontTx/>
                <a:buAutoNum type="arabicPeriod"/>
              </a:pPr>
              <a:r>
                <a:rPr lang="ru-RU" sz="1400" smtClean="0"/>
                <a:t>Найти критическое значение критерия </a:t>
              </a:r>
              <a:r>
                <a:rPr lang="ru-RU" sz="1400" err="1" smtClean="0"/>
                <a:t>Кохрена</a:t>
              </a:r>
              <a:r>
                <a:rPr lang="ru-RU" sz="1400" smtClean="0"/>
                <a:t>.</a:t>
              </a:r>
            </a:p>
            <a:p>
              <a:pPr marL="342900" indent="-342900" algn="just">
                <a:buFontTx/>
                <a:buAutoNum type="arabicPeriod"/>
              </a:pPr>
              <a:r>
                <a:rPr lang="ru-RU" sz="1400" smtClean="0"/>
                <a:t>Сравнить критерии.</a:t>
              </a:r>
            </a:p>
            <a:p>
              <a:pPr marL="342900" indent="-342900" algn="just">
                <a:buAutoNum type="arabicPeriod"/>
              </a:pPr>
              <a:endParaRPr lang="ru-RU" sz="1400" smtClean="0"/>
            </a:p>
            <a:p>
              <a:pPr indent="361950" algn="just"/>
              <a:endParaRPr lang="ru-RU" sz="1400" smtClean="0"/>
            </a:p>
          </p:txBody>
        </p:sp>
      </p:gr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pSp>
        <p:nvGrpSpPr>
          <p:cNvPr id="15" name="Группа 14"/>
          <p:cNvGrpSpPr/>
          <p:nvPr/>
        </p:nvGrpSpPr>
        <p:grpSpPr>
          <a:xfrm>
            <a:off x="357158" y="1428736"/>
            <a:ext cx="8429684" cy="5081583"/>
            <a:chOff x="142844" y="1428736"/>
            <a:chExt cx="8429684" cy="5081583"/>
          </a:xfrm>
        </p:grpSpPr>
        <p:pic>
          <p:nvPicPr>
            <p:cNvPr id="471042" name="Picture 2"/>
            <p:cNvPicPr>
              <a:picLocks noChangeAspect="1" noChangeArrowheads="1"/>
            </p:cNvPicPr>
            <p:nvPr/>
          </p:nvPicPr>
          <p:blipFill>
            <a:blip r:embed="rId2"/>
            <a:srcRect/>
            <a:stretch>
              <a:fillRect/>
            </a:stretch>
          </p:blipFill>
          <p:spPr bwMode="auto">
            <a:xfrm>
              <a:off x="142844" y="1428736"/>
              <a:ext cx="3905248" cy="5081583"/>
            </a:xfrm>
            <a:prstGeom prst="rect">
              <a:avLst/>
            </a:prstGeom>
            <a:noFill/>
            <a:ln w="9525">
              <a:noFill/>
              <a:miter lim="800000"/>
              <a:headEnd/>
              <a:tailEnd/>
            </a:ln>
            <a:effectLst/>
          </p:spPr>
        </p:pic>
        <p:sp>
          <p:nvSpPr>
            <p:cNvPr id="7" name="Выноска 1 6"/>
            <p:cNvSpPr/>
            <p:nvPr/>
          </p:nvSpPr>
          <p:spPr>
            <a:xfrm>
              <a:off x="4786314" y="2643182"/>
              <a:ext cx="2286016" cy="285752"/>
            </a:xfrm>
            <a:prstGeom prst="borderCallout1">
              <a:avLst>
                <a:gd name="adj1" fmla="val 48517"/>
                <a:gd name="adj2" fmla="val -426"/>
                <a:gd name="adj3" fmla="val 112500"/>
                <a:gd name="adj4" fmla="val -3833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200" smtClean="0"/>
                <a:t>=ДИСП(</a:t>
              </a:r>
              <a:r>
                <a:rPr lang="en-US" sz="1200" smtClean="0"/>
                <a:t>C9:E9)</a:t>
              </a:r>
              <a:endParaRPr lang="ru-RU" sz="1200"/>
            </a:p>
          </p:txBody>
        </p:sp>
        <p:sp>
          <p:nvSpPr>
            <p:cNvPr id="8" name="Выноска 1 7"/>
            <p:cNvSpPr/>
            <p:nvPr/>
          </p:nvSpPr>
          <p:spPr>
            <a:xfrm>
              <a:off x="4786314" y="4214818"/>
              <a:ext cx="2286016" cy="285752"/>
            </a:xfrm>
            <a:prstGeom prst="borderCallout1">
              <a:avLst>
                <a:gd name="adj1" fmla="val 48517"/>
                <a:gd name="adj2" fmla="val -426"/>
                <a:gd name="adj3" fmla="val 112500"/>
                <a:gd name="adj4" fmla="val -3833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200" smtClean="0"/>
                <a:t>=СРЗНАЧ(</a:t>
              </a:r>
              <a:r>
                <a:rPr lang="en-US" sz="1200" smtClean="0"/>
                <a:t>F8:F16)</a:t>
              </a:r>
              <a:endParaRPr lang="ru-RU" sz="1200"/>
            </a:p>
          </p:txBody>
        </p:sp>
        <p:sp>
          <p:nvSpPr>
            <p:cNvPr id="9" name="Выноска 1 8"/>
            <p:cNvSpPr/>
            <p:nvPr/>
          </p:nvSpPr>
          <p:spPr>
            <a:xfrm>
              <a:off x="4786314" y="4500570"/>
              <a:ext cx="2286016" cy="285752"/>
            </a:xfrm>
            <a:prstGeom prst="borderCallout1">
              <a:avLst>
                <a:gd name="adj1" fmla="val 48517"/>
                <a:gd name="adj2" fmla="val -426"/>
                <a:gd name="adj3" fmla="val 112500"/>
                <a:gd name="adj4" fmla="val -3833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200" smtClean="0"/>
                <a:t>=МАКС(</a:t>
              </a:r>
              <a:r>
                <a:rPr lang="en-US" sz="1200" smtClean="0"/>
                <a:t>F8:F16)</a:t>
              </a:r>
              <a:endParaRPr lang="ru-RU" sz="1200"/>
            </a:p>
          </p:txBody>
        </p:sp>
        <p:sp>
          <p:nvSpPr>
            <p:cNvPr id="10" name="Выноска 1 9"/>
            <p:cNvSpPr/>
            <p:nvPr/>
          </p:nvSpPr>
          <p:spPr>
            <a:xfrm>
              <a:off x="4786314" y="4786322"/>
              <a:ext cx="2286016" cy="285752"/>
            </a:xfrm>
            <a:prstGeom prst="borderCallout1">
              <a:avLst>
                <a:gd name="adj1" fmla="val 48517"/>
                <a:gd name="adj2" fmla="val -426"/>
                <a:gd name="adj3" fmla="val 56686"/>
                <a:gd name="adj4" fmla="val -36938"/>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200" smtClean="0"/>
                <a:t>=СУММ(</a:t>
              </a:r>
              <a:r>
                <a:rPr lang="en-US" sz="1200" smtClean="0"/>
                <a:t>F8:F16)</a:t>
              </a:r>
              <a:endParaRPr lang="ru-RU" sz="1200"/>
            </a:p>
          </p:txBody>
        </p:sp>
        <p:sp>
          <p:nvSpPr>
            <p:cNvPr id="11" name="Выноска 1 10"/>
            <p:cNvSpPr/>
            <p:nvPr/>
          </p:nvSpPr>
          <p:spPr>
            <a:xfrm>
              <a:off x="4786314" y="5072074"/>
              <a:ext cx="2286016" cy="285752"/>
            </a:xfrm>
            <a:prstGeom prst="borderCallout1">
              <a:avLst>
                <a:gd name="adj1" fmla="val 48517"/>
                <a:gd name="adj2" fmla="val -426"/>
                <a:gd name="adj3" fmla="val 30640"/>
                <a:gd name="adj4" fmla="val -36938"/>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200" smtClean="0"/>
                <a:t>=СЧЁТ(</a:t>
              </a:r>
              <a:r>
                <a:rPr lang="en-US" sz="1200" smtClean="0"/>
                <a:t>C8:E8)</a:t>
              </a:r>
              <a:endParaRPr lang="ru-RU" sz="1200"/>
            </a:p>
          </p:txBody>
        </p:sp>
        <p:sp>
          <p:nvSpPr>
            <p:cNvPr id="12" name="Выноска 1 11"/>
            <p:cNvSpPr/>
            <p:nvPr/>
          </p:nvSpPr>
          <p:spPr>
            <a:xfrm>
              <a:off x="4786314" y="5357826"/>
              <a:ext cx="2286016" cy="285752"/>
            </a:xfrm>
            <a:prstGeom prst="borderCallout1">
              <a:avLst>
                <a:gd name="adj1" fmla="val 48517"/>
                <a:gd name="adj2" fmla="val -426"/>
                <a:gd name="adj3" fmla="val -14011"/>
                <a:gd name="adj4" fmla="val -38799"/>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200" smtClean="0"/>
                <a:t>=СЧЁТ(</a:t>
              </a:r>
              <a:r>
                <a:rPr lang="en-US" sz="1200" smtClean="0"/>
                <a:t>C8:C16)</a:t>
              </a:r>
              <a:endParaRPr lang="ru-RU" sz="1200"/>
            </a:p>
          </p:txBody>
        </p:sp>
        <p:sp>
          <p:nvSpPr>
            <p:cNvPr id="13" name="Выноска 1 12"/>
            <p:cNvSpPr/>
            <p:nvPr/>
          </p:nvSpPr>
          <p:spPr>
            <a:xfrm>
              <a:off x="4786314" y="5643578"/>
              <a:ext cx="2286016" cy="285752"/>
            </a:xfrm>
            <a:prstGeom prst="borderCallout1">
              <a:avLst>
                <a:gd name="adj1" fmla="val 48517"/>
                <a:gd name="adj2" fmla="val -426"/>
                <a:gd name="adj3" fmla="val 15756"/>
                <a:gd name="adj4" fmla="val -37404"/>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smtClean="0"/>
                <a:t>=F19/F20</a:t>
              </a:r>
              <a:endParaRPr lang="ru-RU" sz="1200"/>
            </a:p>
          </p:txBody>
        </p:sp>
        <p:sp>
          <p:nvSpPr>
            <p:cNvPr id="14" name="Выноска 1 13"/>
            <p:cNvSpPr/>
            <p:nvPr/>
          </p:nvSpPr>
          <p:spPr>
            <a:xfrm>
              <a:off x="4786314" y="5929330"/>
              <a:ext cx="3786214" cy="500066"/>
            </a:xfrm>
            <a:prstGeom prst="borderCallout1">
              <a:avLst>
                <a:gd name="adj1" fmla="val 48517"/>
                <a:gd name="adj2" fmla="val -426"/>
                <a:gd name="adj3" fmla="val -3911"/>
                <a:gd name="adj4" fmla="val -23460"/>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900" smtClean="0"/>
                <a:t>=F</a:t>
              </a:r>
              <a:r>
                <a:rPr lang="ru-RU" sz="900" smtClean="0"/>
                <a:t>РАСПОБР(</a:t>
              </a:r>
              <a:r>
                <a:rPr lang="en-US" sz="900" smtClean="0"/>
                <a:t>F23/(F22-1);F21;(F22-1-1)*F21)/(F</a:t>
              </a:r>
              <a:r>
                <a:rPr lang="ru-RU" sz="900" smtClean="0"/>
                <a:t>РАСПОБР(</a:t>
              </a:r>
              <a:r>
                <a:rPr lang="en-US" sz="900" smtClean="0"/>
                <a:t>F23/(F22-1);F21;(F22-1-1)*F21)+F22-1-1)</a:t>
              </a:r>
              <a:endParaRPr lang="ru-RU" sz="900"/>
            </a:p>
          </p:txBody>
        </p:sp>
      </p:gr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428596" y="357166"/>
            <a:ext cx="8229600" cy="939784"/>
          </a:xfrm>
        </p:spPr>
        <p:txBody>
          <a:bodyPr>
            <a:normAutofit/>
          </a:bodyPr>
          <a:lstStyle/>
          <a:p>
            <a:r>
              <a:rPr lang="ru-RU" sz="3200" i="1" smtClean="0"/>
              <a:t>Статистика в аналитической химии</a:t>
            </a:r>
            <a:endParaRPr lang="ru-RU" sz="3200"/>
          </a:p>
        </p:txBody>
      </p:sp>
      <p:sp>
        <p:nvSpPr>
          <p:cNvPr id="4" name="Прямоугольник 3"/>
          <p:cNvSpPr/>
          <p:nvPr/>
        </p:nvSpPr>
        <p:spPr>
          <a:xfrm>
            <a:off x="428596" y="1443841"/>
            <a:ext cx="8429684" cy="3231654"/>
          </a:xfrm>
          <a:prstGeom prst="rect">
            <a:avLst/>
          </a:prstGeom>
        </p:spPr>
        <p:txBody>
          <a:bodyPr wrap="square">
            <a:spAutoFit/>
          </a:bodyPr>
          <a:lstStyle/>
          <a:p>
            <a:pPr indent="361950" algn="ctr"/>
            <a:r>
              <a:rPr lang="ru-RU" b="1" smtClean="0"/>
              <a:t>Анализ однородности дисперсий по </a:t>
            </a:r>
            <a:r>
              <a:rPr lang="ru-RU" b="1" err="1" smtClean="0"/>
              <a:t>Бартлетту</a:t>
            </a:r>
            <a:endParaRPr lang="ru-RU" b="1" smtClean="0"/>
          </a:p>
          <a:p>
            <a:pPr indent="361950" algn="just"/>
            <a:endParaRPr lang="ru-RU" b="1" smtClean="0"/>
          </a:p>
          <a:p>
            <a:pPr indent="361950" algn="just"/>
            <a:r>
              <a:rPr lang="ru-RU" sz="1400" b="1" i="1" smtClean="0"/>
              <a:t> </a:t>
            </a:r>
            <a:r>
              <a:rPr lang="ru-RU" sz="1400" i="1" smtClean="0"/>
              <a:t>Назначение</a:t>
            </a:r>
            <a:r>
              <a:rPr lang="ru-RU" sz="1400" smtClean="0"/>
              <a:t>. Проверка гипотезы о  принадлежности нескольких дисперсий к одной  генеральной совокупности. Применяется в случае, когда выборки, по которым  определяются оценки дисперсий, имеют разный размер (в отличие от критерия </a:t>
            </a:r>
            <a:r>
              <a:rPr lang="ru-RU" sz="1400" err="1" smtClean="0"/>
              <a:t>Кохрена</a:t>
            </a:r>
            <a:r>
              <a:rPr lang="ru-RU" sz="1400" smtClean="0"/>
              <a:t>, требующего выборок равного размера).   Нулевая гипотеза : </a:t>
            </a:r>
            <a:r>
              <a:rPr lang="el-GR" sz="1400" smtClean="0">
                <a:cs typeface="Calibri"/>
              </a:rPr>
              <a:t>σ</a:t>
            </a:r>
            <a:r>
              <a:rPr lang="ru-RU" sz="1400" baseline="30000" smtClean="0">
                <a:cs typeface="Calibri"/>
              </a:rPr>
              <a:t>2</a:t>
            </a:r>
            <a:r>
              <a:rPr lang="ru-RU" sz="1400" baseline="-25000" smtClean="0">
                <a:cs typeface="Calibri"/>
              </a:rPr>
              <a:t>1</a:t>
            </a:r>
            <a:r>
              <a:rPr lang="ru-RU" sz="1400" smtClean="0"/>
              <a:t> = </a:t>
            </a:r>
            <a:r>
              <a:rPr lang="el-GR" sz="1400" smtClean="0">
                <a:cs typeface="Calibri"/>
              </a:rPr>
              <a:t>σ</a:t>
            </a:r>
            <a:r>
              <a:rPr lang="ru-RU" sz="1400" baseline="30000" smtClean="0">
                <a:cs typeface="Calibri"/>
              </a:rPr>
              <a:t>2</a:t>
            </a:r>
            <a:r>
              <a:rPr lang="ru-RU" sz="1400" baseline="-25000" smtClean="0">
                <a:cs typeface="Calibri"/>
              </a:rPr>
              <a:t>2</a:t>
            </a:r>
            <a:r>
              <a:rPr lang="ru-RU" sz="1400" smtClean="0"/>
              <a:t> =….= </a:t>
            </a:r>
            <a:r>
              <a:rPr lang="el-GR" sz="1400" smtClean="0">
                <a:cs typeface="Calibri"/>
              </a:rPr>
              <a:t>σ</a:t>
            </a:r>
            <a:r>
              <a:rPr lang="ru-RU" sz="1400" baseline="30000" smtClean="0">
                <a:cs typeface="Calibri"/>
              </a:rPr>
              <a:t>2</a:t>
            </a:r>
            <a:r>
              <a:rPr lang="en-US" sz="1400" baseline="-25000" smtClean="0">
                <a:cs typeface="Calibri"/>
              </a:rPr>
              <a:t>k</a:t>
            </a:r>
            <a:r>
              <a:rPr lang="ru-RU" sz="1400" smtClean="0"/>
              <a:t> .</a:t>
            </a:r>
          </a:p>
          <a:p>
            <a:pPr indent="361950" algn="just"/>
            <a:endParaRPr lang="ru-RU" sz="1400" i="1" smtClean="0"/>
          </a:p>
          <a:p>
            <a:pPr algn="just"/>
            <a:r>
              <a:rPr lang="ru-RU" sz="1400" i="1" smtClean="0"/>
              <a:t>Предпосылки. </a:t>
            </a:r>
            <a:r>
              <a:rPr lang="ru-RU" sz="1400" smtClean="0"/>
              <a:t>Распределение данных должно быть нормальным, данные </a:t>
            </a:r>
            <a:r>
              <a:rPr lang="ru-RU" sz="1400" err="1" smtClean="0"/>
              <a:t>независимы.Данный</a:t>
            </a:r>
            <a:r>
              <a:rPr lang="ru-RU" sz="1400" smtClean="0"/>
              <a:t> критерий очень чувствителен к отклонению данных от нормального закона распределения. Если вы сомневаетесь в том, что исследуемые данные распределены в соответствии с нормальным законом распределения, данный критерий лучше НЕ ИСПОЛЬЗОВАТЬ.</a:t>
            </a:r>
          </a:p>
          <a:p>
            <a:pPr algn="just"/>
            <a:endParaRPr lang="ru-RU" sz="1400" smtClean="0"/>
          </a:p>
          <a:p>
            <a:pPr algn="just"/>
            <a:r>
              <a:rPr lang="ru-RU" sz="1400" err="1" smtClean="0"/>
              <a:t>Критериальное</a:t>
            </a:r>
            <a:r>
              <a:rPr lang="ru-RU" sz="1400" smtClean="0"/>
              <a:t> значение рассчитывается по  следующей  модифицированной формуле:</a:t>
            </a:r>
          </a:p>
          <a:p>
            <a:endParaRPr lang="ru-RU" sz="1400" smtClean="0"/>
          </a:p>
        </p:txBody>
      </p:sp>
      <p:pic>
        <p:nvPicPr>
          <p:cNvPr id="409601" name="Picture 1"/>
          <p:cNvPicPr>
            <a:picLocks noChangeAspect="1" noChangeArrowheads="1"/>
          </p:cNvPicPr>
          <p:nvPr/>
        </p:nvPicPr>
        <p:blipFill>
          <a:blip r:embed="rId2">
            <a:clrChange>
              <a:clrFrom>
                <a:srgbClr val="FFFFFF"/>
              </a:clrFrom>
              <a:clrTo>
                <a:srgbClr val="FFFFFF">
                  <a:alpha val="0"/>
                </a:srgbClr>
              </a:clrTo>
            </a:clrChange>
            <a:lum bright="-40000"/>
          </a:blip>
          <a:srcRect/>
          <a:stretch>
            <a:fillRect/>
          </a:stretch>
        </p:blipFill>
        <p:spPr bwMode="auto">
          <a:xfrm>
            <a:off x="428596" y="4572008"/>
            <a:ext cx="3286148" cy="714380"/>
          </a:xfrm>
          <a:prstGeom prst="rect">
            <a:avLst/>
          </a:prstGeom>
          <a:noFill/>
          <a:ln w="9525">
            <a:noFill/>
            <a:miter lim="800000"/>
            <a:headEnd/>
            <a:tailEnd/>
          </a:ln>
          <a:effectLst/>
        </p:spPr>
      </p:pic>
      <p:pic>
        <p:nvPicPr>
          <p:cNvPr id="409602" name="Picture 2"/>
          <p:cNvPicPr>
            <a:picLocks noChangeAspect="1" noChangeArrowheads="1"/>
          </p:cNvPicPr>
          <p:nvPr/>
        </p:nvPicPr>
        <p:blipFill>
          <a:blip r:embed="rId3" cstate="print">
            <a:clrChange>
              <a:clrFrom>
                <a:srgbClr val="FFFFFF"/>
              </a:clrFrom>
              <a:clrTo>
                <a:srgbClr val="FFFFFF">
                  <a:alpha val="0"/>
                </a:srgbClr>
              </a:clrTo>
            </a:clrChange>
            <a:lum bright="-40000"/>
          </a:blip>
          <a:srcRect/>
          <a:stretch>
            <a:fillRect/>
          </a:stretch>
        </p:blipFill>
        <p:spPr bwMode="auto">
          <a:xfrm>
            <a:off x="285720" y="5286388"/>
            <a:ext cx="3214709" cy="528630"/>
          </a:xfrm>
          <a:prstGeom prst="rect">
            <a:avLst/>
          </a:prstGeom>
          <a:noFill/>
          <a:ln w="9525">
            <a:noFill/>
            <a:miter lim="800000"/>
            <a:headEnd/>
            <a:tailEnd/>
          </a:ln>
          <a:effectLst/>
        </p:spPr>
      </p:pic>
      <p:pic>
        <p:nvPicPr>
          <p:cNvPr id="409603" name="Picture 3"/>
          <p:cNvPicPr>
            <a:picLocks noChangeAspect="1" noChangeArrowheads="1"/>
          </p:cNvPicPr>
          <p:nvPr/>
        </p:nvPicPr>
        <p:blipFill>
          <a:blip r:embed="rId4">
            <a:clrChange>
              <a:clrFrom>
                <a:srgbClr val="FFFFFF"/>
              </a:clrFrom>
              <a:clrTo>
                <a:srgbClr val="FFFFFF">
                  <a:alpha val="0"/>
                </a:srgbClr>
              </a:clrTo>
            </a:clrChange>
            <a:lum bright="-40000"/>
          </a:blip>
          <a:srcRect/>
          <a:stretch>
            <a:fillRect/>
          </a:stretch>
        </p:blipFill>
        <p:spPr bwMode="auto">
          <a:xfrm>
            <a:off x="4500562" y="4643446"/>
            <a:ext cx="4071966" cy="1214446"/>
          </a:xfrm>
          <a:prstGeom prst="rect">
            <a:avLst/>
          </a:prstGeom>
          <a:noFill/>
          <a:ln w="9525">
            <a:noFill/>
            <a:miter lim="800000"/>
            <a:headEnd/>
            <a:tailEnd/>
          </a:ln>
          <a:effec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428596" y="357166"/>
            <a:ext cx="8229600" cy="939784"/>
          </a:xfrm>
        </p:spPr>
        <p:txBody>
          <a:bodyPr>
            <a:normAutofit/>
          </a:bodyPr>
          <a:lstStyle/>
          <a:p>
            <a:r>
              <a:rPr lang="ru-RU" sz="3200" i="1" smtClean="0"/>
              <a:t>Статистика в аналитической химии</a:t>
            </a:r>
            <a:endParaRPr lang="ru-RU" sz="3200"/>
          </a:p>
        </p:txBody>
      </p:sp>
      <p:sp>
        <p:nvSpPr>
          <p:cNvPr id="4" name="Прямоугольник 3"/>
          <p:cNvSpPr/>
          <p:nvPr/>
        </p:nvSpPr>
        <p:spPr>
          <a:xfrm>
            <a:off x="428596" y="1443841"/>
            <a:ext cx="8429684" cy="3877985"/>
          </a:xfrm>
          <a:prstGeom prst="rect">
            <a:avLst/>
          </a:prstGeom>
        </p:spPr>
        <p:txBody>
          <a:bodyPr wrap="square">
            <a:spAutoFit/>
          </a:bodyPr>
          <a:lstStyle/>
          <a:p>
            <a:pPr indent="361950" algn="just"/>
            <a:r>
              <a:rPr lang="ru-RU" sz="1400" smtClean="0"/>
              <a:t>Если рассчитанное значение </a:t>
            </a:r>
            <a:r>
              <a:rPr lang="el-GR" smtClean="0">
                <a:latin typeface="Calibri"/>
                <a:cs typeface="Calibri"/>
              </a:rPr>
              <a:t>χ</a:t>
            </a:r>
            <a:r>
              <a:rPr lang="ru-RU" baseline="30000" smtClean="0">
                <a:latin typeface="Calibri"/>
                <a:cs typeface="Calibri"/>
              </a:rPr>
              <a:t>2</a:t>
            </a:r>
            <a:r>
              <a:rPr lang="ru-RU" sz="1400" smtClean="0"/>
              <a:t> больше или равно критическому значению, взятому с уровнем значимости а и числом степеней  свободы </a:t>
            </a:r>
            <a:r>
              <a:rPr lang="el-GR" smtClean="0">
                <a:latin typeface="Times New Roman"/>
                <a:cs typeface="Times New Roman"/>
              </a:rPr>
              <a:t>ν</a:t>
            </a:r>
            <a:r>
              <a:rPr lang="ru-RU" sz="1400" smtClean="0"/>
              <a:t>, то нулевая гипотеза принимается.</a:t>
            </a:r>
          </a:p>
          <a:p>
            <a:pPr indent="361950" algn="just"/>
            <a:r>
              <a:rPr lang="ru-RU" sz="1400" smtClean="0"/>
              <a:t>Алгоритм вычислений следующий :</a:t>
            </a:r>
          </a:p>
          <a:p>
            <a:pPr indent="361950" algn="just"/>
            <a:endParaRPr lang="ru-RU" sz="1400" smtClean="0"/>
          </a:p>
          <a:p>
            <a:pPr indent="361950" algn="just">
              <a:buAutoNum type="arabicPeriod"/>
            </a:pPr>
            <a:r>
              <a:rPr lang="ru-RU" sz="1400" smtClean="0"/>
              <a:t>Проверить имеющиеся данные (по каждому столбцу отдельно) на соответствие их нормальному распределению. Эту  проверку можно выполнить используя критерий </a:t>
            </a:r>
            <a:r>
              <a:rPr lang="ru-RU" sz="1400" err="1" smtClean="0"/>
              <a:t>Шапиро-Уилка</a:t>
            </a:r>
            <a:r>
              <a:rPr lang="ru-RU" sz="1400" smtClean="0"/>
              <a:t> или ,например, при помощи функции </a:t>
            </a:r>
            <a:r>
              <a:rPr lang="en-US" sz="1400" smtClean="0"/>
              <a:t>NORMS</a:t>
            </a:r>
            <a:r>
              <a:rPr lang="ru-RU" sz="1400" smtClean="0"/>
              <a:t>АМР_1</a:t>
            </a:r>
            <a:r>
              <a:rPr lang="en-US" sz="1400" smtClean="0"/>
              <a:t> (</a:t>
            </a:r>
            <a:r>
              <a:rPr lang="ru-RU" sz="1400" smtClean="0"/>
              <a:t>написанной отдельно на </a:t>
            </a:r>
            <a:r>
              <a:rPr lang="en-US" sz="1400" smtClean="0"/>
              <a:t>VBA</a:t>
            </a:r>
            <a:r>
              <a:rPr lang="ru-RU" sz="1400" smtClean="0"/>
              <a:t>, авторы         </a:t>
            </a:r>
            <a:r>
              <a:rPr lang="ru-RU" sz="1400" err="1" smtClean="0"/>
              <a:t>Лапач</a:t>
            </a:r>
            <a:r>
              <a:rPr lang="ru-RU" sz="1400" smtClean="0"/>
              <a:t> С.Н, Чубенко А.В., Бабич П.Н.) . Это  необходимо сделать ОБЯЗАТЕЛЬНО, так как  данный критерий очень чувствителен к  отклонению анализируемых данных от  нормального закона распределения.</a:t>
            </a:r>
          </a:p>
          <a:p>
            <a:pPr indent="361950" algn="just">
              <a:buAutoNum type="arabicPeriod"/>
            </a:pPr>
            <a:r>
              <a:rPr lang="ru-RU" sz="1400" smtClean="0"/>
              <a:t>Вычислить для данных  </a:t>
            </a:r>
            <a:r>
              <a:rPr lang="ru-RU" sz="1400" err="1" smtClean="0"/>
              <a:t>критериальное</a:t>
            </a:r>
            <a:r>
              <a:rPr lang="ru-RU" sz="1400" smtClean="0"/>
              <a:t> значение. Использовать формулу,  приведенную выше, довольно сложно, поэтому можно применить функцию BARTLET() </a:t>
            </a:r>
            <a:r>
              <a:rPr lang="en-US" sz="1400" smtClean="0"/>
              <a:t>(</a:t>
            </a:r>
            <a:r>
              <a:rPr lang="ru-RU" sz="1400" smtClean="0"/>
              <a:t>написанную отдельно на </a:t>
            </a:r>
            <a:r>
              <a:rPr lang="en-US" sz="1400" smtClean="0"/>
              <a:t>VBA</a:t>
            </a:r>
            <a:r>
              <a:rPr lang="ru-RU" sz="1400" smtClean="0"/>
              <a:t>, авторы см.выше).</a:t>
            </a:r>
          </a:p>
          <a:p>
            <a:pPr indent="361950" algn="just">
              <a:buAutoNum type="arabicPeriod"/>
            </a:pPr>
            <a:r>
              <a:rPr lang="ru-RU" sz="1400" smtClean="0"/>
              <a:t>Для того, чтобы принять или отвергнуть Н</a:t>
            </a:r>
            <a:r>
              <a:rPr lang="ru-RU" sz="1400" baseline="-25000" smtClean="0"/>
              <a:t>о</a:t>
            </a:r>
            <a:r>
              <a:rPr lang="ru-RU" sz="1400" smtClean="0"/>
              <a:t>, необходимо вычислить общее число степеней  свободы. Это можно сделать как «вручную», так и при помощи пользовательской функции BARTLET_DF ().</a:t>
            </a:r>
          </a:p>
          <a:p>
            <a:pPr indent="361950" algn="just"/>
            <a:endParaRPr lang="ru-RU" sz="1400" smtClean="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28596" y="357166"/>
            <a:ext cx="8229600" cy="939784"/>
          </a:xfrm>
        </p:spPr>
        <p:txBody>
          <a:bodyPr>
            <a:normAutofit/>
          </a:bodyPr>
          <a:lstStyle/>
          <a:p>
            <a:r>
              <a:rPr lang="ru-RU" sz="3200" i="1" smtClean="0"/>
              <a:t>Статистика в аналитической химии</a:t>
            </a:r>
            <a:endParaRPr lang="ru-RU" sz="3200"/>
          </a:p>
        </p:txBody>
      </p:sp>
      <p:grpSp>
        <p:nvGrpSpPr>
          <p:cNvPr id="9" name="Группа 8"/>
          <p:cNvGrpSpPr/>
          <p:nvPr/>
        </p:nvGrpSpPr>
        <p:grpSpPr>
          <a:xfrm>
            <a:off x="1357290" y="1500174"/>
            <a:ext cx="6929486" cy="4905390"/>
            <a:chOff x="214282" y="1500174"/>
            <a:chExt cx="6929486" cy="4905390"/>
          </a:xfrm>
        </p:grpSpPr>
        <p:pic>
          <p:nvPicPr>
            <p:cNvPr id="472066" name="Picture 2"/>
            <p:cNvPicPr>
              <a:picLocks noChangeAspect="1" noChangeArrowheads="1"/>
            </p:cNvPicPr>
            <p:nvPr/>
          </p:nvPicPr>
          <p:blipFill>
            <a:blip r:embed="rId2"/>
            <a:srcRect/>
            <a:stretch>
              <a:fillRect/>
            </a:stretch>
          </p:blipFill>
          <p:spPr bwMode="auto">
            <a:xfrm>
              <a:off x="214282" y="1500174"/>
              <a:ext cx="4071967" cy="4905390"/>
            </a:xfrm>
            <a:prstGeom prst="rect">
              <a:avLst/>
            </a:prstGeom>
            <a:noFill/>
            <a:ln w="9525">
              <a:noFill/>
              <a:miter lim="800000"/>
              <a:headEnd/>
              <a:tailEnd/>
            </a:ln>
            <a:effectLst/>
          </p:spPr>
        </p:pic>
        <p:sp>
          <p:nvSpPr>
            <p:cNvPr id="5" name="Выноска 1 4"/>
            <p:cNvSpPr/>
            <p:nvPr/>
          </p:nvSpPr>
          <p:spPr>
            <a:xfrm>
              <a:off x="4857752" y="4214818"/>
              <a:ext cx="2286016" cy="285752"/>
            </a:xfrm>
            <a:prstGeom prst="borderCallout1">
              <a:avLst>
                <a:gd name="adj1" fmla="val 48517"/>
                <a:gd name="adj2" fmla="val -426"/>
                <a:gd name="adj3" fmla="val 116221"/>
                <a:gd name="adj4" fmla="val -62054"/>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smtClean="0"/>
                <a:t>=NORMSAMP_1(K8:K16)</a:t>
              </a:r>
              <a:endParaRPr lang="ru-RU" sz="1200"/>
            </a:p>
          </p:txBody>
        </p:sp>
        <p:sp>
          <p:nvSpPr>
            <p:cNvPr id="6" name="Выноска 1 5"/>
            <p:cNvSpPr/>
            <p:nvPr/>
          </p:nvSpPr>
          <p:spPr>
            <a:xfrm>
              <a:off x="4857752" y="4572008"/>
              <a:ext cx="2286016" cy="285752"/>
            </a:xfrm>
            <a:prstGeom prst="borderCallout1">
              <a:avLst>
                <a:gd name="adj1" fmla="val 48517"/>
                <a:gd name="adj2" fmla="val -426"/>
                <a:gd name="adj3" fmla="val 116221"/>
                <a:gd name="adj4" fmla="val -42054"/>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smtClean="0"/>
                <a:t>=BARTLET_DF(J8:L16)</a:t>
              </a:r>
              <a:endParaRPr lang="ru-RU" sz="1200"/>
            </a:p>
          </p:txBody>
        </p:sp>
        <p:sp>
          <p:nvSpPr>
            <p:cNvPr id="7" name="Выноска 1 6"/>
            <p:cNvSpPr/>
            <p:nvPr/>
          </p:nvSpPr>
          <p:spPr>
            <a:xfrm>
              <a:off x="4857752" y="4929198"/>
              <a:ext cx="2286016" cy="285752"/>
            </a:xfrm>
            <a:prstGeom prst="borderCallout1">
              <a:avLst>
                <a:gd name="adj1" fmla="val 48517"/>
                <a:gd name="adj2" fmla="val -426"/>
                <a:gd name="adj3" fmla="val 75291"/>
                <a:gd name="adj4" fmla="val -3926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smtClean="0"/>
                <a:t>=BARTLET(J8:L16)</a:t>
              </a:r>
              <a:endParaRPr lang="ru-RU" sz="1200"/>
            </a:p>
          </p:txBody>
        </p:sp>
        <p:sp>
          <p:nvSpPr>
            <p:cNvPr id="8" name="Выноска 1 7"/>
            <p:cNvSpPr/>
            <p:nvPr/>
          </p:nvSpPr>
          <p:spPr>
            <a:xfrm>
              <a:off x="4857752" y="5286388"/>
              <a:ext cx="2286016" cy="285752"/>
            </a:xfrm>
            <a:prstGeom prst="borderCallout1">
              <a:avLst>
                <a:gd name="adj1" fmla="val 48517"/>
                <a:gd name="adj2" fmla="val -426"/>
                <a:gd name="adj3" fmla="val 8315"/>
                <a:gd name="adj4" fmla="val -4019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200" smtClean="0"/>
                <a:t>=ХИ2ОБР(0,05;</a:t>
              </a:r>
              <a:r>
                <a:rPr lang="en-US" sz="1200" smtClean="0"/>
                <a:t>L20)</a:t>
              </a:r>
              <a:endParaRPr lang="ru-RU" sz="1200"/>
            </a:p>
          </p:txBody>
        </p:sp>
      </p:gr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2357422" y="1071546"/>
            <a:ext cx="6357982" cy="1661993"/>
          </a:xfrm>
          <a:prstGeom prst="rect">
            <a:avLst/>
          </a:prstGeom>
        </p:spPr>
        <p:txBody>
          <a:bodyPr wrap="square">
            <a:spAutoFit/>
          </a:bodyPr>
          <a:lstStyle/>
          <a:p>
            <a:pPr algn="ctr"/>
            <a:r>
              <a:rPr lang="ru-RU" baseline="-25000" smtClean="0"/>
              <a:t> </a:t>
            </a:r>
            <a:r>
              <a:rPr lang="en-US" sz="1600" b="1" smtClean="0"/>
              <a:t>ANOVA </a:t>
            </a:r>
            <a:r>
              <a:rPr lang="ru-RU" sz="1600" b="1" smtClean="0"/>
              <a:t>в </a:t>
            </a:r>
            <a:r>
              <a:rPr lang="en-US" sz="1600" b="1" smtClean="0"/>
              <a:t>Excel</a:t>
            </a:r>
          </a:p>
          <a:p>
            <a:pPr algn="ctr"/>
            <a:endParaRPr lang="en-US" sz="1600" b="1" smtClean="0"/>
          </a:p>
          <a:p>
            <a:pPr algn="just"/>
            <a:r>
              <a:rPr lang="en-US" sz="1400" smtClean="0"/>
              <a:t>Excel </a:t>
            </a:r>
            <a:r>
              <a:rPr lang="ru-RU" sz="1400" smtClean="0"/>
              <a:t>предлагает три варианта применения </a:t>
            </a:r>
            <a:r>
              <a:rPr lang="en-US" sz="1400" smtClean="0"/>
              <a:t>ANOVA </a:t>
            </a:r>
            <a:r>
              <a:rPr lang="ru-RU" sz="1400" smtClean="0"/>
              <a:t>посредством его надстройки </a:t>
            </a:r>
            <a:r>
              <a:rPr lang="en-US" sz="1400" smtClean="0"/>
              <a:t>Analysis </a:t>
            </a:r>
            <a:r>
              <a:rPr lang="en-US" sz="1400" err="1" smtClean="0"/>
              <a:t>ToolPak</a:t>
            </a:r>
            <a:r>
              <a:rPr lang="ru-RU" sz="1400" smtClean="0"/>
              <a:t> («Анализ данных»)</a:t>
            </a:r>
            <a:r>
              <a:rPr lang="en-US" sz="1400" smtClean="0"/>
              <a:t>: </a:t>
            </a:r>
            <a:endParaRPr lang="ru-RU" sz="1400" smtClean="0"/>
          </a:p>
          <a:p>
            <a:pPr algn="just"/>
            <a:r>
              <a:rPr lang="en-US" sz="1400" smtClean="0"/>
              <a:t>ANOVA: </a:t>
            </a:r>
            <a:r>
              <a:rPr lang="ru-RU" sz="1400" smtClean="0"/>
              <a:t>«Однофакторный дисперсионный анализ» </a:t>
            </a:r>
            <a:r>
              <a:rPr lang="en-US" sz="1400" smtClean="0"/>
              <a:t>;</a:t>
            </a:r>
            <a:endParaRPr lang="ru-RU" sz="1400" smtClean="0"/>
          </a:p>
          <a:p>
            <a:pPr algn="just"/>
            <a:r>
              <a:rPr lang="en-US" sz="1400" smtClean="0"/>
              <a:t>ANOVA:</a:t>
            </a:r>
            <a:r>
              <a:rPr lang="ru-RU" sz="1400" smtClean="0"/>
              <a:t> «Двухфакторный дисперсионный анализ с повторениями»</a:t>
            </a:r>
            <a:r>
              <a:rPr lang="en-US" sz="1400" smtClean="0"/>
              <a:t> ; </a:t>
            </a:r>
            <a:r>
              <a:rPr lang="ru-RU" sz="1400" smtClean="0"/>
              <a:t>и </a:t>
            </a:r>
            <a:r>
              <a:rPr lang="en-US" sz="1400" smtClean="0"/>
              <a:t>ANOVA: </a:t>
            </a:r>
            <a:r>
              <a:rPr lang="ru-RU" sz="1400" smtClean="0"/>
              <a:t>«Двухфакторный дисперсионный анализ без повторений»</a:t>
            </a:r>
            <a:r>
              <a:rPr lang="en-US" sz="1400" smtClean="0"/>
              <a:t> </a:t>
            </a:r>
            <a:r>
              <a:rPr lang="ru-RU" sz="1400" smtClean="0"/>
              <a:t>.</a:t>
            </a:r>
            <a:endParaRPr lang="en-US" sz="1400" smtClean="0"/>
          </a:p>
        </p:txBody>
      </p:sp>
      <p:pic>
        <p:nvPicPr>
          <p:cNvPr id="5" name="Picture 4" descr="C:\Program Files\Microsoft Office\MEDIA\CAGCAT10\j0292020.wmf"/>
          <p:cNvPicPr>
            <a:picLocks noChangeAspect="1" noChangeArrowheads="1"/>
          </p:cNvPicPr>
          <p:nvPr/>
        </p:nvPicPr>
        <p:blipFill>
          <a:blip r:embed="rId2"/>
          <a:srcRect/>
          <a:stretch>
            <a:fillRect/>
          </a:stretch>
        </p:blipFill>
        <p:spPr bwMode="auto">
          <a:xfrm>
            <a:off x="214282" y="968816"/>
            <a:ext cx="1869034" cy="1773936"/>
          </a:xfrm>
          <a:prstGeom prst="rect">
            <a:avLst/>
          </a:prstGeom>
          <a:noFill/>
        </p:spPr>
      </p:pic>
      <p:sp>
        <p:nvSpPr>
          <p:cNvPr id="7" name="Прямоугольник 6"/>
          <p:cNvSpPr/>
          <p:nvPr/>
        </p:nvSpPr>
        <p:spPr>
          <a:xfrm>
            <a:off x="285720" y="2857496"/>
            <a:ext cx="8429684" cy="3323987"/>
          </a:xfrm>
          <a:prstGeom prst="rect">
            <a:avLst/>
          </a:prstGeom>
        </p:spPr>
        <p:txBody>
          <a:bodyPr wrap="square">
            <a:spAutoFit/>
          </a:bodyPr>
          <a:lstStyle/>
          <a:p>
            <a:pPr algn="just"/>
            <a:r>
              <a:rPr lang="ru-RU" sz="1400" smtClean="0"/>
              <a:t>Пример  посвящен сравнению уровней глюкозы в безалкогольных напитках, определяемых методиками на основе спектрофотометрии и энзиматического электрода (второй альтернативный). Заключение, полученное с использованием  </a:t>
            </a:r>
            <a:r>
              <a:rPr lang="en-US" sz="1400" smtClean="0"/>
              <a:t>t</a:t>
            </a:r>
            <a:r>
              <a:rPr lang="ru-RU" sz="1400" smtClean="0"/>
              <a:t>-теста, состояло в том, что эти два средних различны. Аналитическая лаборатория поэтому решила проверить обе методики относительно АОАС </a:t>
            </a:r>
            <a:r>
              <a:rPr lang="en-US" sz="1400" smtClean="0"/>
              <a:t>(Association of Official Analytical Chemists) </a:t>
            </a:r>
            <a:r>
              <a:rPr lang="ru-RU" sz="1400" smtClean="0"/>
              <a:t>который использует ВЭЖХ. Аналитические результаты для </a:t>
            </a:r>
            <a:r>
              <a:rPr lang="uk-UA" sz="1400" smtClean="0"/>
              <a:t>шести </a:t>
            </a:r>
            <a:r>
              <a:rPr lang="ru-RU" sz="1400" smtClean="0"/>
              <a:t>повторных измерений (единицы  </a:t>
            </a:r>
            <a:r>
              <a:rPr lang="en-US" sz="1400" smtClean="0"/>
              <a:t>mM) </a:t>
            </a:r>
            <a:r>
              <a:rPr lang="ru-RU" sz="1400" smtClean="0"/>
              <a:t> следующие:</a:t>
            </a:r>
          </a:p>
          <a:p>
            <a:pPr algn="just"/>
            <a:endParaRPr lang="ru-RU" sz="1400" smtClean="0"/>
          </a:p>
          <a:p>
            <a:pPr algn="just"/>
            <a:r>
              <a:rPr lang="ru-RU" sz="1400" smtClean="0"/>
              <a:t>• Спектрофотомерия:  1.90, 1.82, 1.70, 1.94, 1.85,1.90</a:t>
            </a:r>
          </a:p>
          <a:p>
            <a:pPr algn="just"/>
            <a:r>
              <a:rPr lang="ru-RU" sz="1400" smtClean="0"/>
              <a:t>• Энзиматический электрод: 1.35,1.65,1.76,1.41,1.80,1.33</a:t>
            </a:r>
          </a:p>
          <a:p>
            <a:pPr algn="just"/>
            <a:r>
              <a:rPr lang="ru-RU" sz="1400" smtClean="0"/>
              <a:t>• Использование методики АОАС: 1.92,1.82,1.85,1.79,1.89,1.95</a:t>
            </a:r>
          </a:p>
          <a:p>
            <a:pPr algn="just"/>
            <a:endParaRPr lang="ru-RU" sz="1400" smtClean="0"/>
          </a:p>
          <a:p>
            <a:pPr algn="just"/>
            <a:r>
              <a:rPr lang="ru-RU" sz="1400" smtClean="0"/>
              <a:t>Эффективным способом решения имеются или нет значительные различия, является однофакторный </a:t>
            </a:r>
            <a:r>
              <a:rPr lang="en-US" sz="1400" smtClean="0"/>
              <a:t>ANOVA. </a:t>
            </a:r>
            <a:endParaRPr lang="ru-RU" sz="1400" smtClean="0"/>
          </a:p>
          <a:p>
            <a:pPr algn="just"/>
            <a:endParaRPr lang="en-US" sz="1400" smtClean="0"/>
          </a:p>
          <a:p>
            <a:pPr algn="just"/>
            <a:r>
              <a:rPr lang="ru-RU" sz="1400" smtClean="0"/>
              <a:t>Рассмотрим для начала расчеты без применения надстройки «Анализ данных»</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pSp>
        <p:nvGrpSpPr>
          <p:cNvPr id="33" name="Группа 32"/>
          <p:cNvGrpSpPr/>
          <p:nvPr/>
        </p:nvGrpSpPr>
        <p:grpSpPr>
          <a:xfrm>
            <a:off x="1071538" y="1643050"/>
            <a:ext cx="7358114" cy="4789391"/>
            <a:chOff x="357158" y="1643050"/>
            <a:chExt cx="7358114" cy="4789391"/>
          </a:xfrm>
        </p:grpSpPr>
        <p:pic>
          <p:nvPicPr>
            <p:cNvPr id="79874" name="Picture 2"/>
            <p:cNvPicPr>
              <a:picLocks noChangeAspect="1" noChangeArrowheads="1"/>
            </p:cNvPicPr>
            <p:nvPr/>
          </p:nvPicPr>
          <p:blipFill>
            <a:blip r:embed="rId2"/>
            <a:srcRect/>
            <a:stretch>
              <a:fillRect/>
            </a:stretch>
          </p:blipFill>
          <p:spPr bwMode="auto">
            <a:xfrm>
              <a:off x="357158" y="1643050"/>
              <a:ext cx="3429024" cy="4789391"/>
            </a:xfrm>
            <a:prstGeom prst="rect">
              <a:avLst/>
            </a:prstGeom>
            <a:noFill/>
            <a:ln w="9525">
              <a:noFill/>
              <a:miter lim="800000"/>
              <a:headEnd/>
              <a:tailEnd/>
            </a:ln>
            <a:effectLst/>
          </p:spPr>
        </p:pic>
        <p:grpSp>
          <p:nvGrpSpPr>
            <p:cNvPr id="32" name="Группа 31"/>
            <p:cNvGrpSpPr/>
            <p:nvPr/>
          </p:nvGrpSpPr>
          <p:grpSpPr>
            <a:xfrm>
              <a:off x="1928794" y="1785926"/>
              <a:ext cx="5786478" cy="4071964"/>
              <a:chOff x="1928794" y="1785926"/>
              <a:chExt cx="5786478" cy="4071964"/>
            </a:xfrm>
          </p:grpSpPr>
          <p:grpSp>
            <p:nvGrpSpPr>
              <p:cNvPr id="10" name="Группа 9"/>
              <p:cNvGrpSpPr/>
              <p:nvPr/>
            </p:nvGrpSpPr>
            <p:grpSpPr>
              <a:xfrm>
                <a:off x="1928794" y="1785926"/>
                <a:ext cx="5715040" cy="928693"/>
                <a:chOff x="1928794" y="1785926"/>
                <a:chExt cx="5715040" cy="928693"/>
              </a:xfrm>
            </p:grpSpPr>
            <p:sp>
              <p:nvSpPr>
                <p:cNvPr id="5" name="Выноска 1 4"/>
                <p:cNvSpPr/>
                <p:nvPr/>
              </p:nvSpPr>
              <p:spPr>
                <a:xfrm>
                  <a:off x="4000496" y="1785926"/>
                  <a:ext cx="3643338" cy="357190"/>
                </a:xfrm>
                <a:prstGeom prst="borderCallout1">
                  <a:avLst>
                    <a:gd name="adj1" fmla="val 47194"/>
                    <a:gd name="adj2" fmla="val -764"/>
                    <a:gd name="adj3" fmla="val 226277"/>
                    <a:gd name="adj4" fmla="val -3833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mtClean="0"/>
                    <a:t>Исходные данные</a:t>
                  </a:r>
                  <a:endParaRPr lang="ru-RU"/>
                </a:p>
              </p:txBody>
            </p:sp>
            <p:cxnSp>
              <p:nvCxnSpPr>
                <p:cNvPr id="7" name="Прямая соединительная линия 6"/>
                <p:cNvCxnSpPr>
                  <a:stCxn id="5" idx="2"/>
                </p:cNvCxnSpPr>
                <p:nvPr/>
              </p:nvCxnSpPr>
              <p:spPr>
                <a:xfrm rot="10800000" flipV="1">
                  <a:off x="1928794" y="1964520"/>
                  <a:ext cx="2071702" cy="464347"/>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a:stCxn id="5" idx="2"/>
                </p:cNvCxnSpPr>
                <p:nvPr/>
              </p:nvCxnSpPr>
              <p:spPr>
                <a:xfrm rot="10800000" flipV="1">
                  <a:off x="3428992" y="1964520"/>
                  <a:ext cx="571504" cy="750099"/>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26" name="Группа 25"/>
              <p:cNvGrpSpPr/>
              <p:nvPr/>
            </p:nvGrpSpPr>
            <p:grpSpPr>
              <a:xfrm>
                <a:off x="1928794" y="3000372"/>
                <a:ext cx="5786478" cy="785816"/>
                <a:chOff x="1928794" y="3000372"/>
                <a:chExt cx="5786478" cy="785816"/>
              </a:xfrm>
            </p:grpSpPr>
            <p:sp>
              <p:nvSpPr>
                <p:cNvPr id="12" name="Выноска 1 11"/>
                <p:cNvSpPr/>
                <p:nvPr/>
              </p:nvSpPr>
              <p:spPr>
                <a:xfrm>
                  <a:off x="4071934" y="3000372"/>
                  <a:ext cx="3643338" cy="714380"/>
                </a:xfrm>
                <a:prstGeom prst="borderCallout1">
                  <a:avLst>
                    <a:gd name="adj1" fmla="val 47194"/>
                    <a:gd name="adj2" fmla="val -764"/>
                    <a:gd name="adj3" fmla="val 106874"/>
                    <a:gd name="adj4" fmla="val -35146"/>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200" smtClean="0"/>
                    <a:t>=СРЗНАЧ(</a:t>
                  </a:r>
                  <a:r>
                    <a:rPr lang="en-US" sz="1200" smtClean="0"/>
                    <a:t>B2:B7)</a:t>
                  </a:r>
                  <a:endParaRPr lang="ru-RU" sz="1200" smtClean="0"/>
                </a:p>
                <a:p>
                  <a:pPr algn="ctr"/>
                  <a:r>
                    <a:rPr lang="ru-RU" sz="1200" smtClean="0"/>
                    <a:t>=СРЗНАЧ(С</a:t>
                  </a:r>
                  <a:r>
                    <a:rPr lang="en-US" sz="1200" smtClean="0"/>
                    <a:t>2:</a:t>
                  </a:r>
                  <a:r>
                    <a:rPr lang="ru-RU" sz="1200" smtClean="0"/>
                    <a:t>С</a:t>
                  </a:r>
                  <a:r>
                    <a:rPr lang="en-US" sz="1200" smtClean="0"/>
                    <a:t>7)</a:t>
                  </a:r>
                  <a:endParaRPr lang="ru-RU" sz="1200" smtClean="0"/>
                </a:p>
                <a:p>
                  <a:pPr algn="ctr"/>
                  <a:r>
                    <a:rPr lang="ru-RU" sz="1200" smtClean="0"/>
                    <a:t>=СРЗНАЧ(</a:t>
                  </a:r>
                  <a:r>
                    <a:rPr lang="en-US" sz="1200" smtClean="0"/>
                    <a:t>D2:D7)</a:t>
                  </a:r>
                  <a:endParaRPr lang="ru-RU" sz="1200"/>
                </a:p>
              </p:txBody>
            </p:sp>
            <p:cxnSp>
              <p:nvCxnSpPr>
                <p:cNvPr id="13" name="Прямая соединительная линия 12"/>
                <p:cNvCxnSpPr>
                  <a:stCxn id="12" idx="2"/>
                </p:cNvCxnSpPr>
                <p:nvPr/>
              </p:nvCxnSpPr>
              <p:spPr>
                <a:xfrm rot="10800000" flipV="1">
                  <a:off x="1928794" y="3357562"/>
                  <a:ext cx="2143140" cy="428626"/>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a:stCxn id="12" idx="2"/>
                </p:cNvCxnSpPr>
                <p:nvPr/>
              </p:nvCxnSpPr>
              <p:spPr>
                <a:xfrm rot="10800000" flipV="1">
                  <a:off x="3357554" y="3357562"/>
                  <a:ext cx="714380" cy="428626"/>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27" name="Выноска 1 26"/>
              <p:cNvSpPr/>
              <p:nvPr/>
            </p:nvSpPr>
            <p:spPr>
              <a:xfrm>
                <a:off x="4500562" y="4071942"/>
                <a:ext cx="3143272" cy="428628"/>
              </a:xfrm>
              <a:prstGeom prst="borderCallout1">
                <a:avLst>
                  <a:gd name="adj1" fmla="val 59384"/>
                  <a:gd name="adj2" fmla="val 843"/>
                  <a:gd name="adj3" fmla="val 102341"/>
                  <a:gd name="adj4" fmla="val -48938"/>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400" smtClean="0"/>
                  <a:t>=СРЗНАЧ(</a:t>
                </a:r>
                <a:r>
                  <a:rPr lang="en-US" sz="1400" smtClean="0"/>
                  <a:t>B2:D7)</a:t>
                </a:r>
                <a:endParaRPr lang="ru-RU" sz="1400"/>
              </a:p>
            </p:txBody>
          </p:sp>
          <p:grpSp>
            <p:nvGrpSpPr>
              <p:cNvPr id="28" name="Группа 27"/>
              <p:cNvGrpSpPr/>
              <p:nvPr/>
            </p:nvGrpSpPr>
            <p:grpSpPr>
              <a:xfrm>
                <a:off x="1928794" y="5072074"/>
                <a:ext cx="5786478" cy="785816"/>
                <a:chOff x="1928794" y="3000372"/>
                <a:chExt cx="5786478" cy="785816"/>
              </a:xfrm>
            </p:grpSpPr>
            <p:sp>
              <p:nvSpPr>
                <p:cNvPr id="29" name="Выноска 1 28"/>
                <p:cNvSpPr/>
                <p:nvPr/>
              </p:nvSpPr>
              <p:spPr>
                <a:xfrm>
                  <a:off x="4071934" y="3000372"/>
                  <a:ext cx="3643338" cy="714380"/>
                </a:xfrm>
                <a:prstGeom prst="borderCallout1">
                  <a:avLst>
                    <a:gd name="adj1" fmla="val 47194"/>
                    <a:gd name="adj2" fmla="val -764"/>
                    <a:gd name="adj3" fmla="val 106874"/>
                    <a:gd name="adj4" fmla="val -35146"/>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200" smtClean="0"/>
                    <a:t>=</a:t>
                  </a:r>
                  <a:r>
                    <a:rPr lang="en-US" sz="1200" smtClean="0"/>
                    <a:t>B5-$C$12</a:t>
                  </a:r>
                  <a:endParaRPr lang="ru-RU" sz="1200" smtClean="0"/>
                </a:p>
                <a:p>
                  <a:pPr algn="ctr"/>
                  <a:r>
                    <a:rPr lang="ru-RU" sz="1200" smtClean="0"/>
                    <a:t>=</a:t>
                  </a:r>
                  <a:r>
                    <a:rPr lang="en-US" sz="1200" smtClean="0"/>
                    <a:t>C5-$C$12</a:t>
                  </a:r>
                  <a:endParaRPr lang="ru-RU" sz="1200" smtClean="0"/>
                </a:p>
                <a:p>
                  <a:pPr algn="ctr"/>
                  <a:r>
                    <a:rPr lang="en-US" sz="1200" smtClean="0"/>
                    <a:t>=D5-$C$12</a:t>
                  </a:r>
                  <a:endParaRPr lang="ru-RU" sz="1200"/>
                </a:p>
              </p:txBody>
            </p:sp>
            <p:cxnSp>
              <p:nvCxnSpPr>
                <p:cNvPr id="30" name="Прямая соединительная линия 29"/>
                <p:cNvCxnSpPr>
                  <a:stCxn id="29" idx="2"/>
                </p:cNvCxnSpPr>
                <p:nvPr/>
              </p:nvCxnSpPr>
              <p:spPr>
                <a:xfrm rot="10800000" flipV="1">
                  <a:off x="1928794" y="3357562"/>
                  <a:ext cx="2143140" cy="428626"/>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1" name="Прямая соединительная линия 30"/>
                <p:cNvCxnSpPr>
                  <a:stCxn id="29" idx="2"/>
                </p:cNvCxnSpPr>
                <p:nvPr/>
              </p:nvCxnSpPr>
              <p:spPr>
                <a:xfrm rot="10800000" flipV="1">
                  <a:off x="3357554" y="3357562"/>
                  <a:ext cx="714380" cy="428626"/>
                </a:xfrm>
                <a:prstGeom prst="line">
                  <a:avLst/>
                </a:prstGeom>
                <a:ln w="25400"/>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pSp>
        <p:nvGrpSpPr>
          <p:cNvPr id="13" name="Группа 12"/>
          <p:cNvGrpSpPr/>
          <p:nvPr/>
        </p:nvGrpSpPr>
        <p:grpSpPr>
          <a:xfrm>
            <a:off x="428596" y="1571612"/>
            <a:ext cx="8072494" cy="4714908"/>
            <a:chOff x="428596" y="1571612"/>
            <a:chExt cx="8072494" cy="4714908"/>
          </a:xfrm>
        </p:grpSpPr>
        <p:grpSp>
          <p:nvGrpSpPr>
            <p:cNvPr id="5" name="Группа 4"/>
            <p:cNvGrpSpPr/>
            <p:nvPr/>
          </p:nvGrpSpPr>
          <p:grpSpPr>
            <a:xfrm>
              <a:off x="428596" y="2357430"/>
              <a:ext cx="4929222" cy="2357454"/>
              <a:chOff x="428596" y="2357430"/>
              <a:chExt cx="4929222" cy="2357454"/>
            </a:xfrm>
          </p:grpSpPr>
          <p:pic>
            <p:nvPicPr>
              <p:cNvPr id="80898" name="Picture 2"/>
              <p:cNvPicPr>
                <a:picLocks noChangeAspect="1" noChangeArrowheads="1"/>
              </p:cNvPicPr>
              <p:nvPr/>
            </p:nvPicPr>
            <p:blipFill>
              <a:blip r:embed="rId2"/>
              <a:srcRect/>
              <a:stretch>
                <a:fillRect/>
              </a:stretch>
            </p:blipFill>
            <p:spPr bwMode="auto">
              <a:xfrm>
                <a:off x="428596" y="2571744"/>
                <a:ext cx="4929222" cy="2143140"/>
              </a:xfrm>
              <a:prstGeom prst="rect">
                <a:avLst/>
              </a:prstGeom>
              <a:noFill/>
              <a:ln w="9525">
                <a:noFill/>
                <a:miter lim="800000"/>
                <a:headEnd/>
                <a:tailEnd/>
              </a:ln>
              <a:effectLst/>
            </p:spPr>
          </p:pic>
          <p:pic>
            <p:nvPicPr>
              <p:cNvPr id="80899" name="Picture 3"/>
              <p:cNvPicPr>
                <a:picLocks noChangeAspect="1" noChangeArrowheads="1"/>
              </p:cNvPicPr>
              <p:nvPr/>
            </p:nvPicPr>
            <p:blipFill>
              <a:blip r:embed="rId3"/>
              <a:srcRect/>
              <a:stretch>
                <a:fillRect/>
              </a:stretch>
            </p:blipFill>
            <p:spPr bwMode="auto">
              <a:xfrm>
                <a:off x="642910" y="2357430"/>
                <a:ext cx="4714908" cy="216385"/>
              </a:xfrm>
              <a:prstGeom prst="rect">
                <a:avLst/>
              </a:prstGeom>
              <a:noFill/>
              <a:ln w="9525">
                <a:noFill/>
                <a:miter lim="800000"/>
                <a:headEnd/>
                <a:tailEnd/>
              </a:ln>
              <a:effectLst/>
            </p:spPr>
          </p:pic>
        </p:grpSp>
        <p:sp>
          <p:nvSpPr>
            <p:cNvPr id="6" name="Выноска 2 5"/>
            <p:cNvSpPr/>
            <p:nvPr/>
          </p:nvSpPr>
          <p:spPr>
            <a:xfrm>
              <a:off x="2000232" y="1571612"/>
              <a:ext cx="6000792" cy="285752"/>
            </a:xfrm>
            <a:prstGeom prst="borderCallout2">
              <a:avLst>
                <a:gd name="adj1" fmla="val 47775"/>
                <a:gd name="adj2" fmla="val -109"/>
                <a:gd name="adj3" fmla="val 140653"/>
                <a:gd name="adj4" fmla="val -4573"/>
                <a:gd name="adj5" fmla="val 562384"/>
                <a:gd name="adj6" fmla="val -95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200" smtClean="0"/>
                <a:t>=6*(СРЗНАЧ(</a:t>
              </a:r>
              <a:r>
                <a:rPr lang="en-US" sz="1200" smtClean="0"/>
                <a:t>B15:B20)^2)+(6*</a:t>
              </a:r>
              <a:r>
                <a:rPr lang="ru-RU" sz="1200" smtClean="0"/>
                <a:t>СРЗНАЧ(</a:t>
              </a:r>
              <a:r>
                <a:rPr lang="en-US" sz="1200" smtClean="0"/>
                <a:t>C15:C20)^2)+(6*</a:t>
              </a:r>
              <a:r>
                <a:rPr lang="ru-RU" sz="1200" smtClean="0"/>
                <a:t>СРЗНАЧ(</a:t>
              </a:r>
              <a:r>
                <a:rPr lang="en-US" sz="1200" smtClean="0"/>
                <a:t>D15:D20)^2)</a:t>
              </a:r>
              <a:endParaRPr lang="ru-RU" sz="1200"/>
            </a:p>
          </p:txBody>
        </p:sp>
        <p:sp>
          <p:nvSpPr>
            <p:cNvPr id="7" name="Выноска 2 6"/>
            <p:cNvSpPr/>
            <p:nvPr/>
          </p:nvSpPr>
          <p:spPr>
            <a:xfrm>
              <a:off x="3000364" y="1928802"/>
              <a:ext cx="1071570" cy="357190"/>
            </a:xfrm>
            <a:prstGeom prst="borderCallout2">
              <a:avLst>
                <a:gd name="adj1" fmla="val 47775"/>
                <a:gd name="adj2" fmla="val -109"/>
                <a:gd name="adj3" fmla="val 59384"/>
                <a:gd name="adj4" fmla="val -6355"/>
                <a:gd name="adj5" fmla="val 330768"/>
                <a:gd name="adj6" fmla="val 3754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smtClean="0"/>
                <a:t>=B23/C23</a:t>
              </a:r>
              <a:endParaRPr lang="ru-RU" sz="1200"/>
            </a:p>
          </p:txBody>
        </p:sp>
        <p:sp>
          <p:nvSpPr>
            <p:cNvPr id="8" name="Выноска 2 7"/>
            <p:cNvSpPr/>
            <p:nvPr/>
          </p:nvSpPr>
          <p:spPr>
            <a:xfrm>
              <a:off x="4572000" y="1928802"/>
              <a:ext cx="1071570" cy="357190"/>
            </a:xfrm>
            <a:prstGeom prst="borderCallout2">
              <a:avLst>
                <a:gd name="adj1" fmla="val 47775"/>
                <a:gd name="adj2" fmla="val -109"/>
                <a:gd name="adj3" fmla="val 59384"/>
                <a:gd name="adj4" fmla="val -6355"/>
                <a:gd name="adj5" fmla="val 314514"/>
                <a:gd name="adj6" fmla="val -20700"/>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smtClean="0"/>
                <a:t>=D23/D25</a:t>
              </a:r>
              <a:endParaRPr lang="ru-RU" sz="1200"/>
            </a:p>
          </p:txBody>
        </p:sp>
        <p:sp>
          <p:nvSpPr>
            <p:cNvPr id="9" name="Выноска 2 8"/>
            <p:cNvSpPr/>
            <p:nvPr/>
          </p:nvSpPr>
          <p:spPr>
            <a:xfrm>
              <a:off x="2214546" y="5929330"/>
              <a:ext cx="1643074" cy="357190"/>
            </a:xfrm>
            <a:prstGeom prst="borderCallout2">
              <a:avLst>
                <a:gd name="adj1" fmla="val 47775"/>
                <a:gd name="adj2" fmla="val -109"/>
                <a:gd name="adj3" fmla="val 6559"/>
                <a:gd name="adj4" fmla="val -17839"/>
                <a:gd name="adj5" fmla="val -384402"/>
                <a:gd name="adj6" fmla="val -2140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200" smtClean="0"/>
                <a:t>=СУММКВ(</a:t>
              </a:r>
              <a:r>
                <a:rPr lang="en-US" sz="1200" smtClean="0"/>
                <a:t>B15:D20)</a:t>
              </a:r>
              <a:endParaRPr lang="ru-RU" sz="1200"/>
            </a:p>
          </p:txBody>
        </p:sp>
        <p:sp>
          <p:nvSpPr>
            <p:cNvPr id="10" name="Выноска 2 9"/>
            <p:cNvSpPr/>
            <p:nvPr/>
          </p:nvSpPr>
          <p:spPr>
            <a:xfrm>
              <a:off x="2786050" y="5286388"/>
              <a:ext cx="1214446" cy="357190"/>
            </a:xfrm>
            <a:prstGeom prst="borderCallout2">
              <a:avLst>
                <a:gd name="adj1" fmla="val 47775"/>
                <a:gd name="adj2" fmla="val -109"/>
                <a:gd name="adj3" fmla="val 35003"/>
                <a:gd name="adj4" fmla="val -19605"/>
                <a:gd name="adj5" fmla="val -351894"/>
                <a:gd name="adj6" fmla="val -64795"/>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smtClean="0"/>
                <a:t>=B27-B23 </a:t>
              </a:r>
              <a:endParaRPr lang="ru-RU" sz="1200"/>
            </a:p>
          </p:txBody>
        </p:sp>
        <p:sp>
          <p:nvSpPr>
            <p:cNvPr id="11" name="Выноска 2 10"/>
            <p:cNvSpPr/>
            <p:nvPr/>
          </p:nvSpPr>
          <p:spPr>
            <a:xfrm>
              <a:off x="4429124" y="5214950"/>
              <a:ext cx="1214446" cy="357190"/>
            </a:xfrm>
            <a:prstGeom prst="borderCallout2">
              <a:avLst>
                <a:gd name="adj1" fmla="val 47775"/>
                <a:gd name="adj2" fmla="val -109"/>
                <a:gd name="adj3" fmla="val 35003"/>
                <a:gd name="adj4" fmla="val -19605"/>
                <a:gd name="adj5" fmla="val -351894"/>
                <a:gd name="adj6" fmla="val -64795"/>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smtClean="0"/>
                <a:t>=B25/C25</a:t>
              </a:r>
              <a:endParaRPr lang="ru-RU" sz="1200"/>
            </a:p>
          </p:txBody>
        </p:sp>
        <p:sp>
          <p:nvSpPr>
            <p:cNvPr id="12" name="Выноска 2 11"/>
            <p:cNvSpPr/>
            <p:nvPr/>
          </p:nvSpPr>
          <p:spPr>
            <a:xfrm>
              <a:off x="6357950" y="2714620"/>
              <a:ext cx="2143140" cy="357190"/>
            </a:xfrm>
            <a:prstGeom prst="borderCallout2">
              <a:avLst>
                <a:gd name="adj1" fmla="val 47775"/>
                <a:gd name="adj2" fmla="val -109"/>
                <a:gd name="adj3" fmla="val 67510"/>
                <a:gd name="adj4" fmla="val -37531"/>
                <a:gd name="adj5" fmla="val 91023"/>
                <a:gd name="adj6" fmla="val -6698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200" smtClean="0"/>
                <a:t>=F</a:t>
              </a:r>
              <a:r>
                <a:rPr lang="ru-RU" sz="1200" smtClean="0"/>
                <a:t>РАСП(</a:t>
              </a:r>
              <a:r>
                <a:rPr lang="en-US" sz="1200" smtClean="0"/>
                <a:t>E23;C23;C25)</a:t>
              </a:r>
              <a:endParaRPr lang="ru-RU" sz="1200"/>
            </a:p>
          </p:txBody>
        </p:sp>
      </p:gr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5" name="Прямоугольник 4"/>
          <p:cNvSpPr/>
          <p:nvPr/>
        </p:nvSpPr>
        <p:spPr>
          <a:xfrm>
            <a:off x="928662" y="1428736"/>
            <a:ext cx="7215238" cy="307777"/>
          </a:xfrm>
          <a:prstGeom prst="rect">
            <a:avLst/>
          </a:prstGeom>
        </p:spPr>
        <p:txBody>
          <a:bodyPr wrap="square">
            <a:spAutoFit/>
          </a:bodyPr>
          <a:lstStyle/>
          <a:p>
            <a:pPr algn="ctr"/>
            <a:r>
              <a:rPr lang="en-US" sz="1400" smtClean="0"/>
              <a:t>C</a:t>
            </a:r>
            <a:r>
              <a:rPr lang="ru-RU" sz="1400" smtClean="0"/>
              <a:t> применением  надстройки «Анализ данных» все значительно упрощается</a:t>
            </a:r>
          </a:p>
        </p:txBody>
      </p:sp>
      <p:grpSp>
        <p:nvGrpSpPr>
          <p:cNvPr id="11" name="Группа 10"/>
          <p:cNvGrpSpPr/>
          <p:nvPr/>
        </p:nvGrpSpPr>
        <p:grpSpPr>
          <a:xfrm>
            <a:off x="1714480" y="1885260"/>
            <a:ext cx="5948389" cy="3648770"/>
            <a:chOff x="1714480" y="1885260"/>
            <a:chExt cx="5948389" cy="3648770"/>
          </a:xfrm>
        </p:grpSpPr>
        <p:pic>
          <p:nvPicPr>
            <p:cNvPr id="81922" name="Picture 2"/>
            <p:cNvPicPr>
              <a:picLocks noChangeAspect="1" noChangeArrowheads="1"/>
            </p:cNvPicPr>
            <p:nvPr/>
          </p:nvPicPr>
          <p:blipFill>
            <a:blip r:embed="rId2"/>
            <a:srcRect/>
            <a:stretch>
              <a:fillRect/>
            </a:stretch>
          </p:blipFill>
          <p:spPr bwMode="auto">
            <a:xfrm>
              <a:off x="1785918" y="1928802"/>
              <a:ext cx="5876951" cy="3605228"/>
            </a:xfrm>
            <a:prstGeom prst="rect">
              <a:avLst/>
            </a:prstGeom>
            <a:noFill/>
            <a:ln w="9525">
              <a:noFill/>
              <a:miter lim="800000"/>
              <a:headEnd/>
              <a:tailEnd/>
            </a:ln>
            <a:effectLst/>
          </p:spPr>
        </p:pic>
        <p:sp>
          <p:nvSpPr>
            <p:cNvPr id="6" name="Овал 5"/>
            <p:cNvSpPr/>
            <p:nvPr/>
          </p:nvSpPr>
          <p:spPr>
            <a:xfrm>
              <a:off x="1714480" y="1885260"/>
              <a:ext cx="1143008" cy="42862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6215074" y="2143116"/>
              <a:ext cx="1357322" cy="50006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6000760" y="3500438"/>
              <a:ext cx="1143008" cy="42862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0" name="Прямая со стрелкой 9"/>
            <p:cNvCxnSpPr/>
            <p:nvPr/>
          </p:nvCxnSpPr>
          <p:spPr>
            <a:xfrm flipV="1">
              <a:off x="4929190" y="3714752"/>
              <a:ext cx="1357322" cy="7143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5" name="Прямоугольник 4"/>
          <p:cNvSpPr/>
          <p:nvPr/>
        </p:nvSpPr>
        <p:spPr>
          <a:xfrm>
            <a:off x="500034" y="1452558"/>
            <a:ext cx="8358246" cy="4832092"/>
          </a:xfrm>
          <a:prstGeom prst="rect">
            <a:avLst/>
          </a:prstGeom>
        </p:spPr>
        <p:txBody>
          <a:bodyPr wrap="square">
            <a:spAutoFit/>
          </a:bodyPr>
          <a:lstStyle/>
          <a:p>
            <a:pPr indent="363538" algn="just"/>
            <a:r>
              <a:rPr lang="ru-RU" sz="1400" smtClean="0">
                <a:latin typeface="Arial" pitchFamily="34" charset="0"/>
              </a:rPr>
              <a:t>Если отбросить ошибку </a:t>
            </a:r>
            <a:r>
              <a:rPr lang="ru-RU" sz="1400" err="1" smtClean="0">
                <a:latin typeface="Arial" pitchFamily="34" charset="0"/>
              </a:rPr>
              <a:t>пробоотбора</a:t>
            </a:r>
            <a:r>
              <a:rPr lang="ru-RU" sz="1400" smtClean="0">
                <a:latin typeface="Arial" pitchFamily="34" charset="0"/>
              </a:rPr>
              <a:t>, как непосредственно не относящуюся к методу анализа, то общая ошибка складывается из ошибок измерений и ошибок, связанных с химическими реакциями. Как правило, ошибки измерений должны быть меньше, чем ошибки метода. В то время как ошибками измерений можно пренебречь, как это постоянно делается в физических исследованиях, для методических ошибок это не удается или удается лишь в исключительных случаях. Их описание, равно как и описание общей ошибки, возможно только с помощью методов математической статистики.</a:t>
            </a:r>
          </a:p>
          <a:p>
            <a:pPr indent="363538" algn="just"/>
            <a:r>
              <a:rPr lang="ru-RU" sz="1400" smtClean="0">
                <a:latin typeface="Arial" pitchFamily="34" charset="0"/>
              </a:rPr>
              <a:t>С понятиями систематической и случайной погрешности тесно связаны два важнейших метрологических понятия - </a:t>
            </a:r>
            <a:r>
              <a:rPr lang="ru-RU" sz="1400" b="1" i="1" smtClean="0">
                <a:latin typeface="Arial" pitchFamily="34" charset="0"/>
              </a:rPr>
              <a:t>правильность и </a:t>
            </a:r>
            <a:r>
              <a:rPr lang="ru-RU" sz="1400" b="1" i="1" err="1" smtClean="0">
                <a:latin typeface="Arial" pitchFamily="34" charset="0"/>
              </a:rPr>
              <a:t>воспроизводимость</a:t>
            </a:r>
            <a:r>
              <a:rPr lang="ru-RU" sz="1400" smtClean="0">
                <a:latin typeface="Arial" pitchFamily="34" charset="0"/>
              </a:rPr>
              <a:t>. </a:t>
            </a:r>
            <a:r>
              <a:rPr lang="ru-RU" sz="1400" i="1" err="1" smtClean="0">
                <a:latin typeface="Arial" pitchFamily="34" charset="0"/>
              </a:rPr>
              <a:t>Прави</a:t>
            </a:r>
            <a:r>
              <a:rPr lang="uk-UA" sz="1400" i="1" err="1" smtClean="0">
                <a:latin typeface="Arial" pitchFamily="34" charset="0"/>
              </a:rPr>
              <a:t>льностью</a:t>
            </a:r>
            <a:r>
              <a:rPr lang="uk-UA" sz="1400" smtClean="0">
                <a:latin typeface="Arial" pitchFamily="34" charset="0"/>
              </a:rPr>
              <a:t> </a:t>
            </a:r>
            <a:r>
              <a:rPr lang="ru-RU" sz="1400" smtClean="0">
                <a:latin typeface="Arial" pitchFamily="34" charset="0"/>
              </a:rPr>
              <a:t>называется качество результатов измерения (или измерительной процедуры в целом), характеризующее  величину систематической погрешности, </a:t>
            </a:r>
            <a:r>
              <a:rPr lang="ru-RU" sz="1400" i="1" err="1" smtClean="0">
                <a:latin typeface="Arial" pitchFamily="34" charset="0"/>
              </a:rPr>
              <a:t>воспроизводимостью</a:t>
            </a:r>
            <a:r>
              <a:rPr lang="ru-RU" sz="1400" smtClean="0">
                <a:latin typeface="Arial" pitchFamily="34" charset="0"/>
              </a:rPr>
              <a:t> - качество, характеризующее соответственно, значение случайной погрешности. Иными словами, правильность результатов - это их </a:t>
            </a:r>
            <a:r>
              <a:rPr lang="ru-RU" sz="1400" err="1" smtClean="0">
                <a:latin typeface="Arial" pitchFamily="34" charset="0"/>
              </a:rPr>
              <a:t>несмещенность</a:t>
            </a:r>
            <a:r>
              <a:rPr lang="ru-RU" sz="1400" smtClean="0">
                <a:latin typeface="Arial" pitchFamily="34" charset="0"/>
              </a:rPr>
              <a:t>, а </a:t>
            </a:r>
            <a:r>
              <a:rPr lang="ru-RU" sz="1400" err="1" smtClean="0">
                <a:latin typeface="Arial" pitchFamily="34" charset="0"/>
              </a:rPr>
              <a:t>воспроизводимость</a:t>
            </a:r>
            <a:r>
              <a:rPr lang="ru-RU" sz="1400" smtClean="0">
                <a:latin typeface="Arial" pitchFamily="34" charset="0"/>
              </a:rPr>
              <a:t> - их стабильность. Обобщающее понятие, характеризующее малость  любой составляющей неопределенности - как систематической, так и случайной, - называется </a:t>
            </a:r>
            <a:r>
              <a:rPr lang="ru-RU" sz="1400" i="1" smtClean="0">
                <a:latin typeface="Arial" pitchFamily="34" charset="0"/>
              </a:rPr>
              <a:t>точностью</a:t>
            </a:r>
            <a:r>
              <a:rPr lang="ru-RU" sz="1400" smtClean="0">
                <a:latin typeface="Arial" pitchFamily="34" charset="0"/>
              </a:rPr>
              <a:t>. Мы называем результаты точными только в том случае, если для них мала как систематическая, так и случайная погрешность. Таким образом, правильность и </a:t>
            </a:r>
            <a:r>
              <a:rPr lang="ru-RU" sz="1400" err="1" smtClean="0">
                <a:latin typeface="Arial" pitchFamily="34" charset="0"/>
              </a:rPr>
              <a:t>воспроизводимость</a:t>
            </a:r>
            <a:r>
              <a:rPr lang="ru-RU" sz="1400" smtClean="0">
                <a:latin typeface="Arial" pitchFamily="34" charset="0"/>
              </a:rPr>
              <a:t> - это две составляющие точности, называемые поэтому </a:t>
            </a:r>
            <a:r>
              <a:rPr lang="ru-RU" sz="1400" i="1" err="1" smtClean="0">
                <a:latin typeface="Arial" pitchFamily="34" charset="0"/>
              </a:rPr>
              <a:t>точностными</a:t>
            </a:r>
            <a:r>
              <a:rPr lang="ru-RU" sz="1400" i="1" smtClean="0">
                <a:latin typeface="Arial" pitchFamily="34" charset="0"/>
              </a:rPr>
              <a:t> характеристиками</a:t>
            </a:r>
            <a:r>
              <a:rPr lang="ru-RU" sz="1400" smtClean="0">
                <a:latin typeface="Arial" pitchFamily="34" charset="0"/>
              </a:rPr>
              <a:t>.</a:t>
            </a:r>
          </a:p>
          <a:p>
            <a:pPr indent="363538" algn="just"/>
            <a:r>
              <a:rPr lang="ru-RU" sz="1400" smtClean="0">
                <a:latin typeface="Arial" pitchFamily="34" charset="0"/>
              </a:rPr>
              <a:t>В химической метрологии т</a:t>
            </a:r>
            <a:r>
              <a:rPr lang="uk-UA" sz="1400" err="1" smtClean="0">
                <a:latin typeface="Arial" pitchFamily="34" charset="0"/>
              </a:rPr>
              <a:t>радиционно</a:t>
            </a:r>
            <a:r>
              <a:rPr lang="uk-UA" sz="1400" smtClean="0">
                <a:latin typeface="Arial" pitchFamily="34" charset="0"/>
              </a:rPr>
              <a:t> </a:t>
            </a:r>
            <a:r>
              <a:rPr lang="ru-RU" sz="1400" smtClean="0">
                <a:latin typeface="Arial" pitchFamily="34" charset="0"/>
              </a:rPr>
              <a:t>принято оценивать </a:t>
            </a:r>
            <a:r>
              <a:rPr lang="ru-RU" sz="1400" err="1" smtClean="0">
                <a:latin typeface="Arial" pitchFamily="34" charset="0"/>
              </a:rPr>
              <a:t>точностные</a:t>
            </a:r>
            <a:r>
              <a:rPr lang="ru-RU" sz="1400" smtClean="0">
                <a:latin typeface="Arial" pitchFamily="34" charset="0"/>
              </a:rPr>
              <a:t> характеристики по отдельности. </a:t>
            </a:r>
          </a:p>
          <a:p>
            <a:pPr indent="363538" algn="just"/>
            <a:endParaRPr lang="ru-RU" sz="1400" smtClean="0">
              <a:latin typeface="Arial" pitchFamily="34" charset="0"/>
            </a:endParaRPr>
          </a:p>
          <a:p>
            <a:pPr indent="363538" algn="just"/>
            <a:endParaRPr lang="ru-RU" sz="1400" smtClean="0">
              <a:latin typeface="Arial" pitchFamily="34"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pSp>
        <p:nvGrpSpPr>
          <p:cNvPr id="9" name="Группа 8"/>
          <p:cNvGrpSpPr/>
          <p:nvPr/>
        </p:nvGrpSpPr>
        <p:grpSpPr>
          <a:xfrm>
            <a:off x="214282" y="1928802"/>
            <a:ext cx="8572560" cy="4368103"/>
            <a:chOff x="214282" y="1928802"/>
            <a:chExt cx="8572560" cy="4368103"/>
          </a:xfrm>
        </p:grpSpPr>
        <p:pic>
          <p:nvPicPr>
            <p:cNvPr id="82946" name="Picture 2"/>
            <p:cNvPicPr>
              <a:picLocks noChangeAspect="1" noChangeArrowheads="1"/>
            </p:cNvPicPr>
            <p:nvPr/>
          </p:nvPicPr>
          <p:blipFill>
            <a:blip r:embed="rId2"/>
            <a:srcRect/>
            <a:stretch>
              <a:fillRect/>
            </a:stretch>
          </p:blipFill>
          <p:spPr bwMode="auto">
            <a:xfrm>
              <a:off x="3286116" y="2000240"/>
              <a:ext cx="5500726" cy="4296665"/>
            </a:xfrm>
            <a:prstGeom prst="rect">
              <a:avLst/>
            </a:prstGeom>
            <a:noFill/>
            <a:ln w="9525">
              <a:noFill/>
              <a:miter lim="800000"/>
              <a:headEnd/>
              <a:tailEnd/>
            </a:ln>
            <a:effectLst/>
          </p:spPr>
        </p:pic>
        <p:pic>
          <p:nvPicPr>
            <p:cNvPr id="82947" name="Picture 3"/>
            <p:cNvPicPr>
              <a:picLocks noChangeAspect="1" noChangeArrowheads="1"/>
            </p:cNvPicPr>
            <p:nvPr/>
          </p:nvPicPr>
          <p:blipFill>
            <a:blip r:embed="rId3"/>
            <a:srcRect/>
            <a:stretch>
              <a:fillRect/>
            </a:stretch>
          </p:blipFill>
          <p:spPr bwMode="auto">
            <a:xfrm>
              <a:off x="214282" y="1928802"/>
              <a:ext cx="2813499" cy="2107276"/>
            </a:xfrm>
            <a:prstGeom prst="rect">
              <a:avLst/>
            </a:prstGeom>
            <a:noFill/>
            <a:ln w="9525">
              <a:noFill/>
              <a:miter lim="800000"/>
              <a:headEnd/>
              <a:tailEnd/>
            </a:ln>
            <a:effectLst/>
          </p:spPr>
        </p:pic>
        <p:cxnSp>
          <p:nvCxnSpPr>
            <p:cNvPr id="6" name="Прямая со стрелкой 5"/>
            <p:cNvCxnSpPr/>
            <p:nvPr/>
          </p:nvCxnSpPr>
          <p:spPr>
            <a:xfrm rot="10800000">
              <a:off x="2285984" y="2928934"/>
              <a:ext cx="3571900" cy="50006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rot="10800000">
              <a:off x="642910" y="2285992"/>
              <a:ext cx="3071834" cy="2000264"/>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928662" y="1428736"/>
            <a:ext cx="7215238" cy="307777"/>
          </a:xfrm>
          <a:prstGeom prst="rect">
            <a:avLst/>
          </a:prstGeom>
        </p:spPr>
        <p:txBody>
          <a:bodyPr wrap="square">
            <a:spAutoFit/>
          </a:bodyPr>
          <a:lstStyle/>
          <a:p>
            <a:pPr algn="ctr"/>
            <a:r>
              <a:rPr lang="uk-UA" sz="1400" smtClean="0"/>
              <a:t>Результат  с</a:t>
            </a:r>
            <a:r>
              <a:rPr lang="ru-RU" sz="1400" smtClean="0"/>
              <a:t> применением  надстройки «Анализ данных»</a:t>
            </a:r>
          </a:p>
        </p:txBody>
      </p:sp>
      <p:pic>
        <p:nvPicPr>
          <p:cNvPr id="83970" name="Picture 2"/>
          <p:cNvPicPr>
            <a:picLocks noChangeAspect="1" noChangeArrowheads="1"/>
          </p:cNvPicPr>
          <p:nvPr/>
        </p:nvPicPr>
        <p:blipFill>
          <a:blip r:embed="rId2"/>
          <a:srcRect/>
          <a:stretch>
            <a:fillRect/>
          </a:stretch>
        </p:blipFill>
        <p:spPr bwMode="auto">
          <a:xfrm>
            <a:off x="500034" y="2143116"/>
            <a:ext cx="8083451" cy="3786214"/>
          </a:xfrm>
          <a:prstGeom prst="rect">
            <a:avLst/>
          </a:prstGeom>
          <a:noFill/>
          <a:ln w="9525">
            <a:noFill/>
            <a:miter lim="800000"/>
            <a:headEnd/>
            <a:tailEnd/>
          </a:ln>
          <a:effectLst/>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428596" y="1643050"/>
            <a:ext cx="8215370" cy="1600438"/>
          </a:xfrm>
          <a:prstGeom prst="rect">
            <a:avLst/>
          </a:prstGeom>
        </p:spPr>
        <p:txBody>
          <a:bodyPr wrap="square">
            <a:spAutoFit/>
          </a:bodyPr>
          <a:lstStyle/>
          <a:p>
            <a:pPr indent="363538" algn="just"/>
            <a:r>
              <a:rPr lang="uk-UA" sz="1400" smtClean="0"/>
              <a:t>Таким образом значение </a:t>
            </a:r>
            <a:r>
              <a:rPr lang="en-US" sz="1400" b="1" i="1" smtClean="0"/>
              <a:t>F</a:t>
            </a:r>
            <a:r>
              <a:rPr lang="en-US" sz="1400" smtClean="0"/>
              <a:t> </a:t>
            </a:r>
            <a:r>
              <a:rPr lang="ru-RU" sz="1400" smtClean="0"/>
              <a:t>составляет 10.39062 с ассоциированной вероятностью 0.001473. Так как это меньше 0.05 то это говорит нам, что нуль-гипотеза (отсутствие различий между методами) может быть отвергнута на уровне вероятности 95% (99.85% = 100 (1 — 0.001473) на самом деле) и, поэтому, мы делаем заключение, что имеется значимая разница в средних связанная с изучаемым фактором, т.е. имеются существенно отличающиеся методики. Т.е. вне связи с тем, как проведены вычисления «вручную» или с использованием встроенного макроса </a:t>
            </a:r>
            <a:r>
              <a:rPr lang="en-US" sz="1400" smtClean="0"/>
              <a:t>Excel, </a:t>
            </a:r>
            <a:r>
              <a:rPr lang="ru-RU" sz="1400" smtClean="0"/>
              <a:t>получается один и тот же ответ.</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928662" y="1428736"/>
            <a:ext cx="7215238" cy="523220"/>
          </a:xfrm>
          <a:prstGeom prst="rect">
            <a:avLst/>
          </a:prstGeom>
        </p:spPr>
        <p:txBody>
          <a:bodyPr wrap="square">
            <a:spAutoFit/>
          </a:bodyPr>
          <a:lstStyle/>
          <a:p>
            <a:pPr algn="ctr"/>
            <a:r>
              <a:rPr lang="ru-RU" sz="1400" b="1" smtClean="0">
                <a:solidFill>
                  <a:schemeClr val="bg2">
                    <a:lumMod val="50000"/>
                  </a:schemeClr>
                </a:solidFill>
              </a:rPr>
              <a:t>Реализация метода </a:t>
            </a:r>
            <a:r>
              <a:rPr lang="en-US" sz="1400" b="1" smtClean="0">
                <a:solidFill>
                  <a:schemeClr val="bg2">
                    <a:lumMod val="50000"/>
                  </a:schemeClr>
                </a:solidFill>
              </a:rPr>
              <a:t>ANOVA </a:t>
            </a:r>
            <a:r>
              <a:rPr lang="ru-RU" sz="1400" b="1" smtClean="0">
                <a:solidFill>
                  <a:schemeClr val="bg2">
                    <a:lumMod val="50000"/>
                  </a:schemeClr>
                </a:solidFill>
              </a:rPr>
              <a:t> с использованием статистических программых продуктов </a:t>
            </a:r>
            <a:r>
              <a:rPr lang="en-US" sz="1400" b="1" smtClean="0">
                <a:solidFill>
                  <a:schemeClr val="bg2">
                    <a:lumMod val="50000"/>
                  </a:schemeClr>
                </a:solidFill>
              </a:rPr>
              <a:t>Minitab16 </a:t>
            </a:r>
            <a:r>
              <a:rPr lang="ru-RU" sz="1400" b="1" smtClean="0">
                <a:solidFill>
                  <a:schemeClr val="bg2">
                    <a:lumMod val="50000"/>
                  </a:schemeClr>
                </a:solidFill>
              </a:rPr>
              <a:t>и </a:t>
            </a:r>
            <a:r>
              <a:rPr lang="en-US" sz="1400" b="1" smtClean="0">
                <a:solidFill>
                  <a:schemeClr val="bg2">
                    <a:lumMod val="50000"/>
                  </a:schemeClr>
                </a:solidFill>
              </a:rPr>
              <a:t>Statistica 6.0</a:t>
            </a:r>
            <a:endParaRPr lang="ru-RU" sz="1400" b="1" smtClean="0">
              <a:solidFill>
                <a:schemeClr val="bg2">
                  <a:lumMod val="50000"/>
                </a:schemeClr>
              </a:solidFill>
            </a:endParaRPr>
          </a:p>
        </p:txBody>
      </p:sp>
      <p:sp>
        <p:nvSpPr>
          <p:cNvPr id="5" name="Прямоугольник 4"/>
          <p:cNvSpPr/>
          <p:nvPr/>
        </p:nvSpPr>
        <p:spPr>
          <a:xfrm>
            <a:off x="428596" y="2071678"/>
            <a:ext cx="8215370" cy="3754874"/>
          </a:xfrm>
          <a:prstGeom prst="rect">
            <a:avLst/>
          </a:prstGeom>
        </p:spPr>
        <p:txBody>
          <a:bodyPr wrap="square">
            <a:spAutoFit/>
          </a:bodyPr>
          <a:lstStyle/>
          <a:p>
            <a:pPr indent="363538" algn="just"/>
            <a:r>
              <a:rPr lang="uk-UA" sz="1400" err="1" smtClean="0"/>
              <a:t>Помимо</a:t>
            </a:r>
            <a:r>
              <a:rPr lang="uk-UA" sz="1400" smtClean="0"/>
              <a:t> </a:t>
            </a:r>
            <a:r>
              <a:rPr lang="uk-UA" sz="1400" err="1" smtClean="0"/>
              <a:t>распространенных</a:t>
            </a:r>
            <a:r>
              <a:rPr lang="uk-UA" sz="1400" smtClean="0"/>
              <a:t> </a:t>
            </a:r>
            <a:r>
              <a:rPr lang="uk-UA" sz="1400" err="1" smtClean="0"/>
              <a:t>офисных</a:t>
            </a:r>
            <a:r>
              <a:rPr lang="uk-UA" sz="1400" smtClean="0"/>
              <a:t> </a:t>
            </a:r>
            <a:r>
              <a:rPr lang="uk-UA" sz="1400" err="1" smtClean="0"/>
              <a:t>табличных</a:t>
            </a:r>
            <a:r>
              <a:rPr lang="uk-UA" sz="1400" smtClean="0"/>
              <a:t> </a:t>
            </a:r>
            <a:r>
              <a:rPr lang="uk-UA" sz="1400" err="1" smtClean="0"/>
              <a:t>процессоров</a:t>
            </a:r>
            <a:r>
              <a:rPr lang="uk-UA" sz="1400" smtClean="0"/>
              <a:t> типа </a:t>
            </a:r>
            <a:r>
              <a:rPr lang="en-US" sz="1400" smtClean="0"/>
              <a:t>MS </a:t>
            </a:r>
            <a:r>
              <a:rPr lang="en-US" sz="1400" err="1" smtClean="0"/>
              <a:t>Excell</a:t>
            </a:r>
            <a:r>
              <a:rPr lang="en-US" sz="1400" smtClean="0"/>
              <a:t> </a:t>
            </a:r>
            <a:r>
              <a:rPr lang="ru-RU" sz="1400" smtClean="0"/>
              <a:t> и </a:t>
            </a:r>
            <a:r>
              <a:rPr lang="en-US" sz="1400" smtClean="0"/>
              <a:t>Sun </a:t>
            </a:r>
            <a:r>
              <a:rPr lang="en-US" sz="1400" err="1" smtClean="0"/>
              <a:t>OpenOffice</a:t>
            </a:r>
            <a:r>
              <a:rPr lang="ru-RU" sz="1400" smtClean="0"/>
              <a:t> </a:t>
            </a:r>
            <a:r>
              <a:rPr lang="en-US" sz="1400" smtClean="0"/>
              <a:t>Calc</a:t>
            </a:r>
            <a:r>
              <a:rPr lang="ru-RU" sz="1400" smtClean="0"/>
              <a:t> часто для научных исследований применяют  статистические программы из которых следует упомянуть </a:t>
            </a:r>
            <a:r>
              <a:rPr lang="en-US" sz="1400" smtClean="0"/>
              <a:t>Minitab 16  (LEAD Technologies) </a:t>
            </a:r>
            <a:r>
              <a:rPr lang="ru-RU" sz="1400" smtClean="0"/>
              <a:t>и </a:t>
            </a:r>
            <a:r>
              <a:rPr lang="en-US" sz="1400" err="1" smtClean="0"/>
              <a:t>Statistica</a:t>
            </a:r>
            <a:r>
              <a:rPr lang="en-US" sz="1400" smtClean="0"/>
              <a:t> 6.0 (</a:t>
            </a:r>
            <a:r>
              <a:rPr lang="en-US" sz="1400" err="1" smtClean="0"/>
              <a:t>Statsoft</a:t>
            </a:r>
            <a:r>
              <a:rPr lang="en-US" sz="1400" smtClean="0"/>
              <a:t>)</a:t>
            </a:r>
            <a:r>
              <a:rPr lang="ru-RU" sz="1400" smtClean="0"/>
              <a:t>.</a:t>
            </a:r>
          </a:p>
          <a:p>
            <a:pPr indent="363538" algn="just"/>
            <a:r>
              <a:rPr lang="ru-RU" sz="1400" smtClean="0"/>
              <a:t>Программы очень функциональны и позволяют извлечь из матриц данных максимум статистической информации, зачастую не всегда необходимую. Применение этих программ должно базироваться на принципе соответствия цели. Т.е. если планируется исследование влияния более чем двух факторов, то тогда применение для</a:t>
            </a:r>
            <a:r>
              <a:rPr lang="en-US" sz="1400" smtClean="0"/>
              <a:t> </a:t>
            </a:r>
            <a:r>
              <a:rPr lang="ru-RU" sz="1400" smtClean="0"/>
              <a:t>реализации </a:t>
            </a:r>
            <a:r>
              <a:rPr lang="en-US" sz="1400" smtClean="0"/>
              <a:t>ANOVA </a:t>
            </a:r>
            <a:r>
              <a:rPr lang="ru-RU" sz="1400" smtClean="0"/>
              <a:t> </a:t>
            </a:r>
            <a:r>
              <a:rPr lang="en-US" sz="1400" smtClean="0"/>
              <a:t>Minitab </a:t>
            </a:r>
            <a:r>
              <a:rPr lang="ru-RU" sz="1400" smtClean="0"/>
              <a:t>16  и </a:t>
            </a:r>
            <a:r>
              <a:rPr lang="en-US" sz="1400" err="1" smtClean="0"/>
              <a:t>Statistica</a:t>
            </a:r>
            <a:r>
              <a:rPr lang="en-US" sz="1400" smtClean="0"/>
              <a:t> </a:t>
            </a:r>
            <a:r>
              <a:rPr lang="ru-RU" sz="1400" smtClean="0"/>
              <a:t>6.0  оправдано, а если используется лишь </a:t>
            </a:r>
            <a:r>
              <a:rPr lang="ru-RU" sz="1400" err="1" smtClean="0"/>
              <a:t>одно-двухфакторный</a:t>
            </a:r>
            <a:r>
              <a:rPr lang="ru-RU" sz="1400" smtClean="0"/>
              <a:t> анализ, то вполне достаточно </a:t>
            </a:r>
            <a:r>
              <a:rPr lang="en-US" sz="1400" smtClean="0"/>
              <a:t>MS </a:t>
            </a:r>
            <a:r>
              <a:rPr lang="en-US" sz="1400" err="1" smtClean="0"/>
              <a:t>Excell</a:t>
            </a:r>
            <a:r>
              <a:rPr lang="ru-RU" sz="1400" smtClean="0"/>
              <a:t>.</a:t>
            </a:r>
          </a:p>
          <a:p>
            <a:pPr indent="363538" algn="just"/>
            <a:endParaRPr lang="ru-RU" sz="1400" smtClean="0"/>
          </a:p>
          <a:p>
            <a:pPr indent="363538" algn="just"/>
            <a:r>
              <a:rPr lang="ru-RU" sz="1400" smtClean="0"/>
              <a:t>Рассмотрим реализацию </a:t>
            </a:r>
            <a:r>
              <a:rPr lang="en-US" sz="1400" smtClean="0"/>
              <a:t>ANOVA </a:t>
            </a:r>
            <a:r>
              <a:rPr lang="ru-RU" sz="1400" smtClean="0"/>
              <a:t> с помощью </a:t>
            </a:r>
            <a:r>
              <a:rPr lang="en-US" sz="1400" smtClean="0"/>
              <a:t>Minitab </a:t>
            </a:r>
            <a:r>
              <a:rPr lang="ru-RU" sz="1400" smtClean="0"/>
              <a:t>16 . Эта программа удобна, поскольку позволяет работать с наборами </a:t>
            </a:r>
            <a:r>
              <a:rPr lang="ru-RU" sz="1400" err="1" smtClean="0"/>
              <a:t>даннных</a:t>
            </a:r>
            <a:r>
              <a:rPr lang="ru-RU" sz="1400" smtClean="0"/>
              <a:t> как </a:t>
            </a:r>
            <a:r>
              <a:rPr lang="en-US" sz="1400" smtClean="0"/>
              <a:t>Stacked</a:t>
            </a:r>
            <a:r>
              <a:rPr lang="ru-RU" sz="1400" smtClean="0"/>
              <a:t> («сложенных в стопку» в одной колонке)</a:t>
            </a:r>
            <a:r>
              <a:rPr lang="en-US" sz="1400" smtClean="0"/>
              <a:t> </a:t>
            </a:r>
            <a:r>
              <a:rPr lang="ru-RU" sz="1400" smtClean="0"/>
              <a:t> так  и </a:t>
            </a:r>
            <a:r>
              <a:rPr lang="en-US" sz="1400" err="1" smtClean="0"/>
              <a:t>Unstacked</a:t>
            </a:r>
            <a:r>
              <a:rPr lang="ru-RU" sz="1400" smtClean="0"/>
              <a:t> (расположенных более привычно в виде разных колонок). Воспользуемся набором данных из предыдущего примера по определению концентрации глюкозы спектрофотометрическим методом, </a:t>
            </a:r>
            <a:r>
              <a:rPr lang="ru-RU" sz="1400" err="1" smtClean="0"/>
              <a:t>энзиматическим</a:t>
            </a:r>
            <a:r>
              <a:rPr lang="ru-RU" sz="1400" smtClean="0"/>
              <a:t> и ВЭЖХ(</a:t>
            </a:r>
            <a:r>
              <a:rPr lang="en-US" sz="1400" smtClean="0"/>
              <a:t>AOAC)</a:t>
            </a:r>
            <a:r>
              <a:rPr lang="ru-RU" sz="1400" smtClean="0"/>
              <a:t> методами.</a:t>
            </a:r>
            <a:r>
              <a:rPr lang="en-US" sz="1400" smtClean="0"/>
              <a:t> </a:t>
            </a:r>
            <a:r>
              <a:rPr lang="ru-RU" sz="1400" smtClean="0"/>
              <a:t>Данные вначале расположим </a:t>
            </a:r>
            <a:r>
              <a:rPr lang="en-US" sz="1400" smtClean="0"/>
              <a:t>Stacked</a:t>
            </a:r>
            <a:r>
              <a:rPr lang="ru-RU" sz="1400" smtClean="0"/>
              <a:t>, создав предварительно переменную «Метод», параметрами которой являются повторяющиеся наименования  методов. </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594946" name="Picture 2"/>
          <p:cNvPicPr>
            <a:picLocks noChangeAspect="1" noChangeArrowheads="1"/>
          </p:cNvPicPr>
          <p:nvPr/>
        </p:nvPicPr>
        <p:blipFill>
          <a:blip r:embed="rId2"/>
          <a:srcRect/>
          <a:stretch>
            <a:fillRect/>
          </a:stretch>
        </p:blipFill>
        <p:spPr bwMode="auto">
          <a:xfrm>
            <a:off x="214282" y="3000372"/>
            <a:ext cx="2928958" cy="857256"/>
          </a:xfrm>
          <a:prstGeom prst="rect">
            <a:avLst/>
          </a:prstGeom>
          <a:noFill/>
          <a:ln w="9525">
            <a:noFill/>
            <a:miter lim="800000"/>
            <a:headEnd/>
            <a:tailEnd/>
          </a:ln>
          <a:effectLst/>
        </p:spPr>
      </p:pic>
      <p:pic>
        <p:nvPicPr>
          <p:cNvPr id="594947" name="Picture 3"/>
          <p:cNvPicPr>
            <a:picLocks noChangeAspect="1" noChangeArrowheads="1"/>
          </p:cNvPicPr>
          <p:nvPr/>
        </p:nvPicPr>
        <p:blipFill>
          <a:blip r:embed="rId3"/>
          <a:srcRect/>
          <a:stretch>
            <a:fillRect/>
          </a:stretch>
        </p:blipFill>
        <p:spPr bwMode="auto">
          <a:xfrm>
            <a:off x="3214678" y="1571612"/>
            <a:ext cx="5610219" cy="4387373"/>
          </a:xfrm>
          <a:prstGeom prst="rect">
            <a:avLst/>
          </a:prstGeom>
          <a:noFill/>
          <a:ln w="9525">
            <a:noFill/>
            <a:miter lim="800000"/>
            <a:headEnd/>
            <a:tailEnd/>
          </a:ln>
          <a:effectLst/>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595970" name="Picture 2"/>
          <p:cNvPicPr>
            <a:picLocks noChangeAspect="1" noChangeArrowheads="1"/>
          </p:cNvPicPr>
          <p:nvPr/>
        </p:nvPicPr>
        <p:blipFill>
          <a:blip r:embed="rId2"/>
          <a:srcRect/>
          <a:stretch>
            <a:fillRect/>
          </a:stretch>
        </p:blipFill>
        <p:spPr bwMode="auto">
          <a:xfrm>
            <a:off x="357158" y="1643050"/>
            <a:ext cx="3181350" cy="4743450"/>
          </a:xfrm>
          <a:prstGeom prst="rect">
            <a:avLst/>
          </a:prstGeom>
          <a:noFill/>
          <a:ln w="9525">
            <a:noFill/>
            <a:miter lim="800000"/>
            <a:headEnd/>
            <a:tailEnd/>
          </a:ln>
          <a:effectLst/>
        </p:spPr>
      </p:pic>
      <p:pic>
        <p:nvPicPr>
          <p:cNvPr id="595972" name="Picture 4"/>
          <p:cNvPicPr>
            <a:picLocks noChangeAspect="1" noChangeArrowheads="1"/>
          </p:cNvPicPr>
          <p:nvPr/>
        </p:nvPicPr>
        <p:blipFill>
          <a:blip r:embed="rId3"/>
          <a:srcRect/>
          <a:stretch>
            <a:fillRect/>
          </a:stretch>
        </p:blipFill>
        <p:spPr bwMode="auto">
          <a:xfrm>
            <a:off x="5643570" y="1571612"/>
            <a:ext cx="3000375" cy="2933700"/>
          </a:xfrm>
          <a:prstGeom prst="rect">
            <a:avLst/>
          </a:prstGeom>
          <a:noFill/>
          <a:ln w="9525">
            <a:noFill/>
            <a:miter lim="800000"/>
            <a:headEnd/>
            <a:tailEnd/>
          </a:ln>
          <a:effectLst/>
        </p:spPr>
      </p:pic>
      <p:cxnSp>
        <p:nvCxnSpPr>
          <p:cNvPr id="9" name="Прямая со стрелкой 8"/>
          <p:cNvCxnSpPr/>
          <p:nvPr/>
        </p:nvCxnSpPr>
        <p:spPr>
          <a:xfrm>
            <a:off x="2714612" y="2143116"/>
            <a:ext cx="2928958" cy="71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786182" y="4786322"/>
            <a:ext cx="5214974" cy="1600438"/>
          </a:xfrm>
          <a:prstGeom prst="rect">
            <a:avLst/>
          </a:prstGeom>
          <a:noFill/>
        </p:spPr>
        <p:txBody>
          <a:bodyPr wrap="square" rtlCol="0">
            <a:spAutoFit/>
          </a:bodyPr>
          <a:lstStyle/>
          <a:p>
            <a:pPr algn="ctr"/>
            <a:r>
              <a:rPr lang="ru-RU" sz="1400" smtClean="0"/>
              <a:t>После выбора вида статистических расчетов  </a:t>
            </a:r>
            <a:endParaRPr lang="en-US" sz="1400" smtClean="0"/>
          </a:p>
          <a:p>
            <a:pPr algn="ctr"/>
            <a:r>
              <a:rPr lang="en-US" sz="1400" smtClean="0"/>
              <a:t>Stat -&gt; ANOVA  -&gt; One-Way…</a:t>
            </a:r>
          </a:p>
          <a:p>
            <a:pPr algn="ctr"/>
            <a:r>
              <a:rPr lang="ru-RU" sz="1400" smtClean="0"/>
              <a:t>В окне задания параметров </a:t>
            </a:r>
            <a:r>
              <a:rPr lang="en-US" sz="1400" smtClean="0"/>
              <a:t>One-Way Analysis of Variance</a:t>
            </a:r>
          </a:p>
          <a:p>
            <a:pPr algn="ctr"/>
            <a:r>
              <a:rPr lang="ru-RU" sz="1400" smtClean="0"/>
              <a:t>Указывают колонку с данными </a:t>
            </a:r>
            <a:r>
              <a:rPr lang="en-US" sz="1400" smtClean="0"/>
              <a:t>DATA </a:t>
            </a:r>
            <a:r>
              <a:rPr lang="ru-RU" sz="1400" smtClean="0"/>
              <a:t> как </a:t>
            </a:r>
            <a:r>
              <a:rPr lang="en-US" sz="1400" smtClean="0"/>
              <a:t>Response </a:t>
            </a:r>
            <a:r>
              <a:rPr lang="ru-RU" sz="1400" smtClean="0"/>
              <a:t>(отклик), а в поле </a:t>
            </a:r>
            <a:r>
              <a:rPr lang="en-US" sz="1400" smtClean="0"/>
              <a:t>Factor </a:t>
            </a:r>
            <a:r>
              <a:rPr lang="ru-RU" sz="1400" smtClean="0"/>
              <a:t>(фактор)</a:t>
            </a:r>
            <a:r>
              <a:rPr lang="en-US" sz="1400" smtClean="0"/>
              <a:t> – METOD</a:t>
            </a:r>
            <a:r>
              <a:rPr lang="ru-RU" sz="1400" smtClean="0"/>
              <a:t>. Указывают уровень значимости 95 или 99 % и нажимают «Ок».</a:t>
            </a:r>
            <a:endParaRPr lang="en-US" sz="1400" smtClean="0"/>
          </a:p>
          <a:p>
            <a:pPr algn="ctr"/>
            <a:endParaRPr lang="ru-RU" sz="140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10" name="TextBox 9"/>
          <p:cNvSpPr txBox="1"/>
          <p:nvPr/>
        </p:nvSpPr>
        <p:spPr>
          <a:xfrm>
            <a:off x="5929322" y="3571876"/>
            <a:ext cx="2928958" cy="954107"/>
          </a:xfrm>
          <a:prstGeom prst="rect">
            <a:avLst/>
          </a:prstGeom>
          <a:noFill/>
        </p:spPr>
        <p:txBody>
          <a:bodyPr wrap="square" rtlCol="0">
            <a:spAutoFit/>
          </a:bodyPr>
          <a:lstStyle/>
          <a:p>
            <a:pPr algn="ctr"/>
            <a:r>
              <a:rPr lang="ru-RU" sz="1400" smtClean="0"/>
              <a:t>Результат работы модуля </a:t>
            </a:r>
            <a:r>
              <a:rPr lang="en-US" sz="1400" smtClean="0"/>
              <a:t>ANOVA</a:t>
            </a:r>
            <a:r>
              <a:rPr lang="ru-RU" sz="1400" smtClean="0"/>
              <a:t> будет выведен в окно отчетов «</a:t>
            </a:r>
            <a:r>
              <a:rPr lang="en-US" sz="1400" smtClean="0"/>
              <a:t>Session</a:t>
            </a:r>
            <a:r>
              <a:rPr lang="ru-RU" sz="1400" smtClean="0"/>
              <a:t>».</a:t>
            </a:r>
          </a:p>
          <a:p>
            <a:pPr algn="ctr"/>
            <a:endParaRPr lang="ru-RU" sz="1400"/>
          </a:p>
        </p:txBody>
      </p:sp>
      <p:pic>
        <p:nvPicPr>
          <p:cNvPr id="596994" name="Picture 2"/>
          <p:cNvPicPr>
            <a:picLocks noChangeAspect="1" noChangeArrowheads="1"/>
          </p:cNvPicPr>
          <p:nvPr/>
        </p:nvPicPr>
        <p:blipFill>
          <a:blip r:embed="rId2"/>
          <a:srcRect/>
          <a:stretch>
            <a:fillRect/>
          </a:stretch>
        </p:blipFill>
        <p:spPr bwMode="auto">
          <a:xfrm>
            <a:off x="214282" y="1643050"/>
            <a:ext cx="5457825" cy="4848225"/>
          </a:xfrm>
          <a:prstGeom prst="rect">
            <a:avLst/>
          </a:prstGeom>
          <a:noFill/>
          <a:ln w="9525">
            <a:noFill/>
            <a:miter lim="800000"/>
            <a:headEnd/>
            <a:tailEnd/>
          </a:ln>
          <a:effectLst/>
        </p:spPr>
      </p:pic>
      <p:sp>
        <p:nvSpPr>
          <p:cNvPr id="11" name="Прямоугольник 10"/>
          <p:cNvSpPr/>
          <p:nvPr/>
        </p:nvSpPr>
        <p:spPr>
          <a:xfrm>
            <a:off x="285720" y="3214686"/>
            <a:ext cx="3500462" cy="14287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3" name="Прямая со стрелкой 12"/>
          <p:cNvCxnSpPr>
            <a:endCxn id="11" idx="3"/>
          </p:cNvCxnSpPr>
          <p:nvPr/>
        </p:nvCxnSpPr>
        <p:spPr>
          <a:xfrm rot="10800000" flipV="1">
            <a:off x="3786182" y="3857628"/>
            <a:ext cx="2286016" cy="71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5" name="Прямоугольник 4"/>
          <p:cNvSpPr/>
          <p:nvPr/>
        </p:nvSpPr>
        <p:spPr>
          <a:xfrm>
            <a:off x="428596" y="3000372"/>
            <a:ext cx="8215370" cy="1169551"/>
          </a:xfrm>
          <a:prstGeom prst="rect">
            <a:avLst/>
          </a:prstGeom>
        </p:spPr>
        <p:txBody>
          <a:bodyPr wrap="square">
            <a:spAutoFit/>
          </a:bodyPr>
          <a:lstStyle/>
          <a:p>
            <a:pPr indent="363538" algn="just"/>
            <a:r>
              <a:rPr lang="ru-RU" sz="1400" smtClean="0"/>
              <a:t>Рассмотрим реализацию </a:t>
            </a:r>
            <a:r>
              <a:rPr lang="en-US" sz="1400" smtClean="0"/>
              <a:t>ANOVA </a:t>
            </a:r>
            <a:r>
              <a:rPr lang="ru-RU" sz="1400" smtClean="0"/>
              <a:t> с помощью </a:t>
            </a:r>
            <a:r>
              <a:rPr lang="en-US" sz="1400" smtClean="0"/>
              <a:t>Minitab </a:t>
            </a:r>
            <a:r>
              <a:rPr lang="ru-RU" sz="1400" smtClean="0"/>
              <a:t>16 с набором даннных </a:t>
            </a:r>
            <a:r>
              <a:rPr lang="en-US" sz="1400" smtClean="0"/>
              <a:t>Unstacked</a:t>
            </a:r>
            <a:r>
              <a:rPr lang="ru-RU" sz="1400" smtClean="0"/>
              <a:t> (расположенных более привычно в виде разных колонок). Воспользуемся также набором данных из предыдущего примера по определению концентрации глюкозы спектрофотометрическим методом, энзиматическим и ВЭЖХ(</a:t>
            </a:r>
            <a:r>
              <a:rPr lang="en-US" sz="1400" smtClean="0"/>
              <a:t>AOAC)</a:t>
            </a:r>
            <a:r>
              <a:rPr lang="ru-RU" sz="1400" smtClean="0"/>
              <a:t> методами.</a:t>
            </a:r>
            <a:r>
              <a:rPr lang="en-US" sz="1400" smtClean="0"/>
              <a:t> </a:t>
            </a:r>
            <a:r>
              <a:rPr lang="ru-RU" sz="1400" smtClean="0"/>
              <a:t>Данные расположим </a:t>
            </a:r>
            <a:r>
              <a:rPr lang="en-US" sz="1400" smtClean="0"/>
              <a:t>Unstacked</a:t>
            </a:r>
            <a:r>
              <a:rPr lang="ru-RU" sz="1400" smtClean="0"/>
              <a:t>. </a:t>
            </a:r>
          </a:p>
        </p:txBody>
      </p:sp>
      <p:pic>
        <p:nvPicPr>
          <p:cNvPr id="600066" name="Picture 2"/>
          <p:cNvPicPr>
            <a:picLocks noChangeAspect="1" noChangeArrowheads="1"/>
          </p:cNvPicPr>
          <p:nvPr/>
        </p:nvPicPr>
        <p:blipFill>
          <a:blip r:embed="rId2"/>
          <a:srcRect/>
          <a:stretch>
            <a:fillRect/>
          </a:stretch>
        </p:blipFill>
        <p:spPr bwMode="auto">
          <a:xfrm>
            <a:off x="2357422" y="4357694"/>
            <a:ext cx="4810133" cy="2048992"/>
          </a:xfrm>
          <a:prstGeom prst="rect">
            <a:avLst/>
          </a:prstGeom>
          <a:noFill/>
          <a:ln w="9525">
            <a:noFill/>
            <a:miter lim="800000"/>
            <a:headEnd/>
            <a:tailEnd/>
          </a:ln>
          <a:effectLst/>
        </p:spPr>
      </p:pic>
      <p:pic>
        <p:nvPicPr>
          <p:cNvPr id="6" name="Picture 2"/>
          <p:cNvPicPr>
            <a:picLocks noChangeAspect="1" noChangeArrowheads="1"/>
          </p:cNvPicPr>
          <p:nvPr/>
        </p:nvPicPr>
        <p:blipFill>
          <a:blip r:embed="rId3"/>
          <a:srcRect/>
          <a:stretch>
            <a:fillRect/>
          </a:stretch>
        </p:blipFill>
        <p:spPr bwMode="auto">
          <a:xfrm>
            <a:off x="2214546" y="1714488"/>
            <a:ext cx="4752975" cy="1152525"/>
          </a:xfrm>
          <a:prstGeom prst="rect">
            <a:avLst/>
          </a:prstGeom>
          <a:noFill/>
          <a:ln w="9525">
            <a:noFill/>
            <a:miter lim="800000"/>
            <a:headEnd/>
            <a:tailEnd/>
          </a:ln>
          <a:effec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598018" name="Picture 2"/>
          <p:cNvPicPr>
            <a:picLocks noChangeAspect="1" noChangeArrowheads="1"/>
          </p:cNvPicPr>
          <p:nvPr/>
        </p:nvPicPr>
        <p:blipFill>
          <a:blip r:embed="rId2"/>
          <a:srcRect/>
          <a:stretch>
            <a:fillRect/>
          </a:stretch>
        </p:blipFill>
        <p:spPr bwMode="auto">
          <a:xfrm>
            <a:off x="214282" y="1428736"/>
            <a:ext cx="3643338" cy="5046584"/>
          </a:xfrm>
          <a:prstGeom prst="rect">
            <a:avLst/>
          </a:prstGeom>
          <a:noFill/>
          <a:ln w="9525">
            <a:noFill/>
            <a:miter lim="800000"/>
            <a:headEnd/>
            <a:tailEnd/>
          </a:ln>
          <a:effectLst/>
        </p:spPr>
      </p:pic>
      <p:pic>
        <p:nvPicPr>
          <p:cNvPr id="598019" name="Picture 3"/>
          <p:cNvPicPr>
            <a:picLocks noChangeAspect="1" noChangeArrowheads="1"/>
          </p:cNvPicPr>
          <p:nvPr/>
        </p:nvPicPr>
        <p:blipFill>
          <a:blip r:embed="rId3"/>
          <a:srcRect/>
          <a:stretch>
            <a:fillRect/>
          </a:stretch>
        </p:blipFill>
        <p:spPr bwMode="auto">
          <a:xfrm>
            <a:off x="4786314" y="1428737"/>
            <a:ext cx="3857620" cy="5000660"/>
          </a:xfrm>
          <a:prstGeom prst="rect">
            <a:avLst/>
          </a:prstGeom>
          <a:noFill/>
          <a:ln w="9525">
            <a:noFill/>
            <a:miter lim="800000"/>
            <a:headEnd/>
            <a:tailEnd/>
          </a:ln>
          <a:effectLst/>
        </p:spPr>
      </p:pic>
      <p:cxnSp>
        <p:nvCxnSpPr>
          <p:cNvPr id="12" name="Прямая со стрелкой 11"/>
          <p:cNvCxnSpPr/>
          <p:nvPr/>
        </p:nvCxnSpPr>
        <p:spPr>
          <a:xfrm flipV="1">
            <a:off x="1714480" y="3214686"/>
            <a:ext cx="5214974" cy="121444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rot="5400000">
            <a:off x="7072330" y="3714752"/>
            <a:ext cx="1285884"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9042" name="Picture 2"/>
          <p:cNvPicPr>
            <a:picLocks noChangeAspect="1" noChangeArrowheads="1"/>
          </p:cNvPicPr>
          <p:nvPr/>
        </p:nvPicPr>
        <p:blipFill>
          <a:blip r:embed="rId2"/>
          <a:srcRect/>
          <a:stretch>
            <a:fillRect/>
          </a:stretch>
        </p:blipFill>
        <p:spPr bwMode="auto">
          <a:xfrm>
            <a:off x="214283" y="1357298"/>
            <a:ext cx="4491427" cy="5072098"/>
          </a:xfrm>
          <a:prstGeom prst="rect">
            <a:avLst/>
          </a:prstGeom>
          <a:noFill/>
          <a:ln w="9525">
            <a:noFill/>
            <a:miter lim="800000"/>
            <a:headEnd/>
            <a:tailEnd/>
          </a:ln>
          <a:effectLst/>
        </p:spPr>
      </p:pic>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10" name="TextBox 9"/>
          <p:cNvSpPr txBox="1"/>
          <p:nvPr/>
        </p:nvSpPr>
        <p:spPr>
          <a:xfrm>
            <a:off x="5929322" y="3571876"/>
            <a:ext cx="2928958" cy="954107"/>
          </a:xfrm>
          <a:prstGeom prst="rect">
            <a:avLst/>
          </a:prstGeom>
          <a:noFill/>
        </p:spPr>
        <p:txBody>
          <a:bodyPr wrap="square" rtlCol="0">
            <a:spAutoFit/>
          </a:bodyPr>
          <a:lstStyle/>
          <a:p>
            <a:pPr algn="ctr"/>
            <a:r>
              <a:rPr lang="ru-RU" sz="1400" smtClean="0"/>
              <a:t>Результат работы модуля </a:t>
            </a:r>
            <a:r>
              <a:rPr lang="en-US" sz="1400" smtClean="0"/>
              <a:t>ANOVA</a:t>
            </a:r>
            <a:r>
              <a:rPr lang="ru-RU" sz="1400" smtClean="0"/>
              <a:t> будет выведен в окно отчетов «</a:t>
            </a:r>
            <a:r>
              <a:rPr lang="en-US" sz="1400" smtClean="0"/>
              <a:t>Session</a:t>
            </a:r>
            <a:r>
              <a:rPr lang="ru-RU" sz="1400" smtClean="0"/>
              <a:t>».</a:t>
            </a:r>
          </a:p>
          <a:p>
            <a:pPr algn="ctr"/>
            <a:endParaRPr lang="ru-RU" sz="1400"/>
          </a:p>
        </p:txBody>
      </p:sp>
      <p:sp>
        <p:nvSpPr>
          <p:cNvPr id="11" name="Прямоугольник 10"/>
          <p:cNvSpPr/>
          <p:nvPr/>
        </p:nvSpPr>
        <p:spPr>
          <a:xfrm>
            <a:off x="285720" y="3071810"/>
            <a:ext cx="3500462" cy="121444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3" name="Прямая со стрелкой 12"/>
          <p:cNvCxnSpPr>
            <a:endCxn id="11" idx="3"/>
          </p:cNvCxnSpPr>
          <p:nvPr/>
        </p:nvCxnSpPr>
        <p:spPr>
          <a:xfrm rot="10800000">
            <a:off x="3786182" y="3679034"/>
            <a:ext cx="2286016" cy="357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Прямоугольник 7"/>
          <p:cNvSpPr/>
          <p:nvPr/>
        </p:nvSpPr>
        <p:spPr>
          <a:xfrm>
            <a:off x="4857752" y="1571612"/>
            <a:ext cx="4071934" cy="1600438"/>
          </a:xfrm>
          <a:prstGeom prst="rect">
            <a:avLst/>
          </a:prstGeom>
        </p:spPr>
        <p:txBody>
          <a:bodyPr wrap="square">
            <a:spAutoFit/>
          </a:bodyPr>
          <a:lstStyle/>
          <a:p>
            <a:pPr algn="just"/>
            <a:r>
              <a:rPr lang="en-US" sz="1400" smtClean="0"/>
              <a:t>    </a:t>
            </a:r>
            <a:r>
              <a:rPr lang="ru-RU" sz="1400" smtClean="0"/>
              <a:t>После выбора вида статистических расчетов  </a:t>
            </a:r>
            <a:r>
              <a:rPr lang="en-US" sz="1400" smtClean="0"/>
              <a:t>Stat -&gt; ANOVA  -&gt; One-Way…</a:t>
            </a:r>
          </a:p>
          <a:p>
            <a:pPr algn="just"/>
            <a:r>
              <a:rPr lang="en-US" sz="1400" smtClean="0"/>
              <a:t>   </a:t>
            </a:r>
            <a:r>
              <a:rPr lang="ru-RU" sz="1400" smtClean="0"/>
              <a:t>В окне задания параметров </a:t>
            </a:r>
            <a:r>
              <a:rPr lang="en-US" sz="1400" smtClean="0"/>
              <a:t>One-Way Analysis of Variance. </a:t>
            </a:r>
            <a:r>
              <a:rPr lang="ru-RU" sz="1400" smtClean="0"/>
              <a:t>Указывают колонки с данными  как </a:t>
            </a:r>
            <a:r>
              <a:rPr lang="en-US" sz="1400" smtClean="0"/>
              <a:t>Responses </a:t>
            </a:r>
            <a:r>
              <a:rPr lang="ru-RU" sz="1400" smtClean="0"/>
              <a:t>(отклики)</a:t>
            </a:r>
            <a:r>
              <a:rPr lang="en-US" sz="1400" smtClean="0"/>
              <a:t> (</a:t>
            </a:r>
            <a:r>
              <a:rPr lang="ru-RU" sz="1400" smtClean="0"/>
              <a:t>«Спектроф.» – «АОАС») . Указывают уровень значимости 95 или 99 % и нажимают «Ок».</a:t>
            </a:r>
            <a:endParaRPr lang="en-US" sz="140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28676" name="Picture 4"/>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285852" y="1714488"/>
            <a:ext cx="6762750" cy="4352925"/>
          </a:xfrm>
          <a:prstGeom prst="rect">
            <a:avLst/>
          </a:prstGeom>
          <a:noFill/>
          <a:ln w="9525">
            <a:noFill/>
            <a:miter lim="800000"/>
            <a:headEnd/>
            <a:tailEnd/>
          </a:ln>
          <a:effectLst/>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sp>
        <p:nvSpPr>
          <p:cNvPr id="5" name="Прямоугольник 4"/>
          <p:cNvSpPr/>
          <p:nvPr/>
        </p:nvSpPr>
        <p:spPr>
          <a:xfrm>
            <a:off x="500034" y="1643050"/>
            <a:ext cx="8215370" cy="1384995"/>
          </a:xfrm>
          <a:prstGeom prst="rect">
            <a:avLst/>
          </a:prstGeom>
        </p:spPr>
        <p:txBody>
          <a:bodyPr wrap="square">
            <a:spAutoFit/>
          </a:bodyPr>
          <a:lstStyle/>
          <a:p>
            <a:pPr indent="363538" algn="just"/>
            <a:r>
              <a:rPr lang="ru-RU" sz="1400" smtClean="0"/>
              <a:t>Рассмотрим реализацию </a:t>
            </a:r>
            <a:r>
              <a:rPr lang="en-US" sz="1400" smtClean="0"/>
              <a:t>ANOVA </a:t>
            </a:r>
            <a:r>
              <a:rPr lang="ru-RU" sz="1400" smtClean="0"/>
              <a:t> с помощью </a:t>
            </a:r>
            <a:r>
              <a:rPr lang="en-US" sz="1400" err="1" smtClean="0"/>
              <a:t>Statistica</a:t>
            </a:r>
            <a:r>
              <a:rPr lang="en-US" sz="1400" smtClean="0"/>
              <a:t> 6.0 </a:t>
            </a:r>
            <a:r>
              <a:rPr lang="ru-RU" sz="1400" smtClean="0"/>
              <a:t>. Эта программа работает с наборами </a:t>
            </a:r>
            <a:r>
              <a:rPr lang="ru-RU" sz="1400" err="1" smtClean="0"/>
              <a:t>даннных</a:t>
            </a:r>
            <a:r>
              <a:rPr lang="ru-RU" sz="1400" smtClean="0"/>
              <a:t> </a:t>
            </a:r>
            <a:r>
              <a:rPr lang="en-US" sz="1400" smtClean="0"/>
              <a:t>Stacked</a:t>
            </a:r>
            <a:r>
              <a:rPr lang="ru-RU" sz="1400" smtClean="0"/>
              <a:t> («сложенных в стопку» в одной колонке). Воспользуемся набором данных из предыдущего примера по определению концентрации глюкозы спектрофотометрическим методом, </a:t>
            </a:r>
            <a:r>
              <a:rPr lang="ru-RU" sz="1400" err="1" smtClean="0"/>
              <a:t>энзиматическим</a:t>
            </a:r>
            <a:r>
              <a:rPr lang="ru-RU" sz="1400" smtClean="0"/>
              <a:t> и ВЭЖХ(</a:t>
            </a:r>
            <a:r>
              <a:rPr lang="en-US" sz="1400" smtClean="0"/>
              <a:t>AOAC)</a:t>
            </a:r>
            <a:r>
              <a:rPr lang="ru-RU" sz="1400" smtClean="0"/>
              <a:t> методами.</a:t>
            </a:r>
            <a:r>
              <a:rPr lang="en-US" sz="1400" smtClean="0"/>
              <a:t> </a:t>
            </a:r>
            <a:r>
              <a:rPr lang="ru-RU" sz="1400" smtClean="0"/>
              <a:t>Данные расположим </a:t>
            </a:r>
            <a:r>
              <a:rPr lang="en-US" sz="1400" smtClean="0"/>
              <a:t>Stacked</a:t>
            </a:r>
            <a:r>
              <a:rPr lang="ru-RU" sz="1400" smtClean="0"/>
              <a:t>, создав предварительно переменную «Метод», параметрами которой являются повторяющиеся наименования  методов как в </a:t>
            </a:r>
            <a:r>
              <a:rPr lang="en-US" sz="1400" smtClean="0"/>
              <a:t>Minitab 16</a:t>
            </a:r>
            <a:r>
              <a:rPr lang="ru-RU" sz="1400" smtClean="0"/>
              <a:t>. </a:t>
            </a:r>
          </a:p>
        </p:txBody>
      </p:sp>
      <p:pic>
        <p:nvPicPr>
          <p:cNvPr id="409601" name="Picture 1"/>
          <p:cNvPicPr>
            <a:picLocks noChangeAspect="1" noChangeArrowheads="1"/>
          </p:cNvPicPr>
          <p:nvPr/>
        </p:nvPicPr>
        <p:blipFill>
          <a:blip r:embed="rId2"/>
          <a:srcRect/>
          <a:stretch>
            <a:fillRect/>
          </a:stretch>
        </p:blipFill>
        <p:spPr bwMode="auto">
          <a:xfrm>
            <a:off x="2214546" y="3357562"/>
            <a:ext cx="4600575" cy="2867025"/>
          </a:xfrm>
          <a:prstGeom prst="rect">
            <a:avLst/>
          </a:prstGeom>
          <a:noFill/>
          <a:ln w="9525">
            <a:noFill/>
            <a:miter lim="800000"/>
            <a:headEnd/>
            <a:tailEnd/>
          </a:ln>
          <a:effec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pSp>
        <p:nvGrpSpPr>
          <p:cNvPr id="12" name="Группа 11"/>
          <p:cNvGrpSpPr/>
          <p:nvPr/>
        </p:nvGrpSpPr>
        <p:grpSpPr>
          <a:xfrm>
            <a:off x="428596" y="1500174"/>
            <a:ext cx="7253325" cy="4957760"/>
            <a:chOff x="428596" y="1500174"/>
            <a:chExt cx="7253325" cy="4957760"/>
          </a:xfrm>
        </p:grpSpPr>
        <p:pic>
          <p:nvPicPr>
            <p:cNvPr id="594946" name="Picture 2"/>
            <p:cNvPicPr>
              <a:picLocks noChangeAspect="1" noChangeArrowheads="1"/>
            </p:cNvPicPr>
            <p:nvPr/>
          </p:nvPicPr>
          <p:blipFill>
            <a:blip r:embed="rId2"/>
            <a:srcRect/>
            <a:stretch>
              <a:fillRect/>
            </a:stretch>
          </p:blipFill>
          <p:spPr bwMode="auto">
            <a:xfrm>
              <a:off x="428596" y="1500174"/>
              <a:ext cx="5786439" cy="4957760"/>
            </a:xfrm>
            <a:prstGeom prst="rect">
              <a:avLst/>
            </a:prstGeom>
            <a:noFill/>
            <a:ln w="9525">
              <a:noFill/>
              <a:miter lim="800000"/>
              <a:headEnd/>
              <a:tailEnd/>
            </a:ln>
            <a:effectLst/>
          </p:spPr>
        </p:pic>
        <p:sp>
          <p:nvSpPr>
            <p:cNvPr id="5" name="Овал 4"/>
            <p:cNvSpPr/>
            <p:nvPr/>
          </p:nvSpPr>
          <p:spPr>
            <a:xfrm>
              <a:off x="785786" y="2714620"/>
              <a:ext cx="642942" cy="3571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94947" name="Picture 3"/>
            <p:cNvPicPr>
              <a:picLocks noChangeAspect="1" noChangeArrowheads="1"/>
            </p:cNvPicPr>
            <p:nvPr/>
          </p:nvPicPr>
          <p:blipFill>
            <a:blip r:embed="rId3"/>
            <a:srcRect/>
            <a:stretch>
              <a:fillRect/>
            </a:stretch>
          </p:blipFill>
          <p:spPr bwMode="auto">
            <a:xfrm>
              <a:off x="5786446" y="3000372"/>
              <a:ext cx="1895475" cy="1390650"/>
            </a:xfrm>
            <a:prstGeom prst="rect">
              <a:avLst/>
            </a:prstGeom>
            <a:noFill/>
            <a:ln w="9525">
              <a:noFill/>
              <a:miter lim="800000"/>
              <a:headEnd/>
              <a:tailEnd/>
            </a:ln>
            <a:effectLst/>
          </p:spPr>
        </p:pic>
        <p:cxnSp>
          <p:nvCxnSpPr>
            <p:cNvPr id="8" name="Прямая со стрелкой 7"/>
            <p:cNvCxnSpPr/>
            <p:nvPr/>
          </p:nvCxnSpPr>
          <p:spPr>
            <a:xfrm rot="10800000" flipV="1">
              <a:off x="1071538" y="3214686"/>
              <a:ext cx="4786346" cy="71438"/>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Левая фигурная скобка 8"/>
            <p:cNvSpPr/>
            <p:nvPr/>
          </p:nvSpPr>
          <p:spPr>
            <a:xfrm>
              <a:off x="5381916" y="3429000"/>
              <a:ext cx="357190" cy="857256"/>
            </a:xfrm>
            <a:prstGeom prst="leftBrace">
              <a:avLst/>
            </a:prstGeom>
            <a:ln w="2222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11" name="Прямая со стрелкой 10"/>
            <p:cNvCxnSpPr>
              <a:stCxn id="9" idx="1"/>
            </p:cNvCxnSpPr>
            <p:nvPr/>
          </p:nvCxnSpPr>
          <p:spPr>
            <a:xfrm rot="10800000">
              <a:off x="2095768" y="3571876"/>
              <a:ext cx="3286148" cy="285752"/>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pSp>
        <p:nvGrpSpPr>
          <p:cNvPr id="18" name="Группа 17"/>
          <p:cNvGrpSpPr/>
          <p:nvPr/>
        </p:nvGrpSpPr>
        <p:grpSpPr>
          <a:xfrm>
            <a:off x="285720" y="1643050"/>
            <a:ext cx="8663017" cy="4638675"/>
            <a:chOff x="285720" y="1643050"/>
            <a:chExt cx="8663017" cy="4638675"/>
          </a:xfrm>
        </p:grpSpPr>
        <p:grpSp>
          <p:nvGrpSpPr>
            <p:cNvPr id="15" name="Группа 14"/>
            <p:cNvGrpSpPr/>
            <p:nvPr/>
          </p:nvGrpSpPr>
          <p:grpSpPr>
            <a:xfrm>
              <a:off x="285720" y="1643050"/>
              <a:ext cx="5000625" cy="4638675"/>
              <a:chOff x="1857356" y="1643050"/>
              <a:chExt cx="5000625" cy="4638675"/>
            </a:xfrm>
          </p:grpSpPr>
          <p:pic>
            <p:nvPicPr>
              <p:cNvPr id="595970" name="Picture 2"/>
              <p:cNvPicPr>
                <a:picLocks noChangeAspect="1" noChangeArrowheads="1"/>
              </p:cNvPicPr>
              <p:nvPr/>
            </p:nvPicPr>
            <p:blipFill>
              <a:blip r:embed="rId2"/>
              <a:srcRect/>
              <a:stretch>
                <a:fillRect/>
              </a:stretch>
            </p:blipFill>
            <p:spPr bwMode="auto">
              <a:xfrm>
                <a:off x="1857356" y="1643050"/>
                <a:ext cx="5000625" cy="4638675"/>
              </a:xfrm>
              <a:prstGeom prst="rect">
                <a:avLst/>
              </a:prstGeom>
              <a:noFill/>
              <a:ln w="9525">
                <a:noFill/>
                <a:miter lim="800000"/>
                <a:headEnd/>
                <a:tailEnd/>
              </a:ln>
              <a:effectLst/>
            </p:spPr>
          </p:pic>
          <p:sp>
            <p:nvSpPr>
              <p:cNvPr id="12" name="Овал 11"/>
              <p:cNvSpPr/>
              <p:nvPr/>
            </p:nvSpPr>
            <p:spPr>
              <a:xfrm>
                <a:off x="3929058" y="1714488"/>
                <a:ext cx="928694" cy="42862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4" name="Прямая со стрелкой 13"/>
              <p:cNvCxnSpPr>
                <a:stCxn id="12" idx="5"/>
              </p:cNvCxnSpPr>
              <p:nvPr/>
            </p:nvCxnSpPr>
            <p:spPr>
              <a:xfrm rot="16200000" flipH="1">
                <a:off x="4686927" y="2115166"/>
                <a:ext cx="705713" cy="63607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595971" name="Picture 3"/>
            <p:cNvPicPr>
              <a:picLocks noChangeAspect="1" noChangeArrowheads="1"/>
            </p:cNvPicPr>
            <p:nvPr/>
          </p:nvPicPr>
          <p:blipFill>
            <a:blip r:embed="rId3"/>
            <a:srcRect/>
            <a:stretch>
              <a:fillRect/>
            </a:stretch>
          </p:blipFill>
          <p:spPr bwMode="auto">
            <a:xfrm>
              <a:off x="5429256" y="2428868"/>
              <a:ext cx="3519481" cy="2319336"/>
            </a:xfrm>
            <a:prstGeom prst="rect">
              <a:avLst/>
            </a:prstGeom>
            <a:noFill/>
            <a:ln w="9525">
              <a:noFill/>
              <a:miter lim="800000"/>
              <a:headEnd/>
              <a:tailEnd/>
            </a:ln>
            <a:effectLst/>
          </p:spPr>
        </p:pic>
        <p:cxnSp>
          <p:nvCxnSpPr>
            <p:cNvPr id="17" name="Прямая со стрелкой 16"/>
            <p:cNvCxnSpPr/>
            <p:nvPr/>
          </p:nvCxnSpPr>
          <p:spPr>
            <a:xfrm>
              <a:off x="4714876" y="2786058"/>
              <a:ext cx="1000132" cy="50006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grpSp>
        <p:nvGrpSpPr>
          <p:cNvPr id="34" name="Группа 33"/>
          <p:cNvGrpSpPr/>
          <p:nvPr/>
        </p:nvGrpSpPr>
        <p:grpSpPr>
          <a:xfrm>
            <a:off x="285720" y="1571612"/>
            <a:ext cx="8538868" cy="4772875"/>
            <a:chOff x="105098" y="1571612"/>
            <a:chExt cx="8538868" cy="4772875"/>
          </a:xfrm>
        </p:grpSpPr>
        <p:pic>
          <p:nvPicPr>
            <p:cNvPr id="596994" name="Picture 2"/>
            <p:cNvPicPr>
              <a:picLocks noChangeAspect="1" noChangeArrowheads="1"/>
            </p:cNvPicPr>
            <p:nvPr/>
          </p:nvPicPr>
          <p:blipFill>
            <a:blip r:embed="rId2"/>
            <a:srcRect/>
            <a:stretch>
              <a:fillRect/>
            </a:stretch>
          </p:blipFill>
          <p:spPr bwMode="auto">
            <a:xfrm>
              <a:off x="105098" y="1813222"/>
              <a:ext cx="3937028" cy="2214578"/>
            </a:xfrm>
            <a:prstGeom prst="rect">
              <a:avLst/>
            </a:prstGeom>
            <a:noFill/>
            <a:ln w="9525">
              <a:noFill/>
              <a:miter lim="800000"/>
              <a:headEnd/>
              <a:tailEnd/>
            </a:ln>
            <a:effectLst/>
          </p:spPr>
        </p:pic>
        <p:pic>
          <p:nvPicPr>
            <p:cNvPr id="596995" name="Picture 3"/>
            <p:cNvPicPr>
              <a:picLocks noChangeAspect="1" noChangeArrowheads="1"/>
            </p:cNvPicPr>
            <p:nvPr/>
          </p:nvPicPr>
          <p:blipFill>
            <a:blip r:embed="rId3"/>
            <a:srcRect/>
            <a:stretch>
              <a:fillRect/>
            </a:stretch>
          </p:blipFill>
          <p:spPr bwMode="auto">
            <a:xfrm>
              <a:off x="4357686" y="1571612"/>
              <a:ext cx="4286280" cy="2405127"/>
            </a:xfrm>
            <a:prstGeom prst="rect">
              <a:avLst/>
            </a:prstGeom>
            <a:noFill/>
            <a:ln w="9525">
              <a:noFill/>
              <a:miter lim="800000"/>
              <a:headEnd/>
              <a:tailEnd/>
            </a:ln>
            <a:effectLst/>
          </p:spPr>
        </p:pic>
        <p:cxnSp>
          <p:nvCxnSpPr>
            <p:cNvPr id="13" name="Прямая со стрелкой 12"/>
            <p:cNvCxnSpPr>
              <a:stCxn id="15" idx="6"/>
            </p:cNvCxnSpPr>
            <p:nvPr/>
          </p:nvCxnSpPr>
          <p:spPr>
            <a:xfrm flipV="1">
              <a:off x="1357290" y="2285992"/>
              <a:ext cx="3071834" cy="178595"/>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5" name="Овал 14"/>
            <p:cNvSpPr/>
            <p:nvPr/>
          </p:nvSpPr>
          <p:spPr>
            <a:xfrm>
              <a:off x="214282" y="2285992"/>
              <a:ext cx="1143008" cy="3571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TextBox 18"/>
            <p:cNvSpPr txBox="1"/>
            <p:nvPr/>
          </p:nvSpPr>
          <p:spPr>
            <a:xfrm>
              <a:off x="4643438" y="2357430"/>
              <a:ext cx="1143008" cy="830997"/>
            </a:xfrm>
            <a:prstGeom prst="rect">
              <a:avLst/>
            </a:prstGeom>
            <a:noFill/>
            <a:ln>
              <a:solidFill>
                <a:srgbClr val="FF0000"/>
              </a:solidFill>
            </a:ln>
          </p:spPr>
          <p:txBody>
            <a:bodyPr wrap="square" rtlCol="0">
              <a:spAutoFit/>
            </a:bodyPr>
            <a:lstStyle/>
            <a:p>
              <a:pPr algn="ctr"/>
              <a:r>
                <a:rPr lang="ru-RU" sz="1200" b="1" smtClean="0"/>
                <a:t>Данные,</a:t>
              </a:r>
              <a:r>
                <a:rPr lang="ru-RU" sz="1200" smtClean="0"/>
                <a:t> листинг зависимых переменных</a:t>
              </a:r>
              <a:endParaRPr lang="ru-RU" sz="1200"/>
            </a:p>
          </p:txBody>
        </p:sp>
        <p:sp>
          <p:nvSpPr>
            <p:cNvPr id="20" name="TextBox 19"/>
            <p:cNvSpPr txBox="1"/>
            <p:nvPr/>
          </p:nvSpPr>
          <p:spPr>
            <a:xfrm>
              <a:off x="6429388" y="2357430"/>
              <a:ext cx="1143008" cy="830997"/>
            </a:xfrm>
            <a:prstGeom prst="rect">
              <a:avLst/>
            </a:prstGeom>
            <a:noFill/>
            <a:ln>
              <a:solidFill>
                <a:srgbClr val="FF0000"/>
              </a:solidFill>
            </a:ln>
          </p:spPr>
          <p:txBody>
            <a:bodyPr wrap="square" rtlCol="0">
              <a:spAutoFit/>
            </a:bodyPr>
            <a:lstStyle/>
            <a:p>
              <a:pPr algn="ctr"/>
              <a:r>
                <a:rPr lang="ru-RU" sz="1200" b="1" smtClean="0"/>
                <a:t>Факторы,</a:t>
              </a:r>
              <a:r>
                <a:rPr lang="ru-RU" sz="1200" smtClean="0"/>
                <a:t> листинг переменных-факторов</a:t>
              </a:r>
              <a:endParaRPr lang="ru-RU" sz="1200"/>
            </a:p>
          </p:txBody>
        </p:sp>
        <p:cxnSp>
          <p:nvCxnSpPr>
            <p:cNvPr id="22" name="Прямая со стрелкой 21"/>
            <p:cNvCxnSpPr>
              <a:stCxn id="19" idx="0"/>
            </p:cNvCxnSpPr>
            <p:nvPr/>
          </p:nvCxnSpPr>
          <p:spPr>
            <a:xfrm rot="16200000" flipV="1">
              <a:off x="4857752" y="2000240"/>
              <a:ext cx="285752" cy="4286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Прямая со стрелкой 23"/>
            <p:cNvCxnSpPr/>
            <p:nvPr/>
          </p:nvCxnSpPr>
          <p:spPr>
            <a:xfrm rot="16200000" flipV="1">
              <a:off x="6500826" y="2071678"/>
              <a:ext cx="428628" cy="1428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596996" name="Picture 4"/>
            <p:cNvPicPr>
              <a:picLocks noChangeAspect="1" noChangeArrowheads="1"/>
            </p:cNvPicPr>
            <p:nvPr/>
          </p:nvPicPr>
          <p:blipFill>
            <a:blip r:embed="rId4"/>
            <a:srcRect/>
            <a:stretch>
              <a:fillRect/>
            </a:stretch>
          </p:blipFill>
          <p:spPr bwMode="auto">
            <a:xfrm>
              <a:off x="118747" y="4143380"/>
              <a:ext cx="3953188" cy="2201107"/>
            </a:xfrm>
            <a:prstGeom prst="rect">
              <a:avLst/>
            </a:prstGeom>
            <a:noFill/>
            <a:ln w="9525">
              <a:noFill/>
              <a:miter lim="800000"/>
              <a:headEnd/>
              <a:tailEnd/>
            </a:ln>
            <a:effectLst/>
          </p:spPr>
        </p:pic>
        <p:pic>
          <p:nvPicPr>
            <p:cNvPr id="596997" name="Picture 5"/>
            <p:cNvPicPr>
              <a:picLocks noChangeAspect="1" noChangeArrowheads="1"/>
            </p:cNvPicPr>
            <p:nvPr/>
          </p:nvPicPr>
          <p:blipFill>
            <a:blip r:embed="rId5"/>
            <a:srcRect/>
            <a:stretch>
              <a:fillRect/>
            </a:stretch>
          </p:blipFill>
          <p:spPr bwMode="auto">
            <a:xfrm>
              <a:off x="4786314" y="4786322"/>
              <a:ext cx="3238500" cy="914400"/>
            </a:xfrm>
            <a:prstGeom prst="rect">
              <a:avLst/>
            </a:prstGeom>
            <a:noFill/>
            <a:ln w="9525">
              <a:noFill/>
              <a:miter lim="800000"/>
              <a:headEnd/>
              <a:tailEnd/>
            </a:ln>
            <a:effectLst/>
          </p:spPr>
        </p:pic>
        <p:sp>
          <p:nvSpPr>
            <p:cNvPr id="25" name="Овал 24"/>
            <p:cNvSpPr/>
            <p:nvPr/>
          </p:nvSpPr>
          <p:spPr>
            <a:xfrm>
              <a:off x="7786710" y="1785926"/>
              <a:ext cx="857256" cy="3571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27" name="Прямая со стрелкой 26"/>
            <p:cNvCxnSpPr/>
            <p:nvPr/>
          </p:nvCxnSpPr>
          <p:spPr>
            <a:xfrm rot="10800000" flipV="1">
              <a:off x="1000100" y="2143116"/>
              <a:ext cx="6929486" cy="3571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 name="Овал 29"/>
            <p:cNvSpPr/>
            <p:nvPr/>
          </p:nvSpPr>
          <p:spPr>
            <a:xfrm>
              <a:off x="214282" y="5572140"/>
              <a:ext cx="1143008" cy="3571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31" name="Прямая со стрелкой 30"/>
            <p:cNvCxnSpPr/>
            <p:nvPr/>
          </p:nvCxnSpPr>
          <p:spPr>
            <a:xfrm flipV="1">
              <a:off x="1357290" y="5500702"/>
              <a:ext cx="3429024" cy="250034"/>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3" name="Овал 32"/>
            <p:cNvSpPr/>
            <p:nvPr/>
          </p:nvSpPr>
          <p:spPr>
            <a:xfrm>
              <a:off x="6000760" y="5000636"/>
              <a:ext cx="857256" cy="3571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57200" y="274638"/>
            <a:ext cx="8229600" cy="939784"/>
          </a:xfrm>
        </p:spPr>
        <p:txBody>
          <a:bodyPr>
            <a:normAutofit/>
          </a:bodyPr>
          <a:lstStyle/>
          <a:p>
            <a:r>
              <a:rPr lang="ru-RU" sz="3200" i="1" smtClean="0"/>
              <a:t>Статистика в аналитической химии</a:t>
            </a:r>
            <a:endParaRPr lang="ru-RU" sz="3200"/>
          </a:p>
        </p:txBody>
      </p:sp>
      <p:pic>
        <p:nvPicPr>
          <p:cNvPr id="598018" name="Picture 2"/>
          <p:cNvPicPr>
            <a:picLocks noChangeAspect="1" noChangeArrowheads="1"/>
          </p:cNvPicPr>
          <p:nvPr/>
        </p:nvPicPr>
        <p:blipFill>
          <a:blip r:embed="rId2"/>
          <a:srcRect/>
          <a:stretch>
            <a:fillRect/>
          </a:stretch>
        </p:blipFill>
        <p:spPr bwMode="auto">
          <a:xfrm>
            <a:off x="214282" y="1928802"/>
            <a:ext cx="2049698" cy="3571900"/>
          </a:xfrm>
          <a:prstGeom prst="rect">
            <a:avLst/>
          </a:prstGeom>
          <a:noFill/>
          <a:ln w="9525">
            <a:noFill/>
            <a:miter lim="800000"/>
            <a:headEnd/>
            <a:tailEnd/>
          </a:ln>
          <a:effectLst/>
        </p:spPr>
      </p:pic>
      <p:pic>
        <p:nvPicPr>
          <p:cNvPr id="598019" name="Picture 3"/>
          <p:cNvPicPr>
            <a:picLocks noChangeAspect="1" noChangeArrowheads="1"/>
          </p:cNvPicPr>
          <p:nvPr/>
        </p:nvPicPr>
        <p:blipFill>
          <a:blip r:embed="rId3"/>
          <a:srcRect/>
          <a:stretch>
            <a:fillRect/>
          </a:stretch>
        </p:blipFill>
        <p:spPr bwMode="auto">
          <a:xfrm>
            <a:off x="2428860" y="1643050"/>
            <a:ext cx="6494459" cy="3971925"/>
          </a:xfrm>
          <a:prstGeom prst="rect">
            <a:avLst/>
          </a:prstGeom>
          <a:noFill/>
          <a:ln w="9525">
            <a:noFill/>
            <a:miter lim="800000"/>
            <a:headEnd/>
            <a:tailEnd/>
          </a:ln>
          <a:effectLst/>
        </p:spPr>
      </p:pic>
      <p:sp>
        <p:nvSpPr>
          <p:cNvPr id="21" name="Овал 20"/>
          <p:cNvSpPr/>
          <p:nvPr/>
        </p:nvSpPr>
        <p:spPr>
          <a:xfrm>
            <a:off x="214282" y="2571744"/>
            <a:ext cx="1143008" cy="35719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26" name="Прямая со стрелкой 25"/>
          <p:cNvCxnSpPr>
            <a:stCxn id="21" idx="5"/>
          </p:cNvCxnSpPr>
          <p:nvPr/>
        </p:nvCxnSpPr>
        <p:spPr>
          <a:xfrm rot="16200000" flipH="1">
            <a:off x="2140416" y="1926109"/>
            <a:ext cx="1909697" cy="381072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28596" y="357166"/>
            <a:ext cx="8229600" cy="939784"/>
          </a:xfrm>
        </p:spPr>
        <p:txBody>
          <a:bodyPr>
            <a:normAutofit/>
          </a:bodyPr>
          <a:lstStyle/>
          <a:p>
            <a:r>
              <a:rPr lang="ru-RU" sz="3200" i="1" smtClean="0"/>
              <a:t>Статистика в аналитической химии</a:t>
            </a:r>
            <a:endParaRPr lang="ru-RU" sz="3200"/>
          </a:p>
        </p:txBody>
      </p:sp>
      <p:grpSp>
        <p:nvGrpSpPr>
          <p:cNvPr id="11" name="Группа 10"/>
          <p:cNvGrpSpPr/>
          <p:nvPr/>
        </p:nvGrpSpPr>
        <p:grpSpPr>
          <a:xfrm>
            <a:off x="428596" y="1061228"/>
            <a:ext cx="8358246" cy="5349000"/>
            <a:chOff x="428596" y="1061228"/>
            <a:chExt cx="8358246" cy="5349000"/>
          </a:xfrm>
        </p:grpSpPr>
        <p:sp>
          <p:nvSpPr>
            <p:cNvPr id="3" name="Прямоугольник 2"/>
            <p:cNvSpPr/>
            <p:nvPr/>
          </p:nvSpPr>
          <p:spPr>
            <a:xfrm>
              <a:off x="428596" y="1061228"/>
              <a:ext cx="8286808" cy="3662541"/>
            </a:xfrm>
            <a:prstGeom prst="rect">
              <a:avLst/>
            </a:prstGeom>
          </p:spPr>
          <p:txBody>
            <a:bodyPr wrap="square">
              <a:spAutoFit/>
            </a:bodyPr>
            <a:lstStyle/>
            <a:p>
              <a:pPr algn="ctr"/>
              <a:r>
                <a:rPr lang="ru-RU" b="1" i="1" smtClean="0"/>
                <a:t>Критические значения статистики </a:t>
              </a:r>
              <a:r>
                <a:rPr lang="en-US" b="1" i="1" smtClean="0"/>
                <a:t>W</a:t>
              </a:r>
              <a:r>
                <a:rPr lang="ru-RU" b="1" i="1" smtClean="0"/>
                <a:t>-критерия </a:t>
              </a:r>
              <a:r>
                <a:rPr lang="ru-RU" b="1" i="1" err="1" smtClean="0"/>
                <a:t>Вилкоксона</a:t>
              </a:r>
              <a:endParaRPr lang="en-US" b="1" i="1" smtClean="0"/>
            </a:p>
            <a:p>
              <a:endParaRPr lang="en-US" smtClean="0"/>
            </a:p>
            <a:p>
              <a:pPr indent="361950" algn="just"/>
              <a:r>
                <a:rPr lang="ru-RU" sz="1400" smtClean="0"/>
                <a:t>Критические значения статистики  </a:t>
              </a:r>
              <a:r>
                <a:rPr lang="en-US" sz="1400" smtClean="0"/>
                <a:t>W</a:t>
              </a:r>
              <a:r>
                <a:rPr lang="ru-RU" sz="1400" smtClean="0"/>
                <a:t>-критерия </a:t>
              </a:r>
              <a:r>
                <a:rPr lang="ru-RU" sz="1400" err="1" smtClean="0"/>
                <a:t>Вилкоксона</a:t>
              </a:r>
              <a:r>
                <a:rPr lang="ru-RU" sz="1400" smtClean="0"/>
                <a:t> широко применяют при использовании методов проверки  статистических гипотез, основанных на рангах. </a:t>
              </a:r>
              <a:r>
                <a:rPr lang="ru-RU" sz="1400" b="1" smtClean="0"/>
                <a:t>Ранговые критерии</a:t>
              </a:r>
              <a:r>
                <a:rPr lang="ru-RU" sz="1400" smtClean="0"/>
                <a:t> — это статистические тесты, в которых вместо выборочных значений используются их ранги (номера элементов в упорядоченной по возрастанию выборке). Большинство ранговых критериев </a:t>
              </a:r>
              <a:r>
                <a:rPr lang="ru-RU" sz="1400" smtClean="0"/>
                <a:t>являются </a:t>
              </a:r>
              <a:r>
                <a:rPr lang="ru-RU" sz="1400" smtClean="0"/>
                <a:t>непараметрическими.</a:t>
              </a:r>
              <a:r>
                <a:rPr lang="ru-RU" sz="1400" smtClean="0"/>
                <a:t> </a:t>
              </a:r>
              <a:r>
                <a:rPr lang="ru-RU" sz="1400" smtClean="0"/>
                <a:t>Данные о критических значений достаточно  хорошо табулированы — их приводят в виде таблиц во многих литературных  источниках. Но необходимая книга не всегда есть под рукой. Поэтому,  предлагается  использовать для расчета критических значений статистики W формулу, основанную на ее аппроксимации с использованием  нормального распределения. </a:t>
              </a:r>
            </a:p>
            <a:p>
              <a:pPr indent="361950" algn="just"/>
              <a:r>
                <a:rPr lang="ru-RU" sz="1400" smtClean="0"/>
                <a:t>Для конкретного набора значений  количества уровней рангов легко построить  функцию распределения </a:t>
              </a:r>
              <a:r>
                <a:rPr lang="ru-RU" sz="1400" err="1" smtClean="0"/>
                <a:t>Вилкоксона</a:t>
              </a:r>
              <a:r>
                <a:rPr lang="ru-RU" sz="1400" smtClean="0"/>
                <a:t>. При этом считается, что вероятность любого  сочетания пар рангов двух экспертов  равновероятна.</a:t>
              </a:r>
            </a:p>
            <a:p>
              <a:pPr indent="361950" algn="just"/>
              <a:r>
                <a:rPr lang="ru-RU" sz="1400" smtClean="0"/>
                <a:t>Нижнюю критическую точку статистики W довольно точно вычисляют по </a:t>
              </a:r>
              <a:r>
                <a:rPr lang="ru-RU" sz="1400" err="1" smtClean="0"/>
                <a:t>аппроксима</a:t>
              </a:r>
              <a:r>
                <a:rPr lang="ru-RU" sz="1400" smtClean="0"/>
                <a:t>- </a:t>
              </a:r>
              <a:r>
                <a:rPr lang="ru-RU" sz="1400" err="1" smtClean="0"/>
                <a:t>ционной</a:t>
              </a:r>
              <a:r>
                <a:rPr lang="ru-RU" sz="1400" smtClean="0"/>
                <a:t> формуле:</a:t>
              </a:r>
              <a:endParaRPr lang="ru-RU" sz="1400"/>
            </a:p>
          </p:txBody>
        </p:sp>
        <p:grpSp>
          <p:nvGrpSpPr>
            <p:cNvPr id="6" name="Группа 5"/>
            <p:cNvGrpSpPr/>
            <p:nvPr/>
          </p:nvGrpSpPr>
          <p:grpSpPr>
            <a:xfrm>
              <a:off x="642910" y="4792623"/>
              <a:ext cx="4291128" cy="485775"/>
              <a:chOff x="642910" y="5389725"/>
              <a:chExt cx="4291128" cy="485775"/>
            </a:xfrm>
          </p:grpSpPr>
          <p:pic>
            <p:nvPicPr>
              <p:cNvPr id="473090" name="Picture 2"/>
              <p:cNvPicPr>
                <a:picLocks noChangeAspect="1" noChangeArrowheads="1"/>
              </p:cNvPicPr>
              <p:nvPr/>
            </p:nvPicPr>
            <p:blipFill>
              <a:blip r:embed="rId2">
                <a:clrChange>
                  <a:clrFrom>
                    <a:srgbClr val="FFFFFF"/>
                  </a:clrFrom>
                  <a:clrTo>
                    <a:srgbClr val="FFFFFF">
                      <a:alpha val="0"/>
                    </a:srgbClr>
                  </a:clrTo>
                </a:clrChange>
                <a:lum bright="-40000"/>
              </a:blip>
              <a:srcRect/>
              <a:stretch>
                <a:fillRect/>
              </a:stretch>
            </p:blipFill>
            <p:spPr bwMode="auto">
              <a:xfrm>
                <a:off x="642910" y="5429264"/>
                <a:ext cx="2381250" cy="428625"/>
              </a:xfrm>
              <a:prstGeom prst="rect">
                <a:avLst/>
              </a:prstGeom>
              <a:noFill/>
              <a:ln w="9525">
                <a:noFill/>
                <a:miter lim="800000"/>
                <a:headEnd/>
                <a:tailEnd/>
              </a:ln>
              <a:effectLst/>
            </p:spPr>
          </p:pic>
          <p:pic>
            <p:nvPicPr>
              <p:cNvPr id="473091" name="Picture 3"/>
              <p:cNvPicPr>
                <a:picLocks noChangeAspect="1" noChangeArrowheads="1"/>
              </p:cNvPicPr>
              <p:nvPr/>
            </p:nvPicPr>
            <p:blipFill>
              <a:blip r:embed="rId3">
                <a:clrChange>
                  <a:clrFrom>
                    <a:srgbClr val="FFFFFF"/>
                  </a:clrFrom>
                  <a:clrTo>
                    <a:srgbClr val="FFFFFF">
                      <a:alpha val="0"/>
                    </a:srgbClr>
                  </a:clrTo>
                </a:clrChange>
                <a:lum bright="-40000"/>
              </a:blip>
              <a:srcRect/>
              <a:stretch>
                <a:fillRect/>
              </a:stretch>
            </p:blipFill>
            <p:spPr bwMode="auto">
              <a:xfrm>
                <a:off x="2895688" y="5389725"/>
                <a:ext cx="2038350" cy="485775"/>
              </a:xfrm>
              <a:prstGeom prst="rect">
                <a:avLst/>
              </a:prstGeom>
              <a:noFill/>
              <a:ln w="9525">
                <a:noFill/>
                <a:miter lim="800000"/>
                <a:headEnd/>
                <a:tailEnd/>
              </a:ln>
              <a:effectLst/>
            </p:spPr>
          </p:pic>
        </p:grpSp>
        <p:pic>
          <p:nvPicPr>
            <p:cNvPr id="473092" name="Picture 4"/>
            <p:cNvPicPr>
              <a:picLocks noChangeAspect="1" noChangeArrowheads="1"/>
            </p:cNvPicPr>
            <p:nvPr/>
          </p:nvPicPr>
          <p:blipFill>
            <a:blip r:embed="rId4">
              <a:clrChange>
                <a:clrFrom>
                  <a:srgbClr val="FFFFFF"/>
                </a:clrFrom>
                <a:clrTo>
                  <a:srgbClr val="FFFFFF">
                    <a:alpha val="0"/>
                  </a:srgbClr>
                </a:clrTo>
              </a:clrChange>
              <a:lum bright="-20000"/>
            </a:blip>
            <a:srcRect/>
            <a:stretch>
              <a:fillRect/>
            </a:stretch>
          </p:blipFill>
          <p:spPr bwMode="auto">
            <a:xfrm>
              <a:off x="5214942" y="4560036"/>
              <a:ext cx="3429024" cy="1523999"/>
            </a:xfrm>
            <a:prstGeom prst="rect">
              <a:avLst/>
            </a:prstGeom>
            <a:noFill/>
            <a:ln w="9525">
              <a:noFill/>
              <a:miter lim="800000"/>
              <a:headEnd/>
              <a:tailEnd/>
            </a:ln>
            <a:effectLst/>
          </p:spPr>
        </p:pic>
        <p:grpSp>
          <p:nvGrpSpPr>
            <p:cNvPr id="10" name="Группа 9"/>
            <p:cNvGrpSpPr/>
            <p:nvPr/>
          </p:nvGrpSpPr>
          <p:grpSpPr>
            <a:xfrm>
              <a:off x="428596" y="6102451"/>
              <a:ext cx="8358246" cy="307777"/>
              <a:chOff x="428596" y="6102451"/>
              <a:chExt cx="8358246" cy="307777"/>
            </a:xfrm>
          </p:grpSpPr>
          <p:sp>
            <p:nvSpPr>
              <p:cNvPr id="8" name="Прямоугольник 7"/>
              <p:cNvSpPr/>
              <p:nvPr/>
            </p:nvSpPr>
            <p:spPr>
              <a:xfrm>
                <a:off x="428596" y="6102451"/>
                <a:ext cx="8358246" cy="307777"/>
              </a:xfrm>
              <a:prstGeom prst="rect">
                <a:avLst/>
              </a:prstGeom>
            </p:spPr>
            <p:txBody>
              <a:bodyPr wrap="square">
                <a:spAutoFit/>
              </a:bodyPr>
              <a:lstStyle/>
              <a:p>
                <a:r>
                  <a:rPr lang="ru-RU" sz="1400" smtClean="0"/>
                  <a:t>Верхняя критическая точка связана с  нижней соотношением: </a:t>
                </a:r>
                <a:endParaRPr lang="ru-RU" sz="1400"/>
              </a:p>
            </p:txBody>
          </p:sp>
          <p:pic>
            <p:nvPicPr>
              <p:cNvPr id="473093" name="Picture 5"/>
              <p:cNvPicPr>
                <a:picLocks noChangeAspect="1" noChangeArrowheads="1"/>
              </p:cNvPicPr>
              <p:nvPr/>
            </p:nvPicPr>
            <p:blipFill>
              <a:blip r:embed="rId5">
                <a:clrChange>
                  <a:clrFrom>
                    <a:srgbClr val="FFFFFF"/>
                  </a:clrFrom>
                  <a:clrTo>
                    <a:srgbClr val="FFFFFF">
                      <a:alpha val="0"/>
                    </a:srgbClr>
                  </a:clrTo>
                </a:clrChange>
                <a:lum bright="-40000"/>
              </a:blip>
              <a:srcRect/>
              <a:stretch>
                <a:fillRect/>
              </a:stretch>
            </p:blipFill>
            <p:spPr bwMode="auto">
              <a:xfrm>
                <a:off x="5857884" y="6152623"/>
                <a:ext cx="2667000" cy="219075"/>
              </a:xfrm>
              <a:prstGeom prst="rect">
                <a:avLst/>
              </a:prstGeom>
              <a:noFill/>
              <a:ln w="9525">
                <a:noFill/>
                <a:miter lim="800000"/>
                <a:headEnd/>
                <a:tailEnd/>
              </a:ln>
              <a:effectLst/>
            </p:spPr>
          </p:pic>
        </p:grpSp>
      </p:grpSp>
      <p:sp>
        <p:nvSpPr>
          <p:cNvPr id="12" name="Прямоугольник 11"/>
          <p:cNvSpPr/>
          <p:nvPr/>
        </p:nvSpPr>
        <p:spPr>
          <a:xfrm>
            <a:off x="571472" y="1428736"/>
            <a:ext cx="8286808" cy="215444"/>
          </a:xfrm>
          <a:prstGeom prst="rect">
            <a:avLst/>
          </a:prstGeom>
        </p:spPr>
        <p:txBody>
          <a:bodyPr wrap="square">
            <a:spAutoFit/>
          </a:bodyPr>
          <a:lstStyle/>
          <a:p>
            <a:r>
              <a:rPr lang="ru-RU" sz="800" smtClean="0"/>
              <a:t>* это </a:t>
            </a:r>
            <a:r>
              <a:rPr lang="ru-RU" sz="800" smtClean="0"/>
              <a:t>непараметрический аналог парного критерия Стьюдента (t-критерий для зависимых выборок)</a:t>
            </a:r>
            <a:endParaRPr lang="ru-RU" sz="80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28596" y="357166"/>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357158" y="1428736"/>
            <a:ext cx="8358246" cy="954107"/>
          </a:xfrm>
          <a:prstGeom prst="rect">
            <a:avLst/>
          </a:prstGeom>
        </p:spPr>
        <p:txBody>
          <a:bodyPr wrap="square">
            <a:spAutoFit/>
          </a:bodyPr>
          <a:lstStyle/>
          <a:p>
            <a:pPr indent="265113" algn="just"/>
            <a:r>
              <a:rPr lang="ru-RU" sz="1400" smtClean="0"/>
              <a:t>Чтобы  автоматизировать вычисление критических  значений статистики W, необходимо определить свою  пользовательскую функцию, например, </a:t>
            </a:r>
            <a:r>
              <a:rPr lang="ru-RU" sz="1400" err="1" smtClean="0"/>
              <a:t>Wperculcl</a:t>
            </a:r>
            <a:r>
              <a:rPr lang="ru-RU" sz="1400" smtClean="0"/>
              <a:t> (</a:t>
            </a:r>
            <a:r>
              <a:rPr lang="ru-RU" sz="1400" err="1" smtClean="0"/>
              <a:t>alfa</a:t>
            </a:r>
            <a:r>
              <a:rPr lang="ru-RU" sz="1400" smtClean="0"/>
              <a:t>; </a:t>
            </a:r>
            <a:r>
              <a:rPr lang="ru-RU" sz="1400" err="1" smtClean="0"/>
              <a:t>m_size</a:t>
            </a:r>
            <a:r>
              <a:rPr lang="ru-RU" sz="1400" smtClean="0"/>
              <a:t>; </a:t>
            </a:r>
            <a:r>
              <a:rPr lang="ru-RU" sz="1400" err="1" smtClean="0"/>
              <a:t>n_size</a:t>
            </a:r>
            <a:r>
              <a:rPr lang="ru-RU" sz="1400" smtClean="0"/>
              <a:t>) при помощи встроенного в </a:t>
            </a:r>
            <a:r>
              <a:rPr lang="ru-RU" sz="1400" err="1" smtClean="0"/>
              <a:t>Microsoft</a:t>
            </a:r>
            <a:r>
              <a:rPr lang="ru-RU" sz="1400" smtClean="0"/>
              <a:t> </a:t>
            </a:r>
            <a:r>
              <a:rPr lang="ru-RU" sz="1400" err="1" smtClean="0"/>
              <a:t>Excel</a:t>
            </a:r>
            <a:r>
              <a:rPr lang="ru-RU" sz="1400" smtClean="0"/>
              <a:t> языка программирования </a:t>
            </a:r>
            <a:r>
              <a:rPr lang="ru-RU" sz="1400" err="1" smtClean="0"/>
              <a:t>Visual</a:t>
            </a:r>
            <a:r>
              <a:rPr lang="ru-RU" sz="1400" smtClean="0"/>
              <a:t> </a:t>
            </a:r>
            <a:r>
              <a:rPr lang="ru-RU" sz="1400" err="1" smtClean="0"/>
              <a:t>Basic</a:t>
            </a:r>
            <a:r>
              <a:rPr lang="ru-RU" sz="1400" smtClean="0"/>
              <a:t> </a:t>
            </a:r>
            <a:r>
              <a:rPr lang="en-US" sz="1400" smtClean="0"/>
              <a:t>(</a:t>
            </a:r>
            <a:r>
              <a:rPr lang="ru-RU" sz="1400" smtClean="0"/>
              <a:t>написанной авторами  </a:t>
            </a:r>
            <a:r>
              <a:rPr lang="ru-RU" sz="1400" err="1" smtClean="0"/>
              <a:t>Лапач</a:t>
            </a:r>
            <a:r>
              <a:rPr lang="ru-RU" sz="1400" smtClean="0"/>
              <a:t> С.Н, Чубенко А.В., Бабич П.Н.). </a:t>
            </a:r>
            <a:endParaRPr lang="ru-RU" sz="1400"/>
          </a:p>
        </p:txBody>
      </p:sp>
      <p:grpSp>
        <p:nvGrpSpPr>
          <p:cNvPr id="8" name="Группа 7"/>
          <p:cNvGrpSpPr/>
          <p:nvPr/>
        </p:nvGrpSpPr>
        <p:grpSpPr>
          <a:xfrm>
            <a:off x="500034" y="2571744"/>
            <a:ext cx="8429652" cy="3000375"/>
            <a:chOff x="500034" y="2571744"/>
            <a:chExt cx="8429652" cy="3000375"/>
          </a:xfrm>
        </p:grpSpPr>
        <p:pic>
          <p:nvPicPr>
            <p:cNvPr id="474114" name="Picture 2"/>
            <p:cNvPicPr>
              <a:picLocks noChangeAspect="1" noChangeArrowheads="1"/>
            </p:cNvPicPr>
            <p:nvPr/>
          </p:nvPicPr>
          <p:blipFill>
            <a:blip r:embed="rId2"/>
            <a:srcRect/>
            <a:stretch>
              <a:fillRect/>
            </a:stretch>
          </p:blipFill>
          <p:spPr bwMode="auto">
            <a:xfrm>
              <a:off x="500034" y="2571744"/>
              <a:ext cx="3409950" cy="3000375"/>
            </a:xfrm>
            <a:prstGeom prst="rect">
              <a:avLst/>
            </a:prstGeom>
            <a:noFill/>
            <a:ln w="9525">
              <a:noFill/>
              <a:miter lim="800000"/>
              <a:headEnd/>
              <a:tailEnd/>
            </a:ln>
            <a:effectLst/>
          </p:spPr>
        </p:pic>
        <p:sp>
          <p:nvSpPr>
            <p:cNvPr id="5" name="Выноска 1 4"/>
            <p:cNvSpPr/>
            <p:nvPr/>
          </p:nvSpPr>
          <p:spPr>
            <a:xfrm>
              <a:off x="4143372" y="4357694"/>
              <a:ext cx="4786314" cy="285752"/>
            </a:xfrm>
            <a:prstGeom prst="borderCallout1">
              <a:avLst>
                <a:gd name="adj1" fmla="val 48517"/>
                <a:gd name="adj2" fmla="val 248"/>
                <a:gd name="adj3" fmla="val 108779"/>
                <a:gd name="adj4" fmla="val -7769"/>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900" smtClean="0"/>
                <a:t>=ОКРУГЛ((D4*(D4+D5+1)-1)/2-НОРМСТОБР(1-D3)*КОРЕНЬ(D4*D5*(D4+D5+1)/12); 0)</a:t>
              </a:r>
              <a:endParaRPr lang="ru-RU" sz="900"/>
            </a:p>
          </p:txBody>
        </p:sp>
        <p:sp>
          <p:nvSpPr>
            <p:cNvPr id="6" name="Выноска 1 5"/>
            <p:cNvSpPr/>
            <p:nvPr/>
          </p:nvSpPr>
          <p:spPr>
            <a:xfrm>
              <a:off x="4143372" y="4714884"/>
              <a:ext cx="1428760" cy="285752"/>
            </a:xfrm>
            <a:prstGeom prst="borderCallout1">
              <a:avLst>
                <a:gd name="adj1" fmla="val 44796"/>
                <a:gd name="adj2" fmla="val 26"/>
                <a:gd name="adj3" fmla="val 71570"/>
                <a:gd name="adj4" fmla="val -22352"/>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900" smtClean="0"/>
                <a:t>=</a:t>
              </a:r>
              <a:r>
                <a:rPr lang="en-US" sz="900" err="1" smtClean="0"/>
                <a:t>Wperculc</a:t>
              </a:r>
              <a:r>
                <a:rPr lang="en-US" sz="900" smtClean="0"/>
                <a:t>(D3;D4;D5)</a:t>
              </a:r>
              <a:endParaRPr lang="ru-RU" sz="900"/>
            </a:p>
          </p:txBody>
        </p:sp>
        <p:sp>
          <p:nvSpPr>
            <p:cNvPr id="7" name="Выноска 1 6"/>
            <p:cNvSpPr/>
            <p:nvPr/>
          </p:nvSpPr>
          <p:spPr>
            <a:xfrm>
              <a:off x="4143372" y="5214950"/>
              <a:ext cx="1428760" cy="285752"/>
            </a:xfrm>
            <a:prstGeom prst="borderCallout1">
              <a:avLst>
                <a:gd name="adj1" fmla="val 44796"/>
                <a:gd name="adj2" fmla="val 26"/>
                <a:gd name="adj3" fmla="val 71570"/>
                <a:gd name="adj4" fmla="val -22352"/>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900" smtClean="0"/>
                <a:t>=D4*(D4+D5+1)-D9</a:t>
              </a:r>
              <a:endParaRPr lang="ru-RU" sz="900"/>
            </a:p>
          </p:txBody>
        </p:sp>
      </p:gr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28596" y="357166"/>
            <a:ext cx="8229600" cy="939784"/>
          </a:xfrm>
        </p:spPr>
        <p:txBody>
          <a:bodyPr>
            <a:normAutofit/>
          </a:bodyPr>
          <a:lstStyle/>
          <a:p>
            <a:r>
              <a:rPr lang="ru-RU" sz="3200" i="1" smtClean="0"/>
              <a:t>Статистика в аналитической химии</a:t>
            </a:r>
            <a:endParaRPr lang="ru-RU" sz="3200"/>
          </a:p>
        </p:txBody>
      </p:sp>
      <p:sp>
        <p:nvSpPr>
          <p:cNvPr id="3" name="Прямоугольник 2"/>
          <p:cNvSpPr/>
          <p:nvPr/>
        </p:nvSpPr>
        <p:spPr>
          <a:xfrm>
            <a:off x="357158" y="1428736"/>
            <a:ext cx="8358246" cy="3354765"/>
          </a:xfrm>
          <a:prstGeom prst="rect">
            <a:avLst/>
          </a:prstGeom>
        </p:spPr>
        <p:txBody>
          <a:bodyPr wrap="square">
            <a:spAutoFit/>
          </a:bodyPr>
          <a:lstStyle/>
          <a:p>
            <a:pPr indent="265113" algn="ctr"/>
            <a:r>
              <a:rPr lang="ru-RU" sz="1600" b="1" err="1" smtClean="0"/>
              <a:t>Двухвыборочный</a:t>
            </a:r>
            <a:r>
              <a:rPr lang="ru-RU" sz="1600" b="1" smtClean="0"/>
              <a:t> критерий  </a:t>
            </a:r>
            <a:r>
              <a:rPr lang="ru-RU" sz="1600" b="1" err="1" smtClean="0"/>
              <a:t>Вилкоксона</a:t>
            </a:r>
            <a:endParaRPr lang="ru-RU" sz="1600" b="1" smtClean="0"/>
          </a:p>
          <a:p>
            <a:pPr indent="265113" algn="just"/>
            <a:endParaRPr lang="ru-RU" sz="1400" smtClean="0"/>
          </a:p>
          <a:p>
            <a:pPr indent="265113" algn="just"/>
            <a:r>
              <a:rPr lang="ru-RU" sz="1400" smtClean="0"/>
              <a:t> </a:t>
            </a:r>
            <a:r>
              <a:rPr lang="ru-RU" sz="1400" i="1" smtClean="0"/>
              <a:t>Назначение.</a:t>
            </a:r>
            <a:r>
              <a:rPr lang="ru-RU" sz="1400" smtClean="0"/>
              <a:t> Проверка гипотезы о равенстве средних двух независимых выборок. </a:t>
            </a:r>
          </a:p>
          <a:p>
            <a:pPr indent="265113" algn="just"/>
            <a:r>
              <a:rPr lang="ru-RU" sz="1400" i="1" smtClean="0"/>
              <a:t>Нулевая гипотеза. </a:t>
            </a:r>
            <a:r>
              <a:rPr lang="ru-RU" sz="1400" smtClean="0"/>
              <a:t>Обе выборки имеют  одинаковое распределение, то есть извлечены из одной генеральной совокупности.  Следствием чего является равенство двух средних. Предпосылки. Все случайные величины  взаимно независимы. </a:t>
            </a:r>
          </a:p>
          <a:p>
            <a:pPr indent="265113" algn="just"/>
            <a:endParaRPr lang="ru-RU" sz="1400" smtClean="0"/>
          </a:p>
          <a:p>
            <a:pPr indent="265113" algn="just">
              <a:buAutoNum type="arabicPeriod"/>
            </a:pPr>
            <a:r>
              <a:rPr lang="ru-RU" sz="1400" smtClean="0"/>
              <a:t>При помощи функции NORMSАМР_1 () проверить имеющиеся  данные (по каждому столбцу отдельно) на  соответствие  (или не соответствие) их нормальному распределению. </a:t>
            </a:r>
          </a:p>
          <a:p>
            <a:pPr indent="265113" algn="just">
              <a:buAutoNum type="arabicPeriod"/>
            </a:pPr>
            <a:r>
              <a:rPr lang="ru-RU" sz="1400" smtClean="0"/>
              <a:t>Определить размеры обеих выборок , а также уровень значимости </a:t>
            </a:r>
            <a:r>
              <a:rPr lang="el-GR" sz="1400" smtClean="0">
                <a:latin typeface="Calibri"/>
                <a:cs typeface="Calibri"/>
              </a:rPr>
              <a:t>α</a:t>
            </a:r>
            <a:r>
              <a:rPr lang="ru-RU" sz="1400" smtClean="0"/>
              <a:t> (0,05).</a:t>
            </a:r>
          </a:p>
          <a:p>
            <a:pPr indent="265113" algn="just">
              <a:buAutoNum type="arabicPeriod"/>
            </a:pPr>
            <a:r>
              <a:rPr lang="ru-RU" sz="1400" smtClean="0"/>
              <a:t> Вычислить верхнее и нижнее критические значения статистики W, используя формулы или пользовательскую функцию, </a:t>
            </a:r>
            <a:r>
              <a:rPr lang="ru-RU" sz="1400" err="1" smtClean="0"/>
              <a:t>Wperculcl</a:t>
            </a:r>
            <a:r>
              <a:rPr lang="ru-RU" sz="1400" smtClean="0"/>
              <a:t> (</a:t>
            </a:r>
            <a:r>
              <a:rPr lang="ru-RU" sz="1400" err="1" smtClean="0"/>
              <a:t>alfa</a:t>
            </a:r>
            <a:r>
              <a:rPr lang="ru-RU" sz="1400" smtClean="0"/>
              <a:t>; </a:t>
            </a:r>
            <a:r>
              <a:rPr lang="ru-RU" sz="1400" err="1" smtClean="0"/>
              <a:t>m_size</a:t>
            </a:r>
            <a:r>
              <a:rPr lang="ru-RU" sz="1400" smtClean="0"/>
              <a:t>; </a:t>
            </a:r>
            <a:r>
              <a:rPr lang="ru-RU" sz="1400" err="1" smtClean="0"/>
              <a:t>n_size</a:t>
            </a:r>
            <a:r>
              <a:rPr lang="ru-RU" sz="1400" smtClean="0"/>
              <a:t>).</a:t>
            </a:r>
          </a:p>
          <a:p>
            <a:pPr indent="265113" algn="just">
              <a:buAutoNum type="arabicPeriod"/>
            </a:pPr>
            <a:r>
              <a:rPr lang="ru-RU" sz="1400" smtClean="0"/>
              <a:t>Рассчитать </a:t>
            </a:r>
            <a:r>
              <a:rPr lang="ru-RU" sz="1400" err="1" smtClean="0"/>
              <a:t>критериальное</a:t>
            </a:r>
            <a:r>
              <a:rPr lang="ru-RU" sz="1400" smtClean="0"/>
              <a:t> значение </a:t>
            </a:r>
            <a:r>
              <a:rPr lang="ru-RU" sz="1400" err="1" smtClean="0"/>
              <a:t>W</a:t>
            </a:r>
            <a:r>
              <a:rPr lang="ru-RU" sz="1400" baseline="-25000" err="1" smtClean="0"/>
              <a:t>эмп</a:t>
            </a:r>
            <a:r>
              <a:rPr lang="ru-RU" sz="1400" smtClean="0"/>
              <a:t>. Для упрощения этого процесса можно использовать пользовательскую функцию W_crit1(</a:t>
            </a:r>
            <a:r>
              <a:rPr lang="ru-RU" sz="1400" err="1" smtClean="0"/>
              <a:t>R_l</a:t>
            </a:r>
            <a:r>
              <a:rPr lang="ru-RU" sz="1400" smtClean="0"/>
              <a:t>; R_2), </a:t>
            </a:r>
          </a:p>
          <a:p>
            <a:pPr indent="265113" algn="just">
              <a:buAutoNum type="arabicPeriod"/>
            </a:pPr>
            <a:endParaRPr lang="ru-RU" sz="140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28596" y="357166"/>
            <a:ext cx="8229600" cy="939784"/>
          </a:xfrm>
        </p:spPr>
        <p:txBody>
          <a:bodyPr>
            <a:normAutofit/>
          </a:bodyPr>
          <a:lstStyle/>
          <a:p>
            <a:r>
              <a:rPr lang="ru-RU" sz="3200" i="1" smtClean="0"/>
              <a:t>Статистика в аналитической химии</a:t>
            </a:r>
            <a:endParaRPr lang="ru-RU" sz="3200"/>
          </a:p>
        </p:txBody>
      </p:sp>
      <p:grpSp>
        <p:nvGrpSpPr>
          <p:cNvPr id="13" name="Группа 12"/>
          <p:cNvGrpSpPr/>
          <p:nvPr/>
        </p:nvGrpSpPr>
        <p:grpSpPr>
          <a:xfrm>
            <a:off x="963210" y="1476076"/>
            <a:ext cx="7160646" cy="4929222"/>
            <a:chOff x="963210" y="1476076"/>
            <a:chExt cx="7160646" cy="4929222"/>
          </a:xfrm>
        </p:grpSpPr>
        <p:grpSp>
          <p:nvGrpSpPr>
            <p:cNvPr id="11" name="Группа 10"/>
            <p:cNvGrpSpPr/>
            <p:nvPr/>
          </p:nvGrpSpPr>
          <p:grpSpPr>
            <a:xfrm>
              <a:off x="963210" y="1476076"/>
              <a:ext cx="7160646" cy="4929222"/>
              <a:chOff x="785786" y="1571612"/>
              <a:chExt cx="7160646" cy="4929222"/>
            </a:xfrm>
          </p:grpSpPr>
          <p:pic>
            <p:nvPicPr>
              <p:cNvPr id="477186" name="Picture 2"/>
              <p:cNvPicPr>
                <a:picLocks noChangeAspect="1" noChangeArrowheads="1"/>
              </p:cNvPicPr>
              <p:nvPr/>
            </p:nvPicPr>
            <p:blipFill>
              <a:blip r:embed="rId2"/>
              <a:srcRect/>
              <a:stretch>
                <a:fillRect/>
              </a:stretch>
            </p:blipFill>
            <p:spPr bwMode="auto">
              <a:xfrm>
                <a:off x="785786" y="1571612"/>
                <a:ext cx="2895600" cy="4748211"/>
              </a:xfrm>
              <a:prstGeom prst="rect">
                <a:avLst/>
              </a:prstGeom>
              <a:noFill/>
              <a:ln w="9525">
                <a:noFill/>
                <a:miter lim="800000"/>
                <a:headEnd/>
                <a:tailEnd/>
              </a:ln>
              <a:effectLst/>
            </p:spPr>
          </p:pic>
          <p:sp>
            <p:nvSpPr>
              <p:cNvPr id="5" name="Выноска 1 4"/>
              <p:cNvSpPr/>
              <p:nvPr/>
            </p:nvSpPr>
            <p:spPr>
              <a:xfrm>
                <a:off x="4500562" y="4429132"/>
                <a:ext cx="3429024" cy="285752"/>
              </a:xfrm>
              <a:prstGeom prst="borderCallout1">
                <a:avLst>
                  <a:gd name="adj1" fmla="val 49317"/>
                  <a:gd name="adj2" fmla="val -373"/>
                  <a:gd name="adj3" fmla="val 166948"/>
                  <a:gd name="adj4" fmla="val -27189"/>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smtClean="0"/>
                  <a:t>=NORMSAMP_1(J4:J16)</a:t>
                </a:r>
                <a:endParaRPr lang="ru-RU" sz="1100"/>
              </a:p>
            </p:txBody>
          </p:sp>
          <p:sp>
            <p:nvSpPr>
              <p:cNvPr id="6" name="Выноска 1 5"/>
              <p:cNvSpPr/>
              <p:nvPr/>
            </p:nvSpPr>
            <p:spPr>
              <a:xfrm>
                <a:off x="4500562" y="4786322"/>
                <a:ext cx="3429024" cy="285752"/>
              </a:xfrm>
              <a:prstGeom prst="borderCallout1">
                <a:avLst>
                  <a:gd name="adj1" fmla="val 49317"/>
                  <a:gd name="adj2" fmla="val -373"/>
                  <a:gd name="adj3" fmla="val 186052"/>
                  <a:gd name="adj4" fmla="val -2758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100" smtClean="0"/>
                  <a:t>=СЧЁТ(</a:t>
                </a:r>
                <a:r>
                  <a:rPr lang="en-US" sz="1100" smtClean="0"/>
                  <a:t>I4:I16)</a:t>
                </a:r>
                <a:endParaRPr lang="ru-RU" sz="1100"/>
              </a:p>
            </p:txBody>
          </p:sp>
          <p:sp>
            <p:nvSpPr>
              <p:cNvPr id="7" name="Выноска 1 6"/>
              <p:cNvSpPr/>
              <p:nvPr/>
            </p:nvSpPr>
            <p:spPr>
              <a:xfrm>
                <a:off x="4500562" y="5143512"/>
                <a:ext cx="3429024" cy="285752"/>
              </a:xfrm>
              <a:prstGeom prst="borderCallout1">
                <a:avLst>
                  <a:gd name="adj1" fmla="val 49317"/>
                  <a:gd name="adj2" fmla="val -373"/>
                  <a:gd name="adj3" fmla="val 143067"/>
                  <a:gd name="adj4" fmla="val -2758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ru-RU" sz="1100" smtClean="0"/>
                  <a:t>=СЧЁТ(</a:t>
                </a:r>
                <a:r>
                  <a:rPr lang="en-US" sz="1100" smtClean="0"/>
                  <a:t>J4:J16)</a:t>
                </a:r>
                <a:endParaRPr lang="ru-RU" sz="1100"/>
              </a:p>
            </p:txBody>
          </p:sp>
          <p:sp>
            <p:nvSpPr>
              <p:cNvPr id="8" name="Выноска 1 7"/>
              <p:cNvSpPr/>
              <p:nvPr/>
            </p:nvSpPr>
            <p:spPr>
              <a:xfrm>
                <a:off x="4517408" y="5500702"/>
                <a:ext cx="3429024" cy="285752"/>
              </a:xfrm>
              <a:prstGeom prst="borderCallout1">
                <a:avLst>
                  <a:gd name="adj1" fmla="val 49317"/>
                  <a:gd name="adj2" fmla="val -373"/>
                  <a:gd name="adj3" fmla="val 133515"/>
                  <a:gd name="adj4" fmla="val -24801"/>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smtClean="0"/>
                  <a:t>=Wperculc(J22/2;J20;J21)</a:t>
                </a:r>
                <a:endParaRPr lang="ru-RU" sz="1100"/>
              </a:p>
            </p:txBody>
          </p:sp>
          <p:sp>
            <p:nvSpPr>
              <p:cNvPr id="9" name="Выноска 1 8"/>
              <p:cNvSpPr/>
              <p:nvPr/>
            </p:nvSpPr>
            <p:spPr>
              <a:xfrm>
                <a:off x="4500562" y="5857892"/>
                <a:ext cx="3429024" cy="285752"/>
              </a:xfrm>
              <a:prstGeom prst="borderCallout1">
                <a:avLst>
                  <a:gd name="adj1" fmla="val 49317"/>
                  <a:gd name="adj2" fmla="val -373"/>
                  <a:gd name="adj3" fmla="val 76202"/>
                  <a:gd name="adj4" fmla="val -24005"/>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smtClean="0"/>
                  <a:t>=W_crit1(I4:I15;J4:J16)</a:t>
                </a:r>
                <a:endParaRPr lang="ru-RU" sz="1100"/>
              </a:p>
            </p:txBody>
          </p:sp>
          <p:sp>
            <p:nvSpPr>
              <p:cNvPr id="10" name="Выноска 1 9"/>
              <p:cNvSpPr/>
              <p:nvPr/>
            </p:nvSpPr>
            <p:spPr>
              <a:xfrm>
                <a:off x="4500562" y="6215082"/>
                <a:ext cx="3429024" cy="285752"/>
              </a:xfrm>
              <a:prstGeom prst="borderCallout1">
                <a:avLst>
                  <a:gd name="adj1" fmla="val 49317"/>
                  <a:gd name="adj2" fmla="val -373"/>
                  <a:gd name="adj3" fmla="val 14113"/>
                  <a:gd name="adj4" fmla="val -2440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smtClean="0"/>
                  <a:t>=J20*(J20+J21+1)-J23</a:t>
                </a:r>
                <a:endParaRPr lang="ru-RU" sz="1100"/>
              </a:p>
            </p:txBody>
          </p:sp>
        </p:grpSp>
        <p:pic>
          <p:nvPicPr>
            <p:cNvPr id="477187" name="Picture 3"/>
            <p:cNvPicPr>
              <a:picLocks noChangeAspect="1" noChangeArrowheads="1"/>
            </p:cNvPicPr>
            <p:nvPr/>
          </p:nvPicPr>
          <p:blipFill>
            <a:blip r:embed="rId3"/>
            <a:srcRect/>
            <a:stretch>
              <a:fillRect/>
            </a:stretch>
          </p:blipFill>
          <p:spPr bwMode="auto">
            <a:xfrm>
              <a:off x="1220810" y="1629402"/>
              <a:ext cx="2628900" cy="600075"/>
            </a:xfrm>
            <a:prstGeom prst="rect">
              <a:avLst/>
            </a:prstGeom>
            <a:noFill/>
            <a:ln w="9525">
              <a:noFill/>
              <a:miter lim="800000"/>
              <a:headEnd/>
              <a:tailEnd/>
            </a:ln>
            <a:effectLst/>
          </p:spPr>
        </p:pic>
      </p:gr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28596" y="357166"/>
            <a:ext cx="8229600" cy="939784"/>
          </a:xfrm>
        </p:spPr>
        <p:txBody>
          <a:bodyPr>
            <a:normAutofit/>
          </a:bodyPr>
          <a:lstStyle/>
          <a:p>
            <a:r>
              <a:rPr lang="ru-RU" sz="3200" i="1" smtClean="0"/>
              <a:t>Статистика в аналитической химии</a:t>
            </a:r>
            <a:endParaRPr lang="ru-RU" sz="3200"/>
          </a:p>
        </p:txBody>
      </p:sp>
      <p:sp>
        <p:nvSpPr>
          <p:cNvPr id="11" name="Прямоугольник 10"/>
          <p:cNvSpPr/>
          <p:nvPr/>
        </p:nvSpPr>
        <p:spPr>
          <a:xfrm>
            <a:off x="285720" y="1142984"/>
            <a:ext cx="8358246" cy="5878532"/>
          </a:xfrm>
          <a:prstGeom prst="rect">
            <a:avLst/>
          </a:prstGeom>
        </p:spPr>
        <p:txBody>
          <a:bodyPr wrap="square">
            <a:spAutoFit/>
          </a:bodyPr>
          <a:lstStyle/>
          <a:p>
            <a:pPr algn="ctr"/>
            <a:r>
              <a:rPr lang="ru-RU" b="1" smtClean="0"/>
              <a:t>Критерий </a:t>
            </a:r>
            <a:r>
              <a:rPr lang="en-US" b="1" smtClean="0"/>
              <a:t>T- </a:t>
            </a:r>
            <a:r>
              <a:rPr lang="ru-RU" b="1" smtClean="0"/>
              <a:t>Вилкоксона для парных наблюдений (одновыборочный критерий Вилкоксона, критерий знаковых рангов)</a:t>
            </a:r>
            <a:endParaRPr lang="en-US" b="1" smtClean="0"/>
          </a:p>
          <a:p>
            <a:pPr indent="355600" algn="just"/>
            <a:r>
              <a:rPr lang="ru-RU" i="1" smtClean="0"/>
              <a:t> </a:t>
            </a:r>
            <a:r>
              <a:rPr lang="ru-RU" sz="1400" i="1" smtClean="0"/>
              <a:t>Назначение. </a:t>
            </a:r>
            <a:r>
              <a:rPr lang="ru-RU" sz="1400" smtClean="0"/>
              <a:t>Аналог t-критерия</a:t>
            </a:r>
            <a:r>
              <a:rPr lang="en-US" sz="1400" smtClean="0"/>
              <a:t> </a:t>
            </a:r>
            <a:r>
              <a:rPr lang="ru-RU" sz="1400" smtClean="0"/>
              <a:t>Стьюдента для парных  наблюдений в случае нечисловых данных или закона распределения, отличного от  нормального. Применяют для связанных пар наблюдений (проверка отсутствия эффекта обработки). </a:t>
            </a:r>
          </a:p>
          <a:p>
            <a:pPr indent="450850" algn="just"/>
            <a:r>
              <a:rPr lang="ru-RU" sz="1400" i="1" smtClean="0"/>
              <a:t>Нулевая гипотеза. </a:t>
            </a:r>
            <a:r>
              <a:rPr lang="ru-RU" sz="1400" smtClean="0"/>
              <a:t>Распределение разностей пар симметрично относительно нуля. </a:t>
            </a:r>
          </a:p>
          <a:p>
            <a:pPr indent="450850" algn="just"/>
            <a:r>
              <a:rPr lang="ru-RU" sz="1400" i="1" smtClean="0"/>
              <a:t>Предпосылки.</a:t>
            </a:r>
            <a:r>
              <a:rPr lang="ru-RU" sz="1400" smtClean="0"/>
              <a:t> Разности независимы,  принадлежат непрерывной совокупности  (необязательно одной и той же), симметричной  относительно нуля.</a:t>
            </a:r>
          </a:p>
          <a:p>
            <a:pPr indent="450850" algn="just">
              <a:buAutoNum type="arabicPeriod"/>
            </a:pPr>
            <a:r>
              <a:rPr lang="ru-RU" sz="1400" smtClean="0"/>
              <a:t>Рассчитать значения разниц пар двух  выборок. </a:t>
            </a:r>
          </a:p>
          <a:p>
            <a:pPr indent="450850" algn="just">
              <a:buAutoNum type="arabicPeriod"/>
            </a:pPr>
            <a:r>
              <a:rPr lang="ru-RU" sz="1400" smtClean="0"/>
              <a:t>Проранжировать абсолютные значения разниц пар в возрастающем порядке. </a:t>
            </a:r>
          </a:p>
          <a:p>
            <a:pPr indent="450850" algn="just">
              <a:buAutoNum type="arabicPeriod"/>
            </a:pPr>
            <a:r>
              <a:rPr lang="ru-RU" sz="1400" smtClean="0"/>
              <a:t>Назначить им соответствующие значения рангов от 1 и выше. Нулевые значения  разницы не рассматриваются (отсюда —  уменьшение общего количества наблюдений N). В общем, построение рангов выполняют как обычно, только знаки значений разниц при этом не учитывают).</a:t>
            </a:r>
          </a:p>
          <a:p>
            <a:pPr indent="450850" algn="just">
              <a:buAutoNum type="arabicPeriod"/>
            </a:pPr>
            <a:r>
              <a:rPr lang="ru-RU" sz="1400" smtClean="0"/>
              <a:t>Знаком ранга считать знак  соответствующей ему разниц.</a:t>
            </a:r>
          </a:p>
          <a:p>
            <a:pPr indent="450850" algn="just">
              <a:buAutoNum type="arabicPeriod"/>
            </a:pPr>
            <a:r>
              <a:rPr lang="ru-RU" sz="1400" smtClean="0"/>
              <a:t>Посчитать сумму R положительных рангов. </a:t>
            </a:r>
          </a:p>
          <a:p>
            <a:pPr indent="450850" algn="just">
              <a:buAutoNum type="arabicPeriod"/>
            </a:pPr>
            <a:r>
              <a:rPr lang="ru-RU" sz="1400" smtClean="0"/>
              <a:t>Вычислить критериальное значение:</a:t>
            </a:r>
          </a:p>
          <a:p>
            <a:pPr indent="450850" algn="just">
              <a:buAutoNum type="arabicPeriod"/>
            </a:pPr>
            <a:endParaRPr lang="en-US" sz="1400" smtClean="0"/>
          </a:p>
          <a:p>
            <a:pPr indent="450850" algn="just">
              <a:buAutoNum type="arabicPeriod"/>
            </a:pPr>
            <a:endParaRPr lang="ru-RU" sz="1400" smtClean="0"/>
          </a:p>
          <a:p>
            <a:pPr indent="450850" algn="just">
              <a:buAutoNum type="arabicPeriod"/>
            </a:pPr>
            <a:r>
              <a:rPr lang="ru-RU" sz="1400" smtClean="0"/>
              <a:t>Проверить критерий.</a:t>
            </a:r>
          </a:p>
          <a:p>
            <a:pPr indent="450850" algn="just"/>
            <a:r>
              <a:rPr lang="ru-RU" sz="1400" smtClean="0"/>
              <a:t>Для малых  выборок (N &lt; 20), если значение R больше  табличного значения критерия знаковых  рангов Вилкоксона Т* (не следует путать со статистикой ранговых сумм W!) с уровнем значимости </a:t>
            </a:r>
            <a:r>
              <a:rPr lang="el-GR" sz="1400" smtClean="0"/>
              <a:t>α</a:t>
            </a:r>
            <a:r>
              <a:rPr lang="ru-RU" sz="1400" smtClean="0"/>
              <a:t>/2 и числом степеней свободы </a:t>
            </a:r>
            <a:r>
              <a:rPr lang="en-US" sz="1400" smtClean="0"/>
              <a:t>N</a:t>
            </a:r>
            <a:r>
              <a:rPr lang="ru-RU" sz="1400" smtClean="0"/>
              <a:t>, нулевая гипотеза отвергается.</a:t>
            </a:r>
          </a:p>
          <a:p>
            <a:pPr indent="450850" algn="just"/>
            <a:endParaRPr lang="ru-RU" sz="1400" smtClean="0"/>
          </a:p>
          <a:p>
            <a:pPr algn="just"/>
            <a:endParaRPr lang="ru-RU" sz="1400"/>
          </a:p>
        </p:txBody>
      </p:sp>
      <p:pic>
        <p:nvPicPr>
          <p:cNvPr id="478211" name="Picture 3"/>
          <p:cNvPicPr>
            <a:picLocks noChangeAspect="1" noChangeArrowheads="1"/>
          </p:cNvPicPr>
          <p:nvPr/>
        </p:nvPicPr>
        <p:blipFill>
          <a:blip r:embed="rId2">
            <a:clrChange>
              <a:clrFrom>
                <a:srgbClr val="FFFFFF"/>
              </a:clrFrom>
              <a:clrTo>
                <a:srgbClr val="FFFFFF">
                  <a:alpha val="0"/>
                </a:srgbClr>
              </a:clrTo>
            </a:clrChange>
            <a:lum bright="-40000"/>
          </a:blip>
          <a:srcRect/>
          <a:stretch>
            <a:fillRect/>
          </a:stretch>
        </p:blipFill>
        <p:spPr bwMode="auto">
          <a:xfrm>
            <a:off x="4071934" y="4786322"/>
            <a:ext cx="1143008" cy="578492"/>
          </a:xfrm>
          <a:prstGeom prst="rect">
            <a:avLst/>
          </a:prstGeom>
          <a:noFill/>
          <a:ln w="9525">
            <a:noFill/>
            <a:miter lim="800000"/>
            <a:headEnd/>
            <a:tailEnd/>
          </a:ln>
          <a:effectLst/>
        </p:spPr>
      </p:pic>
      <p:pic>
        <p:nvPicPr>
          <p:cNvPr id="478212" name="Picture 4"/>
          <p:cNvPicPr>
            <a:picLocks noChangeAspect="1" noChangeArrowheads="1"/>
          </p:cNvPicPr>
          <p:nvPr/>
        </p:nvPicPr>
        <p:blipFill>
          <a:blip r:embed="rId3">
            <a:clrChange>
              <a:clrFrom>
                <a:srgbClr val="FFFFFF"/>
              </a:clrFrom>
              <a:clrTo>
                <a:srgbClr val="FFFFFF">
                  <a:alpha val="0"/>
                </a:srgbClr>
              </a:clrTo>
            </a:clrChange>
            <a:lum bright="-40000"/>
          </a:blip>
          <a:srcRect/>
          <a:stretch>
            <a:fillRect/>
          </a:stretch>
        </p:blipFill>
        <p:spPr bwMode="auto">
          <a:xfrm>
            <a:off x="6643702" y="4500570"/>
            <a:ext cx="1685925" cy="828675"/>
          </a:xfrm>
          <a:prstGeom prst="rect">
            <a:avLst/>
          </a:prstGeom>
          <a:noFill/>
          <a:ln w="9525">
            <a:noFill/>
            <a:miter lim="800000"/>
            <a:headEnd/>
            <a:tailEnd/>
          </a:ln>
          <a:effectLst/>
        </p:spPr>
      </p:pic>
      <p:sp>
        <p:nvSpPr>
          <p:cNvPr id="6" name="Прямоугольник 5"/>
          <p:cNvSpPr/>
          <p:nvPr/>
        </p:nvSpPr>
        <p:spPr>
          <a:xfrm>
            <a:off x="357158" y="6257835"/>
            <a:ext cx="8501122" cy="338554"/>
          </a:xfrm>
          <a:prstGeom prst="rect">
            <a:avLst/>
          </a:prstGeom>
        </p:spPr>
        <p:txBody>
          <a:bodyPr wrap="square">
            <a:spAutoFit/>
          </a:bodyPr>
          <a:lstStyle/>
          <a:p>
            <a:r>
              <a:rPr lang="ru-RU" sz="800" i="1" smtClean="0"/>
              <a:t>* Критерий </a:t>
            </a:r>
            <a:r>
              <a:rPr lang="ru-RU" sz="800" i="1" smtClean="0"/>
              <a:t>применяется для сопоставления показателей, измеренных в двух разных условиях на одной и той </a:t>
            </a:r>
            <a:r>
              <a:rPr lang="ru-RU" sz="800" i="1" smtClean="0"/>
              <a:t>же </a:t>
            </a:r>
            <a:r>
              <a:rPr lang="ru-RU" sz="800" i="1" smtClean="0"/>
              <a:t>выборке. Он позволяет установить не только направленность изменений, но и их выраженность.</a:t>
            </a:r>
            <a:r>
              <a:rPr lang="ru-RU" sz="800" i="1" smtClean="0"/>
              <a:t> </a:t>
            </a:r>
            <a:endParaRPr lang="ru-RU" sz="800" i="1"/>
          </a:p>
        </p:txBody>
      </p:sp>
    </p:spTree>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Welcome">
  <a:themeElements>
    <a:clrScheme name="Welcome">
      <a:dk1>
        <a:sysClr val="windowText" lastClr="000000"/>
      </a:dk1>
      <a:lt1>
        <a:sysClr val="window" lastClr="FFFFFF"/>
      </a:lt1>
      <a:dk2>
        <a:srgbClr val="00272B"/>
      </a:dk2>
      <a:lt2>
        <a:srgbClr val="F7F7FF"/>
      </a:lt2>
      <a:accent1>
        <a:srgbClr val="006AED"/>
      </a:accent1>
      <a:accent2>
        <a:srgbClr val="0087BF"/>
      </a:accent2>
      <a:accent3>
        <a:srgbClr val="5D974B"/>
      </a:accent3>
      <a:accent4>
        <a:srgbClr val="9DBB3F"/>
      </a:accent4>
      <a:accent5>
        <a:srgbClr val="C77CC7"/>
      </a:accent5>
      <a:accent6>
        <a:srgbClr val="996699"/>
      </a:accent6>
      <a:hlink>
        <a:srgbClr val="E78707"/>
      </a:hlink>
      <a:folHlink>
        <a:srgbClr val="C618BA"/>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Welcome">
      <a:fillStyleLst>
        <a:solidFill>
          <a:schemeClr val="phClr">
            <a:tint val="100000"/>
            <a:shade val="100000"/>
            <a:hueMod val="100000"/>
            <a:satMod val="150000"/>
          </a:schemeClr>
        </a:solidFill>
        <a:gradFill rotWithShape="1">
          <a:gsLst>
            <a:gs pos="0">
              <a:schemeClr val="phClr">
                <a:tint val="10000"/>
                <a:shade val="100000"/>
                <a:hueMod val="100000"/>
                <a:satMod val="1000000"/>
              </a:schemeClr>
            </a:gs>
            <a:gs pos="100000">
              <a:schemeClr val="phClr">
                <a:tint val="100000"/>
                <a:shade val="100000"/>
                <a:hueMod val="100000"/>
                <a:satMod val="300000"/>
              </a:schemeClr>
            </a:gs>
          </a:gsLst>
          <a:lin ang="16200000" scaled="1"/>
        </a:gradFill>
        <a:gradFill flip="none" rotWithShape="1">
          <a:gsLst>
            <a:gs pos="0">
              <a:schemeClr val="phClr">
                <a:tint val="70000"/>
              </a:schemeClr>
            </a:gs>
            <a:gs pos="30000">
              <a:schemeClr val="phClr">
                <a:tint val="90000"/>
              </a:schemeClr>
            </a:gs>
            <a:gs pos="88000">
              <a:schemeClr val="phClr">
                <a:shade val="30000"/>
              </a:schemeClr>
            </a:gs>
            <a:gs pos="100000">
              <a:schemeClr val="phClr">
                <a:shade val="20000"/>
              </a:schemeClr>
            </a:gs>
          </a:gsLst>
          <a:lin ang="5400000" scaled="1"/>
          <a:tileRect/>
        </a:grad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outerShdw blurRad="39000" dist="25400" dir="5400000">
              <a:srgbClr val="000000">
                <a:alpha val="40000"/>
              </a:srgbClr>
            </a:outerShdw>
          </a:effectLst>
        </a:effectStyle>
        <a:effectStyle>
          <a:effectLst>
            <a:outerShdw blurRad="39000" dist="25400" dir="5400000">
              <a:srgbClr val="000000">
                <a:alpha val="30000"/>
              </a:srgbClr>
            </a:outerShdw>
          </a:effectLst>
          <a:scene3d>
            <a:camera prst="orthographicFront" fov="0">
              <a:rot lat="0" lon="0" rev="0"/>
            </a:camera>
            <a:lightRig rig="contrasting" dir="t">
              <a:rot lat="0" lon="0" rev="16500000"/>
            </a:lightRig>
          </a:scene3d>
          <a:sp3d prstMaterial="powder">
            <a:bevelT w="152400"/>
            <a:contourClr>
              <a:schemeClr val="phClr"/>
            </a:contourClr>
          </a:sp3d>
        </a:effectStyle>
      </a:effectStyleLst>
      <a:bgFillStyleLst>
        <a:solidFill>
          <a:schemeClr val="phClr">
            <a:tint val="100000"/>
            <a:shade val="100000"/>
            <a:hueMod val="100000"/>
            <a:satMod val="100000"/>
          </a:schemeClr>
        </a:solidFill>
        <a:gradFill rotWithShape="1">
          <a:gsLst>
            <a:gs pos="0">
              <a:schemeClr val="phClr">
                <a:tint val="100000"/>
                <a:shade val="30000"/>
                <a:hueMod val="100000"/>
              </a:schemeClr>
            </a:gs>
            <a:gs pos="20000">
              <a:schemeClr val="phClr">
                <a:tint val="100000"/>
                <a:shade val="100000"/>
                <a:hueMod val="100000"/>
              </a:schemeClr>
            </a:gs>
            <a:gs pos="100000">
              <a:schemeClr val="phClr">
                <a:tint val="90000"/>
                <a:shade val="100000"/>
                <a:hueMod val="100000"/>
                <a:satMod val="1600000"/>
              </a:schemeClr>
            </a:gs>
          </a:gsLst>
          <a:lin ang="16200000" scaled="1"/>
        </a:gradFill>
        <a:gradFill rotWithShape="1">
          <a:gsLst>
            <a:gs pos="0">
              <a:schemeClr val="phClr">
                <a:tint val="100000"/>
                <a:shade val="30000"/>
                <a:hueMod val="100000"/>
                <a:satMod val="1600000"/>
              </a:schemeClr>
            </a:gs>
            <a:gs pos="20000">
              <a:schemeClr val="phClr">
                <a:tint val="100000"/>
                <a:shade val="100000"/>
                <a:hueMod val="100000"/>
                <a:satMod val="500000"/>
              </a:schemeClr>
            </a:gs>
            <a:gs pos="100000">
              <a:schemeClr val="phClr">
                <a:tint val="90000"/>
                <a:shade val="100000"/>
                <a:hueMod val="100000"/>
                <a:satMod val="1600000"/>
              </a:schemeClr>
            </a:gs>
          </a:gsLst>
          <a:lin ang="16200000" scaled="1"/>
        </a:gradFill>
      </a:bgFillStyleLst>
    </a:fmtScheme>
  </a:themeElements>
  <a:objectDefaults/>
  <a:extraClrSchemeLst/>
</a:theme>
</file>

<file path=ppt/theme/theme2.xml><?xml version="1.0" encoding="utf-8"?>
<a:theme xmlns:a="http://schemas.openxmlformats.org/drawingml/2006/main" name="Эркер">
  <a:themeElements>
    <a:clrScheme name="Эркер">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Эркер">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3.xml><?xml version="1.0" encoding="utf-8"?>
<a:theme xmlns:a="http://schemas.openxmlformats.org/drawingml/2006/main" name="Обычная">
  <a:themeElements>
    <a:clrScheme name="Обычная">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12339</TotalTime>
  <Words>24010</Words>
  <Application>Microsoft Office PowerPoint</Application>
  <PresentationFormat>Экран (4:3)</PresentationFormat>
  <Paragraphs>2739</Paragraphs>
  <Slides>213</Slides>
  <Notes>1</Notes>
  <HiddenSlides>0</HiddenSlides>
  <MMClips>0</MMClips>
  <ScaleCrop>false</ScaleCrop>
  <HeadingPairs>
    <vt:vector size="6" baseType="variant">
      <vt:variant>
        <vt:lpstr>Тема</vt:lpstr>
      </vt:variant>
      <vt:variant>
        <vt:i4>3</vt:i4>
      </vt:variant>
      <vt:variant>
        <vt:lpstr>Внедренные серверы OLE</vt:lpstr>
      </vt:variant>
      <vt:variant>
        <vt:i4>3</vt:i4>
      </vt:variant>
      <vt:variant>
        <vt:lpstr>Заголовки слайдов</vt:lpstr>
      </vt:variant>
      <vt:variant>
        <vt:i4>213</vt:i4>
      </vt:variant>
    </vt:vector>
  </HeadingPairs>
  <TitlesOfParts>
    <vt:vector size="219" baseType="lpstr">
      <vt:lpstr>Welcome</vt:lpstr>
      <vt:lpstr>Эркер</vt:lpstr>
      <vt:lpstr>Обычная</vt:lpstr>
      <vt:lpstr>Equation</vt:lpstr>
      <vt:lpstr>Формула</vt:lpstr>
      <vt:lpstr>Clip</vt:lpstr>
      <vt:lpstr>Плахотний Игорь Николаевич </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Зачем  нужно проводить  испытание  гипотез? </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Слайд 37</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Карты Шухарта</vt:lpstr>
      <vt:lpstr>Карты Шухарта</vt:lpstr>
      <vt:lpstr>Карты Шухарта</vt:lpstr>
      <vt:lpstr>Карты Шухарта</vt:lpstr>
      <vt:lpstr>Карты Шухарта</vt:lpstr>
      <vt:lpstr>Карты Шухарта</vt:lpstr>
      <vt:lpstr>Карты Шухарта</vt:lpstr>
      <vt:lpstr>Карты Шухарта</vt:lpstr>
      <vt:lpstr>Карты Шухарта</vt:lpstr>
      <vt:lpstr>Карты Шухарта</vt:lpstr>
      <vt:lpstr>Карты Шухарта</vt:lpstr>
      <vt:lpstr>Карты Шухарта</vt:lpstr>
      <vt:lpstr>Статистика в аналитической химии</vt:lpstr>
      <vt:lpstr>Статистика в аналитической химии</vt:lpstr>
      <vt:lpstr>Статистика в аналитической химии</vt:lpstr>
      <vt:lpstr>Статистика в аналитической химии</vt:lpstr>
      <vt:lpstr>Графические  методы выяснения источников неопределенности</vt:lpstr>
      <vt:lpstr>Графические  методы выяснения источников неопределенности</vt:lpstr>
      <vt:lpstr>Слайд 134</vt:lpstr>
      <vt:lpstr>Слайд 135</vt:lpstr>
      <vt:lpstr>Слайд 136</vt:lpstr>
      <vt:lpstr>Слайд 137</vt:lpstr>
      <vt:lpstr>Слайд 138</vt:lpstr>
      <vt:lpstr>Слайд 139</vt:lpstr>
      <vt:lpstr>Слайд 140</vt:lpstr>
      <vt:lpstr>Слайд 141</vt:lpstr>
      <vt:lpstr>Слайд 142</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Слайд 164</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Современные методы оценки неопределенности</vt:lpstr>
      <vt:lpstr>Как согласуется погрешность с неопределенностью?</vt:lpstr>
      <vt:lpstr>Как согласуется погрешность с неопределенностью?</vt:lpstr>
      <vt:lpstr>Слайд 172</vt:lpstr>
      <vt:lpstr>Слайд 173</vt:lpstr>
      <vt:lpstr>Важные характеристики валидации для различных типов испытания</vt:lpstr>
      <vt:lpstr>Слайд 175</vt:lpstr>
      <vt:lpstr>Слайд 176</vt:lpstr>
      <vt:lpstr>Слайд 177</vt:lpstr>
      <vt:lpstr>Слайд 178</vt:lpstr>
      <vt:lpstr>Слайд 179</vt:lpstr>
      <vt:lpstr>Слайд 180</vt:lpstr>
      <vt:lpstr>Слайд 181</vt:lpstr>
      <vt:lpstr>Слайд 182</vt:lpstr>
      <vt:lpstr>Слайд 183</vt:lpstr>
      <vt:lpstr>Слайд 184</vt:lpstr>
      <vt:lpstr>Слайд 185</vt:lpstr>
      <vt:lpstr>Слайд 186</vt:lpstr>
      <vt:lpstr>Слайд 187</vt:lpstr>
      <vt:lpstr>Слайд 188</vt:lpstr>
      <vt:lpstr>Слайд 189</vt:lpstr>
      <vt:lpstr>Слайд 190</vt:lpstr>
      <vt:lpstr>Слайд 191</vt:lpstr>
      <vt:lpstr>Слайд 192</vt:lpstr>
      <vt:lpstr>Слайд 193</vt:lpstr>
      <vt:lpstr>Слайд 194</vt:lpstr>
      <vt:lpstr>Слайд 195</vt:lpstr>
      <vt:lpstr>Слайд 196</vt:lpstr>
      <vt:lpstr>Слайд 197</vt:lpstr>
      <vt:lpstr>Слайд 198</vt:lpstr>
      <vt:lpstr>Слайд 199</vt:lpstr>
      <vt:lpstr>Слайд 200</vt:lpstr>
      <vt:lpstr>Слайд 201</vt:lpstr>
      <vt:lpstr>Слайд 202</vt:lpstr>
      <vt:lpstr>Слайд 203</vt:lpstr>
      <vt:lpstr>Слайд 204</vt:lpstr>
      <vt:lpstr>Слайд 205</vt:lpstr>
      <vt:lpstr>Слайд 206</vt:lpstr>
      <vt:lpstr>Слайд 207</vt:lpstr>
      <vt:lpstr>Слайд 208</vt:lpstr>
      <vt:lpstr>Слайд 209</vt:lpstr>
      <vt:lpstr>Слайд 210</vt:lpstr>
      <vt:lpstr>Слайд 211</vt:lpstr>
      <vt:lpstr>Слайд 212</vt:lpstr>
      <vt:lpstr>Слайд 213</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Пользователь Windows</cp:lastModifiedBy>
  <cp:revision>1075</cp:revision>
  <dcterms:created xsi:type="dcterms:W3CDTF">2010-11-02T15:24:14Z</dcterms:created>
  <dcterms:modified xsi:type="dcterms:W3CDTF">2012-12-05T20:16:07Z</dcterms:modified>
</cp:coreProperties>
</file>